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7"/>
  </p:notesMasterIdLst>
  <p:sldIdLst>
    <p:sldId id="357" r:id="rId5"/>
    <p:sldId id="379" r:id="rId6"/>
    <p:sldId id="382" r:id="rId7"/>
    <p:sldId id="380" r:id="rId8"/>
    <p:sldId id="376" r:id="rId9"/>
    <p:sldId id="358" r:id="rId10"/>
    <p:sldId id="359" r:id="rId11"/>
    <p:sldId id="360" r:id="rId12"/>
    <p:sldId id="362" r:id="rId13"/>
    <p:sldId id="384" r:id="rId14"/>
    <p:sldId id="363" r:id="rId15"/>
    <p:sldId id="364" r:id="rId16"/>
    <p:sldId id="366" r:id="rId17"/>
    <p:sldId id="368" r:id="rId18"/>
    <p:sldId id="367" r:id="rId19"/>
    <p:sldId id="383" r:id="rId20"/>
    <p:sldId id="372" r:id="rId21"/>
    <p:sldId id="365" r:id="rId22"/>
    <p:sldId id="369" r:id="rId23"/>
    <p:sldId id="370" r:id="rId24"/>
    <p:sldId id="378" r:id="rId25"/>
    <p:sldId id="356" r:id="rId26"/>
  </p:sldIdLst>
  <p:sldSz cx="12192000" cy="6858000"/>
  <p:notesSz cx="6808788" cy="9940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23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882" autoAdjust="0"/>
    <p:restoredTop sz="92448" autoAdjust="0"/>
  </p:normalViewPr>
  <p:slideViewPr>
    <p:cSldViewPr snapToGrid="0">
      <p:cViewPr varScale="1">
        <p:scale>
          <a:sx n="90" d="100"/>
          <a:sy n="90" d="100"/>
        </p:scale>
        <p:origin x="63" y="339"/>
      </p:cViewPr>
      <p:guideLst/>
    </p:cSldViewPr>
  </p:slideViewPr>
  <p:notesTextViewPr>
    <p:cViewPr>
      <p:scale>
        <a:sx n="75" d="100"/>
        <a:sy n="75"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50475" cy="498773"/>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56737" y="1"/>
            <a:ext cx="2950475" cy="498773"/>
          </a:xfrm>
          <a:prstGeom prst="rect">
            <a:avLst/>
          </a:prstGeom>
        </p:spPr>
        <p:txBody>
          <a:bodyPr vert="horz" lIns="91440" tIns="45720" rIns="91440" bIns="45720" rtlCol="0"/>
          <a:lstStyle>
            <a:lvl1pPr algn="r">
              <a:defRPr sz="1200"/>
            </a:lvl1pPr>
          </a:lstStyle>
          <a:p>
            <a:fld id="{2DE5765C-CAF3-41DD-903F-257AA2C19053}" type="datetimeFigureOut">
              <a:rPr lang="en-GB" smtClean="0"/>
              <a:t>15/03/2021</a:t>
            </a:fld>
            <a:endParaRPr lang="en-GB" dirty="0"/>
          </a:p>
        </p:txBody>
      </p:sp>
      <p:sp>
        <p:nvSpPr>
          <p:cNvPr id="4" name="Slide Image Placeholder 3"/>
          <p:cNvSpPr>
            <a:spLocks noGrp="1" noRot="1" noChangeAspect="1"/>
          </p:cNvSpPr>
          <p:nvPr>
            <p:ph type="sldImg" idx="2"/>
          </p:nvPr>
        </p:nvSpPr>
        <p:spPr>
          <a:xfrm>
            <a:off x="423863" y="1243013"/>
            <a:ext cx="5961062" cy="3354387"/>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0879" y="4784070"/>
            <a:ext cx="5447030" cy="3914239"/>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1" y="9442155"/>
            <a:ext cx="2950475" cy="498772"/>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6737" y="9442155"/>
            <a:ext cx="2950475" cy="498772"/>
          </a:xfrm>
          <a:prstGeom prst="rect">
            <a:avLst/>
          </a:prstGeom>
        </p:spPr>
        <p:txBody>
          <a:bodyPr vert="horz" lIns="91440" tIns="45720" rIns="91440" bIns="45720" rtlCol="0" anchor="b"/>
          <a:lstStyle>
            <a:lvl1pPr algn="r">
              <a:defRPr sz="1200"/>
            </a:lvl1pPr>
          </a:lstStyle>
          <a:p>
            <a:fld id="{0C4F57AB-D813-4BD9-B2EF-F1D4677A39CD}" type="slidenum">
              <a:rPr lang="en-GB" smtClean="0"/>
              <a:t>‹#›</a:t>
            </a:fld>
            <a:endParaRPr lang="en-GB" dirty="0"/>
          </a:p>
        </p:txBody>
      </p:sp>
    </p:spTree>
    <p:extLst>
      <p:ext uri="{BB962C8B-B14F-4D97-AF65-F5344CB8AC3E}">
        <p14:creationId xmlns:p14="http://schemas.microsoft.com/office/powerpoint/2010/main" val="6626677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46B349A0-DA4A-4C33-A345-65AD548195AB}" type="slidenum">
              <a:rPr lang="en-US" altLang="en-US" sz="1200" smtClean="0">
                <a:latin typeface="Lucida Grande" pitchFamily="-28" charset="0"/>
              </a:rPr>
              <a:pPr/>
              <a:t>2</a:t>
            </a:fld>
            <a:endParaRPr lang="en-US" altLang="en-US" sz="1200" smtClean="0">
              <a:latin typeface="Lucida Grande" pitchFamily="-28" charset="0"/>
            </a:endParaRPr>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mtClean="0"/>
              <a:t>As well as being about comments and complaints this slide also offers the opportunity to raise SAFEGUARDING awareness.  You can draw attention to the posters around the centre and offer an access point for people to come forward with abuse issues and be referred to the relevant support.</a:t>
            </a:r>
          </a:p>
        </p:txBody>
      </p:sp>
    </p:spTree>
    <p:extLst>
      <p:ext uri="{BB962C8B-B14F-4D97-AF65-F5344CB8AC3E}">
        <p14:creationId xmlns:p14="http://schemas.microsoft.com/office/powerpoint/2010/main" val="35533825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Content Placeholder 2"/>
          <p:cNvSpPr>
            <a:spLocks noGrp="1"/>
          </p:cNvSpPr>
          <p:nvPr>
            <p:ph idx="1"/>
          </p:nvPr>
        </p:nvSpPr>
        <p:spPr>
          <a:xfrm>
            <a:off x="293834" y="1368001"/>
            <a:ext cx="11604185" cy="410445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2" name="Slide Number Placeholder 1"/>
          <p:cNvSpPr>
            <a:spLocks noGrp="1"/>
          </p:cNvSpPr>
          <p:nvPr>
            <p:ph type="sldNum" sz="quarter" idx="10"/>
          </p:nvPr>
        </p:nvSpPr>
        <p:spPr/>
        <p:txBody>
          <a:bodyPr/>
          <a:lstStyle/>
          <a:p>
            <a:fld id="{1752037A-4942-4206-937A-B7AB6E09D7C2}" type="slidenum">
              <a:rPr lang="en-GB" smtClean="0"/>
              <a:pPr/>
              <a:t>‹#›</a:t>
            </a:fld>
            <a:endParaRPr lang="en-GB" dirty="0"/>
          </a:p>
        </p:txBody>
      </p:sp>
      <p:sp>
        <p:nvSpPr>
          <p:cNvPr id="3" name="Title 2"/>
          <p:cNvSpPr>
            <a:spLocks noGrp="1"/>
          </p:cNvSpPr>
          <p:nvPr>
            <p:ph type="title"/>
          </p:nvPr>
        </p:nvSpPr>
        <p:spPr>
          <a:xfrm>
            <a:off x="293834" y="836712"/>
            <a:ext cx="11604332" cy="424800"/>
          </a:xfrm>
        </p:spPr>
        <p:txBody>
          <a:bodyPr/>
          <a:lstStyle/>
          <a:p>
            <a:r>
              <a:rPr lang="en-US" smtClean="0"/>
              <a:t>Click to edit Master title style</a:t>
            </a:r>
            <a:endParaRPr lang="en-GB" dirty="0"/>
          </a:p>
        </p:txBody>
      </p:sp>
    </p:spTree>
    <p:extLst>
      <p:ext uri="{BB962C8B-B14F-4D97-AF65-F5344CB8AC3E}">
        <p14:creationId xmlns:p14="http://schemas.microsoft.com/office/powerpoint/2010/main" val="253068629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Graph &amp; Text">
    <p:bg>
      <p:bgRef idx="1001">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8488882" y="1368000"/>
            <a:ext cx="3372747" cy="4644382"/>
          </a:xfrm>
        </p:spPr>
        <p:txBody>
          <a:bodyPr/>
          <a:lstStyle>
            <a:lvl1pPr marL="180975" indent="-180975">
              <a:spcAft>
                <a:spcPts val="300"/>
              </a:spcAft>
              <a:defRPr sz="1400" b="0">
                <a:latin typeface="Arial" pitchFamily="34" charset="0"/>
                <a:cs typeface="Arial" pitchFamily="34" charset="0"/>
              </a:defRPr>
            </a:lvl1pPr>
            <a:lvl2pPr marL="361950" indent="-180975">
              <a:defRPr sz="1400"/>
            </a:lvl2pPr>
            <a:lvl3pPr>
              <a:defRPr sz="1400"/>
            </a:lvl3pPr>
            <a:lvl4pPr>
              <a:defRPr sz="1400"/>
            </a:lvl4pPr>
            <a:lvl5pPr>
              <a:defRPr sz="1400"/>
            </a:lvl5pPr>
          </a:lstStyle>
          <a:p>
            <a:pPr lvl="0"/>
            <a:r>
              <a:rPr lang="en-US" smtClean="0"/>
              <a:t>Edit Master text styles</a:t>
            </a:r>
          </a:p>
          <a:p>
            <a:pPr lvl="1"/>
            <a:r>
              <a:rPr lang="en-US" smtClean="0"/>
              <a:t>Second level</a:t>
            </a:r>
          </a:p>
        </p:txBody>
      </p:sp>
      <p:sp>
        <p:nvSpPr>
          <p:cNvPr id="8" name="Content Placeholder 2"/>
          <p:cNvSpPr>
            <a:spLocks noGrp="1"/>
          </p:cNvSpPr>
          <p:nvPr>
            <p:ph idx="10"/>
          </p:nvPr>
        </p:nvSpPr>
        <p:spPr>
          <a:xfrm>
            <a:off x="293835" y="1368000"/>
            <a:ext cx="8141906" cy="464438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2" name="Slide Number Placeholder 1"/>
          <p:cNvSpPr>
            <a:spLocks noGrp="1"/>
          </p:cNvSpPr>
          <p:nvPr>
            <p:ph type="sldNum" sz="quarter" idx="11"/>
          </p:nvPr>
        </p:nvSpPr>
        <p:spPr/>
        <p:txBody>
          <a:bodyPr/>
          <a:lstStyle/>
          <a:p>
            <a:fld id="{1752037A-4942-4206-937A-B7AB6E09D7C2}" type="slidenum">
              <a:rPr lang="en-GB" smtClean="0"/>
              <a:pPr/>
              <a:t>‹#›</a:t>
            </a:fld>
            <a:endParaRPr lang="en-GB" dirty="0"/>
          </a:p>
        </p:txBody>
      </p:sp>
      <p:sp>
        <p:nvSpPr>
          <p:cNvPr id="4" name="Title 3"/>
          <p:cNvSpPr>
            <a:spLocks noGrp="1"/>
          </p:cNvSpPr>
          <p:nvPr>
            <p:ph type="title"/>
          </p:nvPr>
        </p:nvSpPr>
        <p:spPr>
          <a:xfrm>
            <a:off x="293834" y="836712"/>
            <a:ext cx="11604332" cy="410400"/>
          </a:xfrm>
        </p:spPr>
        <p:txBody>
          <a:bodyPr/>
          <a:lstStyle/>
          <a:p>
            <a:r>
              <a:rPr lang="en-US" smtClean="0"/>
              <a:t>Click to edit Master title style</a:t>
            </a:r>
            <a:endParaRPr lang="en-GB"/>
          </a:p>
        </p:txBody>
      </p:sp>
    </p:spTree>
    <p:extLst>
      <p:ext uri="{BB962C8B-B14F-4D97-AF65-F5344CB8AC3E}">
        <p14:creationId xmlns:p14="http://schemas.microsoft.com/office/powerpoint/2010/main" val="201155321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a:xfrm>
            <a:off x="908501" y="3500440"/>
            <a:ext cx="10462921" cy="2093905"/>
          </a:xfrm>
        </p:spPr>
        <p:txBody>
          <a:bodyPr/>
          <a:lstStyle>
            <a:lvl1pPr marL="0" indent="0">
              <a:buNone/>
              <a:defRPr sz="2400" b="0"/>
            </a:lvl1pPr>
            <a:lvl2pPr>
              <a:buFont typeface="Wingdings" pitchFamily="2" charset="2"/>
              <a:buChar char="§"/>
              <a:defRPr sz="2000"/>
            </a:lvl2pPr>
            <a:lvl3pPr>
              <a:buFont typeface="Arial" pitchFamily="34" charset="0"/>
              <a:buChar char="•"/>
              <a:defRPr/>
            </a:lvl3pPr>
          </a:lstStyle>
          <a:p>
            <a:pPr lvl="0"/>
            <a:r>
              <a:rPr lang="en-US" smtClean="0"/>
              <a:t>Edit Master text styles</a:t>
            </a:r>
          </a:p>
          <a:p>
            <a:pPr lvl="1"/>
            <a:r>
              <a:rPr lang="en-US" smtClean="0"/>
              <a:t>Second level</a:t>
            </a:r>
          </a:p>
        </p:txBody>
      </p:sp>
      <p:sp>
        <p:nvSpPr>
          <p:cNvPr id="7" name="Title 6"/>
          <p:cNvSpPr>
            <a:spLocks noGrp="1"/>
          </p:cNvSpPr>
          <p:nvPr>
            <p:ph type="title"/>
          </p:nvPr>
        </p:nvSpPr>
        <p:spPr>
          <a:xfrm>
            <a:off x="908501" y="2571747"/>
            <a:ext cx="10462921" cy="928693"/>
          </a:xfrm>
        </p:spPr>
        <p:txBody>
          <a:bodyPr/>
          <a:lstStyle>
            <a:lvl1pPr>
              <a:defRPr lang="en-US" sz="3000" b="1" cap="all" baseline="0" smtClean="0">
                <a:solidFill>
                  <a:schemeClr val="accent1"/>
                </a:solidFill>
                <a:latin typeface="Arial" pitchFamily="34" charset="0"/>
                <a:ea typeface="+mn-ea"/>
                <a:cs typeface="+mn-cs"/>
              </a:defRPr>
            </a:lvl1pPr>
          </a:lstStyle>
          <a:p>
            <a:r>
              <a:rPr lang="en-US" smtClean="0"/>
              <a:t>Click to edit Master title style</a:t>
            </a:r>
            <a:endParaRPr lang="en-GB" dirty="0"/>
          </a:p>
        </p:txBody>
      </p:sp>
      <p:sp>
        <p:nvSpPr>
          <p:cNvPr id="2" name="Slide Number Placeholder 1"/>
          <p:cNvSpPr>
            <a:spLocks noGrp="1"/>
          </p:cNvSpPr>
          <p:nvPr>
            <p:ph type="sldNum" sz="quarter" idx="11"/>
          </p:nvPr>
        </p:nvSpPr>
        <p:spPr/>
        <p:txBody>
          <a:bodyPr/>
          <a:lstStyle/>
          <a:p>
            <a:fld id="{1752037A-4942-4206-937A-B7AB6E09D7C2}" type="slidenum">
              <a:rPr lang="en-GB" smtClean="0"/>
              <a:pPr/>
              <a:t>‹#›</a:t>
            </a:fld>
            <a:endParaRPr lang="en-GB" dirty="0"/>
          </a:p>
        </p:txBody>
      </p:sp>
    </p:spTree>
    <p:extLst>
      <p:ext uri="{BB962C8B-B14F-4D97-AF65-F5344CB8AC3E}">
        <p14:creationId xmlns:p14="http://schemas.microsoft.com/office/powerpoint/2010/main" val="266895970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93834" y="1368000"/>
            <a:ext cx="5664794" cy="4612014"/>
          </a:xfrm>
        </p:spPr>
        <p:txBody>
          <a:bodyPr/>
          <a:lstStyle>
            <a:lvl1pPr>
              <a:defRPr sz="20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Content Placeholder 3"/>
          <p:cNvSpPr>
            <a:spLocks noGrp="1"/>
          </p:cNvSpPr>
          <p:nvPr>
            <p:ph sz="half" idx="2"/>
          </p:nvPr>
        </p:nvSpPr>
        <p:spPr>
          <a:xfrm>
            <a:off x="6138651" y="1368000"/>
            <a:ext cx="5759516" cy="4612014"/>
          </a:xfrm>
        </p:spPr>
        <p:txBody>
          <a:bodyPr/>
          <a:lstStyle>
            <a:lvl1pPr>
              <a:defRPr sz="20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2" name="Slide Number Placeholder 1"/>
          <p:cNvSpPr>
            <a:spLocks noGrp="1"/>
          </p:cNvSpPr>
          <p:nvPr>
            <p:ph type="sldNum" sz="quarter" idx="10"/>
          </p:nvPr>
        </p:nvSpPr>
        <p:spPr/>
        <p:txBody>
          <a:bodyPr/>
          <a:lstStyle/>
          <a:p>
            <a:fld id="{1752037A-4942-4206-937A-B7AB6E09D7C2}" type="slidenum">
              <a:rPr lang="en-GB" smtClean="0"/>
              <a:pPr/>
              <a:t>‹#›</a:t>
            </a:fld>
            <a:endParaRPr lang="en-GB" dirty="0"/>
          </a:p>
        </p:txBody>
      </p:sp>
      <p:sp>
        <p:nvSpPr>
          <p:cNvPr id="5" name="Title 4"/>
          <p:cNvSpPr>
            <a:spLocks noGrp="1"/>
          </p:cNvSpPr>
          <p:nvPr>
            <p:ph type="title"/>
          </p:nvPr>
        </p:nvSpPr>
        <p:spPr>
          <a:xfrm>
            <a:off x="293834" y="836712"/>
            <a:ext cx="11604332" cy="410400"/>
          </a:xfrm>
        </p:spPr>
        <p:txBody>
          <a:bodyPr/>
          <a:lstStyle/>
          <a:p>
            <a:r>
              <a:rPr lang="en-US" smtClean="0"/>
              <a:t>Click to edit Master title style</a:t>
            </a:r>
            <a:endParaRPr lang="en-GB"/>
          </a:p>
        </p:txBody>
      </p:sp>
    </p:spTree>
    <p:extLst>
      <p:ext uri="{BB962C8B-B14F-4D97-AF65-F5344CB8AC3E}">
        <p14:creationId xmlns:p14="http://schemas.microsoft.com/office/powerpoint/2010/main" val="116423717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1752037A-4942-4206-937A-B7AB6E09D7C2}" type="slidenum">
              <a:rPr lang="en-GB" smtClean="0"/>
              <a:pPr/>
              <a:t>‹#›</a:t>
            </a:fld>
            <a:endParaRPr lang="en-GB" dirty="0"/>
          </a:p>
        </p:txBody>
      </p:sp>
      <p:sp>
        <p:nvSpPr>
          <p:cNvPr id="3" name="Title 2"/>
          <p:cNvSpPr>
            <a:spLocks noGrp="1"/>
          </p:cNvSpPr>
          <p:nvPr>
            <p:ph type="title"/>
          </p:nvPr>
        </p:nvSpPr>
        <p:spPr/>
        <p:txBody>
          <a:bodyPr/>
          <a:lstStyle/>
          <a:p>
            <a:r>
              <a:rPr lang="en-US" smtClean="0"/>
              <a:t>Click to edit Master title style</a:t>
            </a:r>
            <a:endParaRPr lang="en-GB"/>
          </a:p>
        </p:txBody>
      </p:sp>
    </p:spTree>
    <p:extLst>
      <p:ext uri="{BB962C8B-B14F-4D97-AF65-F5344CB8AC3E}">
        <p14:creationId xmlns:p14="http://schemas.microsoft.com/office/powerpoint/2010/main" val="1762295681"/>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1752037A-4942-4206-937A-B7AB6E09D7C2}" type="slidenum">
              <a:rPr lang="en-GB" smtClean="0"/>
              <a:pPr/>
              <a:t>‹#›</a:t>
            </a:fld>
            <a:endParaRPr lang="en-GB" dirty="0"/>
          </a:p>
        </p:txBody>
      </p:sp>
    </p:spTree>
    <p:extLst>
      <p:ext uri="{BB962C8B-B14F-4D97-AF65-F5344CB8AC3E}">
        <p14:creationId xmlns:p14="http://schemas.microsoft.com/office/powerpoint/2010/main" val="4112695228"/>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7624112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1" y="908050"/>
            <a:ext cx="10363200" cy="844550"/>
          </a:xfrm>
        </p:spPr>
        <p:txBody>
          <a:bodyPr/>
          <a:lstStyle/>
          <a:p>
            <a:r>
              <a:rPr lang="en-US" smtClean="0"/>
              <a:t>Click to edit Master title style</a:t>
            </a:r>
            <a:endParaRPr lang="en-GB"/>
          </a:p>
        </p:txBody>
      </p:sp>
      <p:sp>
        <p:nvSpPr>
          <p:cNvPr id="3" name="Content Placeholder 2"/>
          <p:cNvSpPr>
            <a:spLocks noGrp="1"/>
          </p:cNvSpPr>
          <p:nvPr>
            <p:ph sz="half" idx="1"/>
          </p:nvPr>
        </p:nvSpPr>
        <p:spPr>
          <a:xfrm>
            <a:off x="624417" y="1981200"/>
            <a:ext cx="5080000" cy="37528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quarter" idx="2"/>
          </p:nvPr>
        </p:nvSpPr>
        <p:spPr>
          <a:xfrm>
            <a:off x="5907617" y="1981201"/>
            <a:ext cx="5080000" cy="18002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Content Placeholder 4"/>
          <p:cNvSpPr>
            <a:spLocks noGrp="1"/>
          </p:cNvSpPr>
          <p:nvPr>
            <p:ph sz="quarter" idx="3"/>
          </p:nvPr>
        </p:nvSpPr>
        <p:spPr>
          <a:xfrm>
            <a:off x="5907617" y="3933826"/>
            <a:ext cx="5080000" cy="18002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18229737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blackWhite">
      <p:bgPr>
        <a:solidFill>
          <a:schemeClr val="bg1"/>
        </a:solidFill>
        <a:effectLst/>
      </p:bgPr>
    </p:bg>
    <p:spTree>
      <p:nvGrpSpPr>
        <p:cNvPr id="1" name=""/>
        <p:cNvGrpSpPr/>
        <p:nvPr/>
      </p:nvGrpSpPr>
      <p:grpSpPr>
        <a:xfrm>
          <a:off x="0" y="0"/>
          <a:ext cx="0" cy="0"/>
          <a:chOff x="0" y="0"/>
          <a:chExt cx="0" cy="0"/>
        </a:xfrm>
      </p:grpSpPr>
      <p:sp>
        <p:nvSpPr>
          <p:cNvPr id="1026" name="Rectangle 14"/>
          <p:cNvSpPr>
            <a:spLocks noGrp="1" noChangeArrowheads="1"/>
          </p:cNvSpPr>
          <p:nvPr>
            <p:ph type="body" idx="1"/>
          </p:nvPr>
        </p:nvSpPr>
        <p:spPr bwMode="auto">
          <a:xfrm>
            <a:off x="290503" y="1369616"/>
            <a:ext cx="11610997" cy="4507657"/>
          </a:xfrm>
          <a:prstGeom prst="rect">
            <a:avLst/>
          </a:prstGeom>
          <a:noFill/>
          <a:ln w="9525">
            <a:noFill/>
            <a:miter lim="800000"/>
            <a:headEnd/>
            <a:tailEnd/>
          </a:ln>
        </p:spPr>
        <p:txBody>
          <a:bodyPr vert="horz" wrap="square" lIns="91440" tIns="82800" rIns="91440" bIns="82800" numCol="1" anchor="t" anchorCtr="0" compatLnSpc="1">
            <a:prstTxWarp prst="textNoShape">
              <a:avLst/>
            </a:prstTxWarp>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smtClean="0"/>
          </a:p>
        </p:txBody>
      </p:sp>
      <p:sp>
        <p:nvSpPr>
          <p:cNvPr id="1031" name="Title Placeholder 11"/>
          <p:cNvSpPr>
            <a:spLocks noGrp="1"/>
          </p:cNvSpPr>
          <p:nvPr>
            <p:ph type="title"/>
          </p:nvPr>
        </p:nvSpPr>
        <p:spPr bwMode="auto">
          <a:xfrm>
            <a:off x="293834" y="836712"/>
            <a:ext cx="11604332" cy="425646"/>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endParaRPr lang="en-GB" dirty="0" smtClean="0"/>
          </a:p>
        </p:txBody>
      </p:sp>
      <p:pic>
        <p:nvPicPr>
          <p:cNvPr id="6" name="Picture 9" descr="ISL_Logo_Black"/>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8419009" y="298177"/>
            <a:ext cx="3473970" cy="4312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3"/>
          <p:cNvSpPr>
            <a:spLocks noGrp="1"/>
          </p:cNvSpPr>
          <p:nvPr>
            <p:ph type="sldNum" sz="quarter" idx="4"/>
          </p:nvPr>
        </p:nvSpPr>
        <p:spPr>
          <a:xfrm>
            <a:off x="5386998" y="6121698"/>
            <a:ext cx="1063503"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752037A-4942-4206-937A-B7AB6E09D7C2}" type="slidenum">
              <a:rPr lang="en-GB" smtClean="0"/>
              <a:pPr/>
              <a:t>‹#›</a:t>
            </a:fld>
            <a:endParaRPr lang="en-GB" dirty="0"/>
          </a:p>
        </p:txBody>
      </p:sp>
      <p:pic>
        <p:nvPicPr>
          <p:cNvPr id="7" name="Picture 6"/>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1" y="6103842"/>
            <a:ext cx="12192001" cy="995696"/>
          </a:xfrm>
          <a:prstGeom prst="rect">
            <a:avLst/>
          </a:prstGeom>
        </p:spPr>
      </p:pic>
    </p:spTree>
    <p:extLst>
      <p:ext uri="{BB962C8B-B14F-4D97-AF65-F5344CB8AC3E}">
        <p14:creationId xmlns:p14="http://schemas.microsoft.com/office/powerpoint/2010/main" val="8375495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8" r:id="rId7"/>
    <p:sldLayoutId id="2147483669" r:id="rId8"/>
  </p:sldLayoutIdLst>
  <p:timing>
    <p:tnLst>
      <p:par>
        <p:cTn id="1" dur="indefinite" restart="never" nodeType="tmRoot"/>
      </p:par>
    </p:tnLst>
  </p:timing>
  <p:hf hdr="0" ftr="0"/>
  <p:txStyles>
    <p:titleStyle>
      <a:lvl1pPr algn="l" rtl="0" eaLnBrk="1" fontAlgn="base" hangingPunct="1">
        <a:spcBef>
          <a:spcPct val="0"/>
        </a:spcBef>
        <a:spcAft>
          <a:spcPct val="0"/>
        </a:spcAft>
        <a:defRPr sz="2800" b="1">
          <a:solidFill>
            <a:schemeClr val="accent1"/>
          </a:solidFill>
          <a:latin typeface="+mj-lt"/>
          <a:ea typeface="+mj-ea"/>
          <a:cs typeface="+mj-cs"/>
        </a:defRPr>
      </a:lvl1pPr>
      <a:lvl2pPr algn="l" rtl="0" eaLnBrk="1" fontAlgn="base" hangingPunct="1">
        <a:spcBef>
          <a:spcPct val="0"/>
        </a:spcBef>
        <a:spcAft>
          <a:spcPct val="0"/>
        </a:spcAft>
        <a:defRPr sz="2800" b="1">
          <a:solidFill>
            <a:schemeClr val="tx1"/>
          </a:solidFill>
          <a:latin typeface="Arial" charset="0"/>
        </a:defRPr>
      </a:lvl2pPr>
      <a:lvl3pPr algn="l" rtl="0" eaLnBrk="1" fontAlgn="base" hangingPunct="1">
        <a:spcBef>
          <a:spcPct val="0"/>
        </a:spcBef>
        <a:spcAft>
          <a:spcPct val="0"/>
        </a:spcAft>
        <a:defRPr sz="2800" b="1">
          <a:solidFill>
            <a:schemeClr val="tx1"/>
          </a:solidFill>
          <a:latin typeface="Arial" charset="0"/>
        </a:defRPr>
      </a:lvl3pPr>
      <a:lvl4pPr algn="l" rtl="0" eaLnBrk="1" fontAlgn="base" hangingPunct="1">
        <a:spcBef>
          <a:spcPct val="0"/>
        </a:spcBef>
        <a:spcAft>
          <a:spcPct val="0"/>
        </a:spcAft>
        <a:defRPr sz="2800" b="1">
          <a:solidFill>
            <a:schemeClr val="tx1"/>
          </a:solidFill>
          <a:latin typeface="Arial" charset="0"/>
        </a:defRPr>
      </a:lvl4pPr>
      <a:lvl5pPr algn="l" rtl="0" eaLnBrk="1" fontAlgn="base" hangingPunct="1">
        <a:spcBef>
          <a:spcPct val="0"/>
        </a:spcBef>
        <a:spcAft>
          <a:spcPct val="0"/>
        </a:spcAft>
        <a:defRPr sz="2800" b="1">
          <a:solidFill>
            <a:schemeClr val="tx1"/>
          </a:solidFill>
          <a:latin typeface="Arial" charset="0"/>
        </a:defRPr>
      </a:lvl5pPr>
      <a:lvl6pPr marL="457200" algn="l" rtl="0" eaLnBrk="1" fontAlgn="base" hangingPunct="1">
        <a:spcBef>
          <a:spcPct val="0"/>
        </a:spcBef>
        <a:spcAft>
          <a:spcPct val="0"/>
        </a:spcAft>
        <a:defRPr sz="2400" b="1">
          <a:solidFill>
            <a:schemeClr val="bg1"/>
          </a:solidFill>
          <a:latin typeface="Arial" charset="0"/>
        </a:defRPr>
      </a:lvl6pPr>
      <a:lvl7pPr marL="914400" algn="l" rtl="0" eaLnBrk="1" fontAlgn="base" hangingPunct="1">
        <a:spcBef>
          <a:spcPct val="0"/>
        </a:spcBef>
        <a:spcAft>
          <a:spcPct val="0"/>
        </a:spcAft>
        <a:defRPr sz="2400" b="1">
          <a:solidFill>
            <a:schemeClr val="bg1"/>
          </a:solidFill>
          <a:latin typeface="Arial" charset="0"/>
        </a:defRPr>
      </a:lvl7pPr>
      <a:lvl8pPr marL="1371600" algn="l" rtl="0" eaLnBrk="1" fontAlgn="base" hangingPunct="1">
        <a:spcBef>
          <a:spcPct val="0"/>
        </a:spcBef>
        <a:spcAft>
          <a:spcPct val="0"/>
        </a:spcAft>
        <a:defRPr sz="2400" b="1">
          <a:solidFill>
            <a:schemeClr val="bg1"/>
          </a:solidFill>
          <a:latin typeface="Arial" charset="0"/>
        </a:defRPr>
      </a:lvl8pPr>
      <a:lvl9pPr marL="1828800" algn="l" rtl="0" eaLnBrk="1" fontAlgn="base" hangingPunct="1">
        <a:spcBef>
          <a:spcPct val="0"/>
        </a:spcBef>
        <a:spcAft>
          <a:spcPct val="0"/>
        </a:spcAft>
        <a:defRPr sz="2400" b="1">
          <a:solidFill>
            <a:schemeClr val="bg1"/>
          </a:solidFill>
          <a:latin typeface="Arial" charset="0"/>
        </a:defRPr>
      </a:lvl9pPr>
    </p:titleStyle>
    <p:bodyStyle>
      <a:lvl1pPr marL="342900" indent="-342900" algn="l" rtl="0" eaLnBrk="1" fontAlgn="base" hangingPunct="1">
        <a:spcBef>
          <a:spcPct val="20000"/>
        </a:spcBef>
        <a:spcAft>
          <a:spcPct val="0"/>
        </a:spcAft>
        <a:buFont typeface="Wingdings" pitchFamily="2" charset="2"/>
        <a:buChar char="§"/>
        <a:defRPr sz="2000">
          <a:solidFill>
            <a:schemeClr val="tx1"/>
          </a:solidFill>
          <a:latin typeface="+mn-lt"/>
          <a:ea typeface="+mn-ea"/>
          <a:cs typeface="+mn-cs"/>
        </a:defRPr>
      </a:lvl1pPr>
      <a:lvl2pPr marL="742950" indent="-285750" algn="l" rtl="0" eaLnBrk="1" fontAlgn="base" hangingPunct="1">
        <a:spcBef>
          <a:spcPct val="20000"/>
        </a:spcBef>
        <a:spcAft>
          <a:spcPct val="0"/>
        </a:spcAft>
        <a:buChar char="–"/>
        <a:defRPr>
          <a:solidFill>
            <a:schemeClr val="tx1"/>
          </a:solidFill>
          <a:latin typeface="+mn-lt"/>
        </a:defRPr>
      </a:lvl2pPr>
      <a:lvl3pPr marL="1143000" indent="-228600" algn="l" rtl="0" eaLnBrk="1" fontAlgn="base" hangingPunct="1">
        <a:spcBef>
          <a:spcPct val="20000"/>
        </a:spcBef>
        <a:spcAft>
          <a:spcPct val="0"/>
        </a:spcAft>
        <a:buChar char="•"/>
        <a:defRPr>
          <a:solidFill>
            <a:schemeClr val="tx1"/>
          </a:solidFill>
          <a:latin typeface="+mn-lt"/>
        </a:defRPr>
      </a:lvl3pPr>
      <a:lvl4pPr marL="1600200" indent="-228600" algn="l" rtl="0" eaLnBrk="1" fontAlgn="base" hangingPunct="1">
        <a:spcBef>
          <a:spcPct val="20000"/>
        </a:spcBef>
        <a:spcAft>
          <a:spcPct val="0"/>
        </a:spcAft>
        <a:buChar char="–"/>
        <a:defRPr>
          <a:solidFill>
            <a:schemeClr val="tx1"/>
          </a:solidFill>
          <a:latin typeface="+mn-lt"/>
        </a:defRPr>
      </a:lvl4pPr>
      <a:lvl5pPr marL="2057400" indent="-228600" algn="l" rtl="0" eaLnBrk="1" fontAlgn="base" hangingPunct="1">
        <a:spcBef>
          <a:spcPct val="20000"/>
        </a:spcBef>
        <a:spcAft>
          <a:spcPct val="0"/>
        </a:spcAft>
        <a:buChar char="»"/>
        <a:defRPr>
          <a:solidFill>
            <a:schemeClr val="tx1"/>
          </a:solidFill>
          <a:latin typeface="+mn-lt"/>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8.xml"/><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8" Type="http://schemas.openxmlformats.org/officeDocument/2006/relationships/image" Target="../media/image11.jpeg"/><Relationship Id="rId13" Type="http://schemas.openxmlformats.org/officeDocument/2006/relationships/image" Target="../media/image15.jpeg"/><Relationship Id="rId3" Type="http://schemas.openxmlformats.org/officeDocument/2006/relationships/image" Target="../media/image6.jpeg"/><Relationship Id="rId7" Type="http://schemas.openxmlformats.org/officeDocument/2006/relationships/image" Target="../media/image10.jpeg"/><Relationship Id="rId12" Type="http://schemas.openxmlformats.org/officeDocument/2006/relationships/hyperlink" Target="http://images.google.co.uk/imgres?imgurl=http://www.bangitout.com/uploads/85cop.jpg&amp;imgrefurl=http://www.stormfront.org/forum/showthread.php?t=616278&amp;page=6&amp;usg=__z8hVypWv9hpkVNRTsi6807BRf4I=&amp;h=247&amp;w=223&amp;sz=51&amp;hl=en&amp;start=67&amp;um=1&amp;tbnid=1Swu6DPkHBDVMM:&amp;tbnh=110&amp;tbnw=99&amp;prev=/images?q=hassidic+jewish+man&amp;ndsp=18&amp;hl=en&amp;sa=N&amp;start=54&amp;um=1" TargetMode="External"/><Relationship Id="rId2" Type="http://schemas.openxmlformats.org/officeDocument/2006/relationships/image" Target="../media/image5.jpeg"/><Relationship Id="rId1" Type="http://schemas.openxmlformats.org/officeDocument/2006/relationships/slideLayout" Target="../slideLayouts/slideLayout6.xml"/><Relationship Id="rId6" Type="http://schemas.openxmlformats.org/officeDocument/2006/relationships/image" Target="../media/image9.jpeg"/><Relationship Id="rId11" Type="http://schemas.openxmlformats.org/officeDocument/2006/relationships/image" Target="../media/image14.jpeg"/><Relationship Id="rId5" Type="http://schemas.openxmlformats.org/officeDocument/2006/relationships/image" Target="../media/image8.jpeg"/><Relationship Id="rId10" Type="http://schemas.openxmlformats.org/officeDocument/2006/relationships/image" Target="../media/image13.jpeg"/><Relationship Id="rId4" Type="http://schemas.openxmlformats.org/officeDocument/2006/relationships/image" Target="../media/image7.jpeg"/><Relationship Id="rId9" Type="http://schemas.openxmlformats.org/officeDocument/2006/relationships/image" Target="../media/image12.jpeg"/><Relationship Id="rId14" Type="http://schemas.openxmlformats.org/officeDocument/2006/relationships/image" Target="../media/image16.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Interview Skills Pt </a:t>
            </a:r>
            <a:r>
              <a:rPr lang="en-GB" dirty="0" smtClean="0"/>
              <a:t>1</a:t>
            </a:r>
            <a:endParaRPr lang="en-GB" dirty="0"/>
          </a:p>
        </p:txBody>
      </p:sp>
      <p:sp>
        <p:nvSpPr>
          <p:cNvPr id="3" name="Subtitle 2"/>
          <p:cNvSpPr>
            <a:spLocks noGrp="1"/>
          </p:cNvSpPr>
          <p:nvPr>
            <p:ph type="subTitle" idx="1"/>
          </p:nvPr>
        </p:nvSpPr>
        <p:spPr/>
        <p:txBody>
          <a:bodyPr/>
          <a:lstStyle/>
          <a:p>
            <a:r>
              <a:rPr lang="en-GB" dirty="0" smtClean="0"/>
              <a:t>Online interview skills for a digital age</a:t>
            </a:r>
            <a:endParaRPr lang="en-GB" dirty="0"/>
          </a:p>
        </p:txBody>
      </p:sp>
    </p:spTree>
    <p:extLst>
      <p:ext uri="{BB962C8B-B14F-4D97-AF65-F5344CB8AC3E}">
        <p14:creationId xmlns:p14="http://schemas.microsoft.com/office/powerpoint/2010/main" val="278932341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GB"/>
          </a:p>
        </p:txBody>
      </p:sp>
      <p:sp>
        <p:nvSpPr>
          <p:cNvPr id="3" name="Content Placeholder 2"/>
          <p:cNvSpPr>
            <a:spLocks noGrp="1"/>
          </p:cNvSpPr>
          <p:nvPr>
            <p:ph idx="10"/>
          </p:nvPr>
        </p:nvSpPr>
        <p:spPr/>
        <p:txBody>
          <a:bodyPr/>
          <a:lstStyle/>
          <a:p>
            <a:endParaRPr lang="en-GB" dirty="0" smtClean="0"/>
          </a:p>
          <a:p>
            <a:r>
              <a:rPr lang="en-GB" dirty="0" smtClean="0"/>
              <a:t>Wait </a:t>
            </a:r>
            <a:r>
              <a:rPr lang="en-GB" dirty="0"/>
              <a:t>till the interviewer has finished speaking before you speak and remember there may be some delay on the sound so leave yourself some time before responding.</a:t>
            </a:r>
          </a:p>
          <a:p>
            <a:endParaRPr lang="en-GB" dirty="0" smtClean="0"/>
          </a:p>
          <a:p>
            <a:r>
              <a:rPr lang="en-GB" dirty="0" smtClean="0"/>
              <a:t>Remember </a:t>
            </a:r>
            <a:r>
              <a:rPr lang="en-GB" dirty="0"/>
              <a:t>that a lot of the visual queues you would normally get from body language, gesture and intonation will be missing so you may feel quite tired as you mind has to work harder to process the information you are receiving.</a:t>
            </a:r>
          </a:p>
          <a:p>
            <a:endParaRPr lang="en-GB" dirty="0"/>
          </a:p>
        </p:txBody>
      </p:sp>
      <p:sp>
        <p:nvSpPr>
          <p:cNvPr id="4" name="Slide Number Placeholder 3"/>
          <p:cNvSpPr>
            <a:spLocks noGrp="1"/>
          </p:cNvSpPr>
          <p:nvPr>
            <p:ph type="sldNum" sz="quarter" idx="11"/>
          </p:nvPr>
        </p:nvSpPr>
        <p:spPr/>
        <p:txBody>
          <a:bodyPr/>
          <a:lstStyle/>
          <a:p>
            <a:fld id="{1752037A-4942-4206-937A-B7AB6E09D7C2}" type="slidenum">
              <a:rPr lang="en-GB" smtClean="0"/>
              <a:pPr/>
              <a:t>10</a:t>
            </a:fld>
            <a:endParaRPr lang="en-GB" dirty="0"/>
          </a:p>
        </p:txBody>
      </p:sp>
      <p:sp>
        <p:nvSpPr>
          <p:cNvPr id="5" name="Title 4"/>
          <p:cNvSpPr>
            <a:spLocks noGrp="1"/>
          </p:cNvSpPr>
          <p:nvPr>
            <p:ph type="title"/>
          </p:nvPr>
        </p:nvSpPr>
        <p:spPr/>
        <p:txBody>
          <a:bodyPr/>
          <a:lstStyle/>
          <a:p>
            <a:r>
              <a:rPr lang="en-GB" dirty="0" smtClean="0"/>
              <a:t>Online Etiquette</a:t>
            </a:r>
            <a:endParaRPr lang="en-GB" dirty="0"/>
          </a:p>
        </p:txBody>
      </p:sp>
    </p:spTree>
    <p:extLst>
      <p:ext uri="{BB962C8B-B14F-4D97-AF65-F5344CB8AC3E}">
        <p14:creationId xmlns:p14="http://schemas.microsoft.com/office/powerpoint/2010/main" val="10772957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Title 1"/>
          <p:cNvSpPr>
            <a:spLocks noGrp="1"/>
          </p:cNvSpPr>
          <p:nvPr>
            <p:ph type="title"/>
          </p:nvPr>
        </p:nvSpPr>
        <p:spPr/>
        <p:txBody>
          <a:bodyPr/>
          <a:lstStyle/>
          <a:p>
            <a:r>
              <a:rPr lang="en-GB" altLang="en-US" smtClean="0"/>
              <a:t>Interview Questions</a:t>
            </a:r>
          </a:p>
        </p:txBody>
      </p:sp>
      <p:sp>
        <p:nvSpPr>
          <p:cNvPr id="103427" name="Content Placeholder 2"/>
          <p:cNvSpPr>
            <a:spLocks noGrp="1"/>
          </p:cNvSpPr>
          <p:nvPr>
            <p:ph idx="1"/>
          </p:nvPr>
        </p:nvSpPr>
        <p:spPr/>
        <p:txBody>
          <a:bodyPr/>
          <a:lstStyle/>
          <a:p>
            <a:r>
              <a:rPr lang="en-GB" altLang="en-US" dirty="0" smtClean="0">
                <a:solidFill>
                  <a:schemeClr val="tx1"/>
                </a:solidFill>
                <a:latin typeface="Aharoni" pitchFamily="2" charset="0"/>
                <a:cs typeface="Aharoni" pitchFamily="2" charset="0"/>
              </a:rPr>
              <a:t>There are really only 3 things </a:t>
            </a:r>
            <a:r>
              <a:rPr lang="en-GB" altLang="en-US" dirty="0">
                <a:solidFill>
                  <a:schemeClr val="tx1"/>
                </a:solidFill>
                <a:latin typeface="Aharoni" pitchFamily="2" charset="0"/>
                <a:cs typeface="Aharoni" pitchFamily="2" charset="0"/>
              </a:rPr>
              <a:t>i</a:t>
            </a:r>
            <a:r>
              <a:rPr lang="en-GB" altLang="en-US" dirty="0" smtClean="0">
                <a:solidFill>
                  <a:schemeClr val="tx1"/>
                </a:solidFill>
                <a:latin typeface="Aharoni" pitchFamily="2" charset="0"/>
                <a:cs typeface="Aharoni" pitchFamily="2" charset="0"/>
              </a:rPr>
              <a:t>nterviewers want to know</a:t>
            </a:r>
          </a:p>
          <a:p>
            <a:endParaRPr lang="en-GB" altLang="en-US" dirty="0" smtClean="0">
              <a:solidFill>
                <a:schemeClr val="tx1"/>
              </a:solidFill>
            </a:endParaRPr>
          </a:p>
          <a:p>
            <a:r>
              <a:rPr lang="en-GB" altLang="en-US" dirty="0" smtClean="0">
                <a:solidFill>
                  <a:schemeClr val="tx1"/>
                </a:solidFill>
                <a:latin typeface="Aharoni" pitchFamily="2" charset="0"/>
                <a:cs typeface="Aharoni" pitchFamily="2" charset="0"/>
              </a:rPr>
              <a:t>1. CAN YOU DO THE JOB?</a:t>
            </a:r>
          </a:p>
          <a:p>
            <a:endParaRPr lang="en-GB" altLang="en-US" dirty="0" smtClean="0">
              <a:solidFill>
                <a:schemeClr val="tx1"/>
              </a:solidFill>
              <a:latin typeface="Aharoni" pitchFamily="2" charset="0"/>
              <a:cs typeface="Aharoni" pitchFamily="2" charset="0"/>
            </a:endParaRPr>
          </a:p>
          <a:p>
            <a:endParaRPr lang="en-GB" altLang="en-US" dirty="0" smtClean="0">
              <a:solidFill>
                <a:schemeClr val="tx1"/>
              </a:solidFill>
              <a:latin typeface="Aharoni" pitchFamily="2" charset="0"/>
              <a:cs typeface="Aharoni" pitchFamily="2" charset="0"/>
            </a:endParaRPr>
          </a:p>
          <a:p>
            <a:r>
              <a:rPr lang="en-GB" altLang="en-US" dirty="0" smtClean="0">
                <a:solidFill>
                  <a:schemeClr val="tx1"/>
                </a:solidFill>
                <a:latin typeface="Aharoni" pitchFamily="2" charset="0"/>
                <a:cs typeface="Aharoni" pitchFamily="2" charset="0"/>
              </a:rPr>
              <a:t>2. WILL YOU DO THE JOB?</a:t>
            </a:r>
          </a:p>
          <a:p>
            <a:endParaRPr lang="en-GB" altLang="en-US" dirty="0" smtClean="0">
              <a:solidFill>
                <a:schemeClr val="tx1"/>
              </a:solidFill>
              <a:latin typeface="Aharoni" pitchFamily="2" charset="0"/>
              <a:cs typeface="Aharoni" pitchFamily="2" charset="0"/>
            </a:endParaRPr>
          </a:p>
          <a:p>
            <a:endParaRPr lang="en-GB" altLang="en-US" dirty="0" smtClean="0">
              <a:solidFill>
                <a:schemeClr val="tx1"/>
              </a:solidFill>
              <a:latin typeface="Aharoni" pitchFamily="2" charset="0"/>
              <a:cs typeface="Aharoni" pitchFamily="2" charset="0"/>
            </a:endParaRPr>
          </a:p>
          <a:p>
            <a:r>
              <a:rPr lang="en-GB" altLang="en-US" dirty="0" smtClean="0">
                <a:solidFill>
                  <a:schemeClr val="tx1"/>
                </a:solidFill>
                <a:latin typeface="Aharoni" pitchFamily="2" charset="0"/>
                <a:cs typeface="Aharoni" pitchFamily="2" charset="0"/>
              </a:rPr>
              <a:t>3. WILL YOU FIT IN?</a:t>
            </a:r>
          </a:p>
        </p:txBody>
      </p:sp>
    </p:spTree>
    <p:extLst>
      <p:ext uri="{BB962C8B-B14F-4D97-AF65-F5344CB8AC3E}">
        <p14:creationId xmlns:p14="http://schemas.microsoft.com/office/powerpoint/2010/main" val="17088069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Tell Me About Yourself:</a:t>
            </a:r>
            <a:br>
              <a:rPr lang="en-GB" dirty="0"/>
            </a:br>
            <a:endParaRPr lang="en-GB" dirty="0"/>
          </a:p>
        </p:txBody>
      </p:sp>
      <p:sp>
        <p:nvSpPr>
          <p:cNvPr id="3" name="Content Placeholder 2"/>
          <p:cNvSpPr>
            <a:spLocks noGrp="1"/>
          </p:cNvSpPr>
          <p:nvPr>
            <p:ph idx="1"/>
          </p:nvPr>
        </p:nvSpPr>
        <p:spPr>
          <a:xfrm>
            <a:off x="293834" y="1063255"/>
            <a:ext cx="11604185" cy="4409201"/>
          </a:xfrm>
        </p:spPr>
        <p:txBody>
          <a:bodyPr/>
          <a:lstStyle/>
          <a:p>
            <a:r>
              <a:rPr lang="en-GB" dirty="0" smtClean="0"/>
              <a:t>This </a:t>
            </a:r>
            <a:r>
              <a:rPr lang="en-GB" dirty="0"/>
              <a:t>question or something similar starts every interview.  Your answer should be well-rehearsed, confidently delivered and last between 3-5 </a:t>
            </a:r>
            <a:r>
              <a:rPr lang="en-GB" dirty="0" err="1"/>
              <a:t>mins</a:t>
            </a:r>
            <a:r>
              <a:rPr lang="en-GB" dirty="0"/>
              <a:t>. </a:t>
            </a:r>
            <a:r>
              <a:rPr lang="en-GB" dirty="0" smtClean="0"/>
              <a:t>If you have a well written and accurate profile statement this is a good framework to use for your answer.</a:t>
            </a:r>
          </a:p>
          <a:p>
            <a:endParaRPr lang="en-GB" dirty="0" smtClean="0"/>
          </a:p>
          <a:p>
            <a:r>
              <a:rPr lang="en-GB" dirty="0" smtClean="0"/>
              <a:t>Use positive describing words – </a:t>
            </a:r>
            <a:r>
              <a:rPr lang="en-GB" dirty="0" smtClean="0">
                <a:solidFill>
                  <a:srgbClr val="00B050"/>
                </a:solidFill>
              </a:rPr>
              <a:t>experienced, qualified, creative, hard-working</a:t>
            </a:r>
          </a:p>
          <a:p>
            <a:endParaRPr lang="en-GB" dirty="0" smtClean="0"/>
          </a:p>
          <a:p>
            <a:r>
              <a:rPr lang="en-GB" dirty="0" smtClean="0"/>
              <a:t>An appropriate job title – </a:t>
            </a:r>
            <a:r>
              <a:rPr lang="en-GB" dirty="0" smtClean="0">
                <a:solidFill>
                  <a:srgbClr val="00B050"/>
                </a:solidFill>
              </a:rPr>
              <a:t>use the one you are being interviewed for</a:t>
            </a:r>
          </a:p>
          <a:p>
            <a:endParaRPr lang="en-GB" dirty="0" smtClean="0"/>
          </a:p>
          <a:p>
            <a:r>
              <a:rPr lang="en-GB" dirty="0" smtClean="0"/>
              <a:t>A statement about your relevant experience including sector, number of years worked and companies worked for.</a:t>
            </a:r>
          </a:p>
          <a:p>
            <a:endParaRPr lang="en-GB" dirty="0" smtClean="0"/>
          </a:p>
          <a:p>
            <a:r>
              <a:rPr lang="en-GB" dirty="0" smtClean="0"/>
              <a:t>3 or 4 specific skills – </a:t>
            </a:r>
            <a:r>
              <a:rPr lang="en-GB" dirty="0" smtClean="0">
                <a:solidFill>
                  <a:srgbClr val="00B050"/>
                </a:solidFill>
              </a:rPr>
              <a:t>relevant to the job and give short examples</a:t>
            </a:r>
          </a:p>
          <a:p>
            <a:r>
              <a:rPr lang="en-GB" dirty="0" smtClean="0"/>
              <a:t>Your mini mission statement – </a:t>
            </a:r>
            <a:r>
              <a:rPr lang="en-GB" dirty="0" smtClean="0">
                <a:solidFill>
                  <a:srgbClr val="00B050"/>
                </a:solidFill>
              </a:rPr>
              <a:t>what interests you and what you love about your job and why you want to do this one.</a:t>
            </a:r>
          </a:p>
        </p:txBody>
      </p:sp>
    </p:spTree>
    <p:extLst>
      <p:ext uri="{BB962C8B-B14F-4D97-AF65-F5344CB8AC3E}">
        <p14:creationId xmlns:p14="http://schemas.microsoft.com/office/powerpoint/2010/main" val="114777563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Why do you want to work for this company?</a:t>
            </a:r>
            <a:endParaRPr lang="en-GB" dirty="0"/>
          </a:p>
        </p:txBody>
      </p:sp>
      <p:sp>
        <p:nvSpPr>
          <p:cNvPr id="3" name="Content Placeholder 2"/>
          <p:cNvSpPr>
            <a:spLocks noGrp="1"/>
          </p:cNvSpPr>
          <p:nvPr>
            <p:ph idx="1"/>
          </p:nvPr>
        </p:nvSpPr>
        <p:spPr>
          <a:xfrm>
            <a:off x="677334" y="1355651"/>
            <a:ext cx="8596668" cy="5146048"/>
          </a:xfrm>
        </p:spPr>
        <p:txBody>
          <a:bodyPr>
            <a:normAutofit/>
          </a:bodyPr>
          <a:lstStyle/>
          <a:p>
            <a:r>
              <a:rPr lang="en-GB" dirty="0"/>
              <a:t>You need </a:t>
            </a:r>
            <a:r>
              <a:rPr lang="en-GB" dirty="0" smtClean="0"/>
              <a:t>to say what appeals to you about:</a:t>
            </a:r>
          </a:p>
          <a:p>
            <a:endParaRPr lang="en-GB" dirty="0" smtClean="0"/>
          </a:p>
          <a:p>
            <a:r>
              <a:rPr lang="en-GB" dirty="0" smtClean="0"/>
              <a:t>The company’s core business products or services</a:t>
            </a:r>
          </a:p>
          <a:p>
            <a:endParaRPr lang="en-GB" dirty="0" smtClean="0"/>
          </a:p>
          <a:p>
            <a:r>
              <a:rPr lang="en-GB" dirty="0" smtClean="0"/>
              <a:t>How </a:t>
            </a:r>
            <a:r>
              <a:rPr lang="en-GB" dirty="0"/>
              <a:t>many people work there?  Are they local, regional, national or international?</a:t>
            </a:r>
          </a:p>
          <a:p>
            <a:endParaRPr lang="en-GB" dirty="0" smtClean="0"/>
          </a:p>
          <a:p>
            <a:r>
              <a:rPr lang="en-GB" dirty="0" smtClean="0"/>
              <a:t>Be willing to outline how your </a:t>
            </a:r>
            <a:r>
              <a:rPr lang="en-GB" dirty="0"/>
              <a:t>relevant skills and </a:t>
            </a:r>
            <a:r>
              <a:rPr lang="en-GB" dirty="0" smtClean="0"/>
              <a:t>experience </a:t>
            </a:r>
            <a:r>
              <a:rPr lang="en-GB" dirty="0"/>
              <a:t>can make a difference to the company.</a:t>
            </a:r>
          </a:p>
          <a:p>
            <a:r>
              <a:rPr lang="en-GB" dirty="0" smtClean="0"/>
              <a:t>You may also mention these if it seems more is expected:</a:t>
            </a:r>
            <a:endParaRPr lang="en-GB" dirty="0"/>
          </a:p>
          <a:p>
            <a:pPr lvl="0"/>
            <a:r>
              <a:rPr lang="en-GB" dirty="0"/>
              <a:t>Company structure, finances, </a:t>
            </a:r>
            <a:r>
              <a:rPr lang="en-GB" dirty="0" smtClean="0"/>
              <a:t>key staff, how old is the company?</a:t>
            </a:r>
            <a:endParaRPr lang="en-GB" dirty="0"/>
          </a:p>
          <a:p>
            <a:pPr lvl="0"/>
            <a:r>
              <a:rPr lang="en-GB" dirty="0"/>
              <a:t>Customers and competitors</a:t>
            </a:r>
          </a:p>
          <a:p>
            <a:pPr lvl="0"/>
            <a:r>
              <a:rPr lang="en-GB" dirty="0"/>
              <a:t>Market trends and challenges</a:t>
            </a:r>
          </a:p>
          <a:p>
            <a:endParaRPr lang="en-GB" dirty="0"/>
          </a:p>
        </p:txBody>
      </p:sp>
    </p:spTree>
    <p:extLst>
      <p:ext uri="{BB962C8B-B14F-4D97-AF65-F5344CB8AC3E}">
        <p14:creationId xmlns:p14="http://schemas.microsoft.com/office/powerpoint/2010/main" val="372848454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What are your strengths?</a:t>
            </a:r>
            <a:r>
              <a:rPr lang="en-GB" dirty="0"/>
              <a:t/>
            </a:r>
            <a:br>
              <a:rPr lang="en-GB" dirty="0"/>
            </a:br>
            <a:endParaRPr lang="en-GB" dirty="0"/>
          </a:p>
        </p:txBody>
      </p:sp>
      <p:sp>
        <p:nvSpPr>
          <p:cNvPr id="3" name="Content Placeholder 2"/>
          <p:cNvSpPr>
            <a:spLocks noGrp="1"/>
          </p:cNvSpPr>
          <p:nvPr>
            <p:ph idx="1"/>
          </p:nvPr>
        </p:nvSpPr>
        <p:spPr/>
        <p:txBody>
          <a:bodyPr/>
          <a:lstStyle/>
          <a:p>
            <a:r>
              <a:rPr lang="en-GB" dirty="0"/>
              <a:t>Highlight what you are good at and how this helps in a work situation. </a:t>
            </a:r>
            <a:endParaRPr lang="en-GB" dirty="0" smtClean="0"/>
          </a:p>
          <a:p>
            <a:endParaRPr lang="en-GB" dirty="0"/>
          </a:p>
          <a:p>
            <a:r>
              <a:rPr lang="en-GB" dirty="0" smtClean="0"/>
              <a:t>Make sure your strengths are relevant to the job – </a:t>
            </a:r>
            <a:r>
              <a:rPr lang="en-GB" dirty="0" err="1"/>
              <a:t>i</a:t>
            </a:r>
            <a:r>
              <a:rPr lang="en-GB" dirty="0" err="1" smtClean="0"/>
              <a:t>e</a:t>
            </a:r>
            <a:r>
              <a:rPr lang="en-GB" dirty="0" smtClean="0"/>
              <a:t>  a good teacher needs to be patient and resilient.</a:t>
            </a:r>
          </a:p>
          <a:p>
            <a:endParaRPr lang="en-GB" dirty="0" smtClean="0"/>
          </a:p>
          <a:p>
            <a:r>
              <a:rPr lang="en-GB" dirty="0" smtClean="0"/>
              <a:t>Give examples for each one showing how you have used your strength in a work situation.  Use factual information to influence in a positive way – Who? What? Where? Why? And When?</a:t>
            </a:r>
            <a:endParaRPr lang="en-GB" dirty="0"/>
          </a:p>
        </p:txBody>
      </p:sp>
    </p:spTree>
    <p:extLst>
      <p:ext uri="{BB962C8B-B14F-4D97-AF65-F5344CB8AC3E}">
        <p14:creationId xmlns:p14="http://schemas.microsoft.com/office/powerpoint/2010/main" val="361550592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What would you say are your weaker areas?</a:t>
            </a:r>
            <a:r>
              <a:rPr lang="en-GB" dirty="0"/>
              <a:t/>
            </a:r>
            <a:br>
              <a:rPr lang="en-GB" dirty="0"/>
            </a:br>
            <a:endParaRPr lang="en-GB" dirty="0"/>
          </a:p>
        </p:txBody>
      </p:sp>
      <p:sp>
        <p:nvSpPr>
          <p:cNvPr id="3" name="Content Placeholder 2"/>
          <p:cNvSpPr>
            <a:spLocks noGrp="1"/>
          </p:cNvSpPr>
          <p:nvPr>
            <p:ph idx="1"/>
          </p:nvPr>
        </p:nvSpPr>
        <p:spPr>
          <a:xfrm>
            <a:off x="293834" y="1368000"/>
            <a:ext cx="11604185" cy="4607497"/>
          </a:xfrm>
        </p:spPr>
        <p:txBody>
          <a:bodyPr/>
          <a:lstStyle/>
          <a:p>
            <a:r>
              <a:rPr lang="en-GB" dirty="0"/>
              <a:t>Keep your weaknesses technical not personal.  No-one wants to hear you saying you like to gossip or you spend too much time playing computer </a:t>
            </a:r>
            <a:r>
              <a:rPr lang="en-GB" dirty="0" smtClean="0"/>
              <a:t>games!  </a:t>
            </a:r>
            <a:r>
              <a:rPr lang="en-GB" dirty="0"/>
              <a:t>Your weaknesses need to be solvable, manageable deficiencies that you </a:t>
            </a:r>
            <a:r>
              <a:rPr lang="en-GB" dirty="0" smtClean="0"/>
              <a:t>are overcoming and </a:t>
            </a:r>
            <a:r>
              <a:rPr lang="en-GB" dirty="0"/>
              <a:t>learning to </a:t>
            </a:r>
            <a:r>
              <a:rPr lang="en-GB" dirty="0" smtClean="0"/>
              <a:t>conquer.  </a:t>
            </a:r>
          </a:p>
          <a:p>
            <a:endParaRPr lang="en-GB" dirty="0" smtClean="0"/>
          </a:p>
          <a:p>
            <a:r>
              <a:rPr lang="en-GB" dirty="0" smtClean="0"/>
              <a:t>The </a:t>
            </a:r>
            <a:r>
              <a:rPr lang="en-GB" dirty="0"/>
              <a:t>interviewer wants to see:</a:t>
            </a:r>
          </a:p>
          <a:p>
            <a:pPr lvl="0"/>
            <a:endParaRPr lang="en-GB" dirty="0" smtClean="0"/>
          </a:p>
          <a:p>
            <a:pPr lvl="0"/>
            <a:r>
              <a:rPr lang="en-GB" dirty="0" smtClean="0"/>
              <a:t>How </a:t>
            </a:r>
            <a:r>
              <a:rPr lang="en-GB" dirty="0"/>
              <a:t>you approach a difficult question.</a:t>
            </a:r>
          </a:p>
          <a:p>
            <a:pPr lvl="0"/>
            <a:endParaRPr lang="en-GB" dirty="0" smtClean="0"/>
          </a:p>
          <a:p>
            <a:pPr lvl="0"/>
            <a:r>
              <a:rPr lang="en-GB" dirty="0" smtClean="0"/>
              <a:t>Whether </a:t>
            </a:r>
            <a:r>
              <a:rPr lang="en-GB" dirty="0"/>
              <a:t>or not you recognise your weaknesses (we all have them)</a:t>
            </a:r>
          </a:p>
          <a:p>
            <a:pPr lvl="0"/>
            <a:endParaRPr lang="en-GB" dirty="0" smtClean="0"/>
          </a:p>
          <a:p>
            <a:pPr lvl="0"/>
            <a:r>
              <a:rPr lang="en-GB" dirty="0" smtClean="0"/>
              <a:t>What </a:t>
            </a:r>
            <a:r>
              <a:rPr lang="en-GB" dirty="0"/>
              <a:t>you’re doing about them and whether your individual strengths and weaknesses (they’re usually related) make you the right candidate for the job.</a:t>
            </a:r>
          </a:p>
          <a:p>
            <a:endParaRPr lang="en-GB" dirty="0"/>
          </a:p>
        </p:txBody>
      </p:sp>
    </p:spTree>
    <p:extLst>
      <p:ext uri="{BB962C8B-B14F-4D97-AF65-F5344CB8AC3E}">
        <p14:creationId xmlns:p14="http://schemas.microsoft.com/office/powerpoint/2010/main" val="200342086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294967295"/>
          </p:nvPr>
        </p:nvSpPr>
        <p:spPr>
          <a:xfrm>
            <a:off x="0" y="6121400"/>
            <a:ext cx="1063625" cy="365125"/>
          </a:xfrm>
        </p:spPr>
        <p:txBody>
          <a:bodyPr/>
          <a:lstStyle/>
          <a:p>
            <a:fld id="{1752037A-4942-4206-937A-B7AB6E09D7C2}" type="slidenum">
              <a:rPr lang="en-GB" smtClean="0"/>
              <a:pPr/>
              <a:t>16</a:t>
            </a:fld>
            <a:endParaRPr lang="en-GB" dirty="0"/>
          </a:p>
        </p:txBody>
      </p:sp>
      <p:sp>
        <p:nvSpPr>
          <p:cNvPr id="5" name="Title 4"/>
          <p:cNvSpPr>
            <a:spLocks noGrp="1"/>
          </p:cNvSpPr>
          <p:nvPr>
            <p:ph type="title" idx="4294967295"/>
          </p:nvPr>
        </p:nvSpPr>
        <p:spPr>
          <a:xfrm>
            <a:off x="0" y="836613"/>
            <a:ext cx="11604625" cy="411162"/>
          </a:xfrm>
        </p:spPr>
        <p:txBody>
          <a:bodyPr/>
          <a:lstStyle/>
          <a:p>
            <a:r>
              <a:rPr lang="en-GB" dirty="0" smtClean="0"/>
              <a:t/>
            </a:r>
            <a:br>
              <a:rPr lang="en-GB" dirty="0" smtClean="0"/>
            </a:br>
            <a:r>
              <a:rPr lang="en-GB" dirty="0"/>
              <a:t/>
            </a:r>
            <a:br>
              <a:rPr lang="en-GB" dirty="0"/>
            </a:br>
            <a:r>
              <a:rPr lang="en-GB" dirty="0" smtClean="0"/>
              <a:t/>
            </a:r>
            <a:br>
              <a:rPr lang="en-GB" dirty="0" smtClean="0"/>
            </a:br>
            <a:r>
              <a:rPr lang="en-GB" dirty="0"/>
              <a:t/>
            </a:r>
            <a:br>
              <a:rPr lang="en-GB" dirty="0"/>
            </a:br>
            <a:r>
              <a:rPr lang="en-GB" dirty="0" smtClean="0"/>
              <a:t/>
            </a:r>
            <a:br>
              <a:rPr lang="en-GB" dirty="0" smtClean="0"/>
            </a:br>
            <a:r>
              <a:rPr lang="en-GB" dirty="0"/>
              <a:t/>
            </a:r>
            <a:br>
              <a:rPr lang="en-GB" dirty="0"/>
            </a:br>
            <a:r>
              <a:rPr lang="en-GB" dirty="0" smtClean="0"/>
              <a:t/>
            </a:r>
            <a:br>
              <a:rPr lang="en-GB" dirty="0" smtClean="0"/>
            </a:br>
            <a:r>
              <a:rPr lang="en-GB" dirty="0" smtClean="0"/>
              <a:t>Choose one of the previous questions and prepare your answer</a:t>
            </a:r>
            <a:endParaRPr lang="en-GB" dirty="0"/>
          </a:p>
        </p:txBody>
      </p:sp>
    </p:spTree>
    <p:extLst>
      <p:ext uri="{BB962C8B-B14F-4D97-AF65-F5344CB8AC3E}">
        <p14:creationId xmlns:p14="http://schemas.microsoft.com/office/powerpoint/2010/main" val="14667765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3834" y="836712"/>
            <a:ext cx="11604332" cy="1034618"/>
          </a:xfrm>
        </p:spPr>
        <p:txBody>
          <a:bodyPr/>
          <a:lstStyle/>
          <a:p>
            <a:r>
              <a:rPr lang="en-GB" b="1" dirty="0"/>
              <a:t>What do you think makes a good team?</a:t>
            </a:r>
            <a:r>
              <a:rPr lang="en-GB" dirty="0"/>
              <a:t/>
            </a:r>
            <a:br>
              <a:rPr lang="en-GB" dirty="0"/>
            </a:br>
            <a:endParaRPr lang="en-GB" dirty="0"/>
          </a:p>
        </p:txBody>
      </p:sp>
      <p:sp>
        <p:nvSpPr>
          <p:cNvPr id="3" name="Content Placeholder 2"/>
          <p:cNvSpPr>
            <a:spLocks noGrp="1"/>
          </p:cNvSpPr>
          <p:nvPr>
            <p:ph idx="1"/>
          </p:nvPr>
        </p:nvSpPr>
        <p:spPr>
          <a:xfrm>
            <a:off x="293834" y="2248786"/>
            <a:ext cx="11604185" cy="3223670"/>
          </a:xfrm>
        </p:spPr>
        <p:txBody>
          <a:bodyPr/>
          <a:lstStyle/>
          <a:p>
            <a:r>
              <a:rPr lang="en-GB" dirty="0" smtClean="0"/>
              <a:t>In </a:t>
            </a:r>
            <a:r>
              <a:rPr lang="en-GB" dirty="0"/>
              <a:t>any role you will be expected to work as part of a team and the interviewer needs to assess how well you relate to other people, what role you take in a group and whether you are able to focus on goals and targets.</a:t>
            </a:r>
          </a:p>
          <a:p>
            <a:pPr lvl="0"/>
            <a:endParaRPr lang="en-GB" dirty="0" smtClean="0"/>
          </a:p>
          <a:p>
            <a:pPr lvl="0"/>
            <a:r>
              <a:rPr lang="en-GB" dirty="0" smtClean="0"/>
              <a:t>Wherever </a:t>
            </a:r>
            <a:r>
              <a:rPr lang="en-GB" dirty="0"/>
              <a:t>possible, give examples of situations where you have demonstrated teamwork.</a:t>
            </a:r>
          </a:p>
          <a:p>
            <a:pPr lvl="0"/>
            <a:endParaRPr lang="en-GB" dirty="0" smtClean="0"/>
          </a:p>
          <a:p>
            <a:pPr lvl="0"/>
            <a:r>
              <a:rPr lang="en-GB" dirty="0" smtClean="0"/>
              <a:t>Indicate </a:t>
            </a:r>
            <a:r>
              <a:rPr lang="en-GB" dirty="0"/>
              <a:t>the personal qualities you used and how this helped the team to succeed.</a:t>
            </a:r>
          </a:p>
        </p:txBody>
      </p:sp>
    </p:spTree>
    <p:extLst>
      <p:ext uri="{BB962C8B-B14F-4D97-AF65-F5344CB8AC3E}">
        <p14:creationId xmlns:p14="http://schemas.microsoft.com/office/powerpoint/2010/main" val="192334273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Tell me about a difficult scenario at work and how you dealt with it:</a:t>
            </a:r>
            <a:br>
              <a:rPr lang="en-GB" dirty="0"/>
            </a:br>
            <a:endParaRPr lang="en-GB" dirty="0"/>
          </a:p>
        </p:txBody>
      </p:sp>
      <p:sp>
        <p:nvSpPr>
          <p:cNvPr id="3" name="Content Placeholder 2"/>
          <p:cNvSpPr>
            <a:spLocks noGrp="1"/>
          </p:cNvSpPr>
          <p:nvPr>
            <p:ph idx="1"/>
          </p:nvPr>
        </p:nvSpPr>
        <p:spPr/>
        <p:txBody>
          <a:bodyPr/>
          <a:lstStyle/>
          <a:p>
            <a:r>
              <a:rPr lang="en-GB" dirty="0" smtClean="0"/>
              <a:t>This </a:t>
            </a:r>
            <a:r>
              <a:rPr lang="en-GB" dirty="0"/>
              <a:t>question is to test how you cope under pressure as well as your problem solving and communication skills.  Good examples are where you:</a:t>
            </a:r>
          </a:p>
          <a:p>
            <a:pPr lvl="0"/>
            <a:endParaRPr lang="en-GB" dirty="0" smtClean="0"/>
          </a:p>
          <a:p>
            <a:pPr lvl="0"/>
            <a:r>
              <a:rPr lang="en-GB" dirty="0" smtClean="0"/>
              <a:t>Helped </a:t>
            </a:r>
            <a:r>
              <a:rPr lang="en-GB" dirty="0"/>
              <a:t>resolve or improve a difficult situation.</a:t>
            </a:r>
          </a:p>
          <a:p>
            <a:pPr lvl="0"/>
            <a:endParaRPr lang="en-GB" dirty="0" smtClean="0"/>
          </a:p>
          <a:p>
            <a:pPr lvl="0"/>
            <a:r>
              <a:rPr lang="en-GB" dirty="0" smtClean="0"/>
              <a:t>Were </a:t>
            </a:r>
            <a:r>
              <a:rPr lang="en-GB" dirty="0"/>
              <a:t>resilient in adverse conditions.</a:t>
            </a:r>
          </a:p>
          <a:p>
            <a:pPr lvl="0"/>
            <a:endParaRPr lang="en-GB" dirty="0" smtClean="0"/>
          </a:p>
          <a:p>
            <a:pPr lvl="0"/>
            <a:r>
              <a:rPr lang="en-GB" dirty="0" smtClean="0"/>
              <a:t>Showed </a:t>
            </a:r>
            <a:r>
              <a:rPr lang="en-GB" dirty="0"/>
              <a:t>emotional intelligence and cool-headedness.</a:t>
            </a:r>
          </a:p>
          <a:p>
            <a:endParaRPr lang="en-GB" dirty="0" smtClean="0"/>
          </a:p>
          <a:p>
            <a:r>
              <a:rPr lang="en-GB" dirty="0" smtClean="0"/>
              <a:t>Avoid </a:t>
            </a:r>
            <a:r>
              <a:rPr lang="en-GB" dirty="0"/>
              <a:t>any examples which still feel sensitive, because in a high-pressure interview situation, old emotions can easily resurface and throw you off balance</a:t>
            </a:r>
          </a:p>
        </p:txBody>
      </p:sp>
    </p:spTree>
    <p:extLst>
      <p:ext uri="{BB962C8B-B14F-4D97-AF65-F5344CB8AC3E}">
        <p14:creationId xmlns:p14="http://schemas.microsoft.com/office/powerpoint/2010/main" val="223484039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Why do you want this job?</a:t>
            </a:r>
            <a:r>
              <a:rPr lang="en-GB" dirty="0"/>
              <a:t/>
            </a:r>
            <a:br>
              <a:rPr lang="en-GB" dirty="0"/>
            </a:br>
            <a:endParaRPr lang="en-GB" dirty="0"/>
          </a:p>
        </p:txBody>
      </p:sp>
      <p:sp>
        <p:nvSpPr>
          <p:cNvPr id="3" name="Content Placeholder 2"/>
          <p:cNvSpPr>
            <a:spLocks noGrp="1"/>
          </p:cNvSpPr>
          <p:nvPr>
            <p:ph idx="1"/>
          </p:nvPr>
        </p:nvSpPr>
        <p:spPr/>
        <p:txBody>
          <a:bodyPr>
            <a:normAutofit/>
          </a:bodyPr>
          <a:lstStyle/>
          <a:p>
            <a:r>
              <a:rPr lang="en-GB" dirty="0"/>
              <a:t>Your answer should reinforce why you are such a good fit for the job and then convey your enthusiasm for the role e.g</a:t>
            </a:r>
            <a:r>
              <a:rPr lang="en-GB" dirty="0" smtClean="0"/>
              <a:t>.</a:t>
            </a:r>
          </a:p>
          <a:p>
            <a:endParaRPr lang="en-GB" dirty="0"/>
          </a:p>
          <a:p>
            <a:pPr lvl="0"/>
            <a:r>
              <a:rPr lang="en-GB" dirty="0"/>
              <a:t>Good match between your skills and their requirements</a:t>
            </a:r>
          </a:p>
          <a:p>
            <a:pPr lvl="0"/>
            <a:endParaRPr lang="en-GB" dirty="0" smtClean="0"/>
          </a:p>
          <a:p>
            <a:pPr lvl="0"/>
            <a:r>
              <a:rPr lang="en-GB" dirty="0" smtClean="0"/>
              <a:t>Interested </a:t>
            </a:r>
            <a:r>
              <a:rPr lang="en-GB" dirty="0"/>
              <a:t>in the </a:t>
            </a:r>
            <a:r>
              <a:rPr lang="en-GB" dirty="0" smtClean="0"/>
              <a:t>product/market/sector</a:t>
            </a:r>
          </a:p>
          <a:p>
            <a:pPr lvl="0"/>
            <a:endParaRPr lang="en-GB" dirty="0"/>
          </a:p>
          <a:p>
            <a:pPr lvl="0"/>
            <a:r>
              <a:rPr lang="en-GB" dirty="0"/>
              <a:t>Company’s excellent reputation, exciting challenge etc</a:t>
            </a:r>
            <a:r>
              <a:rPr lang="en-GB" dirty="0" smtClean="0"/>
              <a:t>.</a:t>
            </a:r>
          </a:p>
          <a:p>
            <a:pPr lvl="0"/>
            <a:endParaRPr lang="en-GB" dirty="0"/>
          </a:p>
          <a:p>
            <a:pPr lvl="0"/>
            <a:r>
              <a:rPr lang="en-GB" dirty="0"/>
              <a:t>It isn’t very complimentary to say (even if it’s true) that you just need a job, or you want it because it’s local!</a:t>
            </a:r>
          </a:p>
          <a:p>
            <a:endParaRPr lang="en-GB" dirty="0"/>
          </a:p>
        </p:txBody>
      </p:sp>
    </p:spTree>
    <p:extLst>
      <p:ext uri="{BB962C8B-B14F-4D97-AF65-F5344CB8AC3E}">
        <p14:creationId xmlns:p14="http://schemas.microsoft.com/office/powerpoint/2010/main" val="29287843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4"/>
          <p:cNvSpPr txBox="1">
            <a:spLocks noChangeArrowheads="1"/>
          </p:cNvSpPr>
          <p:nvPr/>
        </p:nvSpPr>
        <p:spPr bwMode="auto">
          <a:xfrm>
            <a:off x="2332038" y="957263"/>
            <a:ext cx="18415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endParaRPr lang="en-GB" altLang="en-US" sz="2800">
              <a:solidFill>
                <a:schemeClr val="tx1"/>
              </a:solidFill>
              <a:latin typeface="Comic Sans MS" panose="030F0702030302020204" pitchFamily="66" charset="0"/>
            </a:endParaRPr>
          </a:p>
        </p:txBody>
      </p:sp>
      <p:sp>
        <p:nvSpPr>
          <p:cNvPr id="20483" name="Rectangle 5"/>
          <p:cNvSpPr>
            <a:spLocks noGrp="1" noChangeArrowheads="1"/>
          </p:cNvSpPr>
          <p:nvPr>
            <p:ph type="title"/>
          </p:nvPr>
        </p:nvSpPr>
        <p:spPr/>
        <p:txBody>
          <a:bodyPr/>
          <a:lstStyle/>
          <a:p>
            <a:r>
              <a:rPr lang="en-GB" altLang="en-US" sz="4000" dirty="0" smtClean="0">
                <a:latin typeface="Comic Sans MS" panose="030F0702030302020204" pitchFamily="66" charset="0"/>
              </a:rPr>
              <a:t/>
            </a:r>
            <a:br>
              <a:rPr lang="en-GB" altLang="en-US" sz="4000" dirty="0" smtClean="0">
                <a:latin typeface="Comic Sans MS" panose="030F0702030302020204" pitchFamily="66" charset="0"/>
              </a:rPr>
            </a:br>
            <a:r>
              <a:rPr lang="en-GB" altLang="en-US" sz="4000" dirty="0" smtClean="0">
                <a:latin typeface="Comic Sans MS" panose="030F0702030302020204" pitchFamily="66" charset="0"/>
              </a:rPr>
              <a:t>Safeguarding </a:t>
            </a:r>
            <a:r>
              <a:rPr lang="en-GB" altLang="en-US" sz="4000" dirty="0">
                <a:latin typeface="Comic Sans MS" panose="030F0702030302020204" pitchFamily="66" charset="0"/>
              </a:rPr>
              <a:t/>
            </a:r>
            <a:br>
              <a:rPr lang="en-GB" altLang="en-US" sz="4000" dirty="0">
                <a:latin typeface="Comic Sans MS" panose="030F0702030302020204" pitchFamily="66" charset="0"/>
              </a:rPr>
            </a:br>
            <a:r>
              <a:rPr lang="en-GB" altLang="en-US" sz="4000" dirty="0" smtClean="0">
                <a:latin typeface="Comic Sans MS" panose="030F0702030302020204" pitchFamily="66" charset="0"/>
              </a:rPr>
              <a:t>Please</a:t>
            </a:r>
            <a:r>
              <a:rPr lang="en-GB" altLang="en-US" sz="4000" dirty="0">
                <a:latin typeface="Comic Sans MS" panose="030F0702030302020204" pitchFamily="66" charset="0"/>
              </a:rPr>
              <a:t>…</a:t>
            </a:r>
          </a:p>
        </p:txBody>
      </p:sp>
      <p:sp>
        <p:nvSpPr>
          <p:cNvPr id="20484" name="Text Box 6"/>
          <p:cNvSpPr txBox="1">
            <a:spLocks noChangeArrowheads="1"/>
          </p:cNvSpPr>
          <p:nvPr/>
        </p:nvSpPr>
        <p:spPr bwMode="auto">
          <a:xfrm>
            <a:off x="2116138" y="1892301"/>
            <a:ext cx="18415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endParaRPr lang="en-GB" altLang="en-US" sz="2800">
              <a:solidFill>
                <a:schemeClr val="tx1"/>
              </a:solidFill>
              <a:latin typeface="Comic Sans MS" panose="030F0702030302020204" pitchFamily="66" charset="0"/>
            </a:endParaRPr>
          </a:p>
        </p:txBody>
      </p:sp>
      <p:sp>
        <p:nvSpPr>
          <p:cNvPr id="20485" name="Text Box 10"/>
          <p:cNvSpPr txBox="1">
            <a:spLocks noChangeArrowheads="1"/>
          </p:cNvSpPr>
          <p:nvPr/>
        </p:nvSpPr>
        <p:spPr bwMode="auto">
          <a:xfrm>
            <a:off x="2135189" y="2349500"/>
            <a:ext cx="3367087"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r>
              <a:rPr lang="en-GB" altLang="en-US" sz="2800" u="sng" dirty="0">
                <a:solidFill>
                  <a:schemeClr val="tx1"/>
                </a:solidFill>
                <a:latin typeface="Comic Sans MS" panose="030F0702030302020204" pitchFamily="66" charset="0"/>
              </a:rPr>
              <a:t>Respect other people</a:t>
            </a:r>
            <a:r>
              <a:rPr lang="en-GB" altLang="en-US" sz="2800" b="1" dirty="0">
                <a:solidFill>
                  <a:schemeClr val="tx1"/>
                </a:solidFill>
                <a:latin typeface="Comic Sans MS" panose="030F0702030302020204" pitchFamily="66" charset="0"/>
              </a:rPr>
              <a:t> </a:t>
            </a:r>
          </a:p>
        </p:txBody>
      </p:sp>
      <p:sp>
        <p:nvSpPr>
          <p:cNvPr id="20486" name="Text Box 13"/>
          <p:cNvSpPr txBox="1">
            <a:spLocks noChangeArrowheads="1"/>
          </p:cNvSpPr>
          <p:nvPr/>
        </p:nvSpPr>
        <p:spPr bwMode="auto">
          <a:xfrm>
            <a:off x="2135189" y="3789364"/>
            <a:ext cx="4687887" cy="31085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r>
              <a:rPr lang="en-GB" altLang="en-US" sz="2800" u="sng" dirty="0" smtClean="0">
                <a:solidFill>
                  <a:schemeClr val="tx1"/>
                </a:solidFill>
                <a:latin typeface="Comic Sans MS" panose="030F0702030302020204" pitchFamily="66" charset="0"/>
              </a:rPr>
              <a:t>Speak</a:t>
            </a:r>
            <a:r>
              <a:rPr lang="en-GB" altLang="en-US" sz="2800" dirty="0" smtClean="0">
                <a:solidFill>
                  <a:schemeClr val="tx1"/>
                </a:solidFill>
                <a:latin typeface="Comic Sans MS" panose="030F0702030302020204" pitchFamily="66" charset="0"/>
              </a:rPr>
              <a:t> </a:t>
            </a:r>
            <a:r>
              <a:rPr lang="en-GB" altLang="en-US" sz="2800" dirty="0">
                <a:solidFill>
                  <a:schemeClr val="tx1"/>
                </a:solidFill>
                <a:latin typeface="Comic Sans MS" panose="030F0702030302020204" pitchFamily="66" charset="0"/>
              </a:rPr>
              <a:t>to your teacher or the Centre </a:t>
            </a:r>
            <a:r>
              <a:rPr lang="en-GB" altLang="en-US" sz="2800" dirty="0" smtClean="0">
                <a:solidFill>
                  <a:schemeClr val="tx1"/>
                </a:solidFill>
                <a:latin typeface="Comic Sans MS" panose="030F0702030302020204" pitchFamily="66" charset="0"/>
              </a:rPr>
              <a:t>Manager </a:t>
            </a:r>
            <a:r>
              <a:rPr lang="en-GB" altLang="en-US" sz="2800" dirty="0">
                <a:solidFill>
                  <a:schemeClr val="tx1"/>
                </a:solidFill>
                <a:latin typeface="Comic Sans MS" panose="030F0702030302020204" pitchFamily="66" charset="0"/>
              </a:rPr>
              <a:t>if you have a </a:t>
            </a:r>
            <a:r>
              <a:rPr lang="en-GB" altLang="en-US" sz="2800" dirty="0" smtClean="0">
                <a:solidFill>
                  <a:schemeClr val="tx1"/>
                </a:solidFill>
                <a:latin typeface="Comic Sans MS" panose="030F0702030302020204" pitchFamily="66" charset="0"/>
              </a:rPr>
              <a:t>problem.</a:t>
            </a:r>
          </a:p>
          <a:p>
            <a:pPr>
              <a:spcBef>
                <a:spcPct val="0"/>
              </a:spcBef>
              <a:buClrTx/>
              <a:buSzTx/>
              <a:buFontTx/>
              <a:buNone/>
            </a:pPr>
            <a:r>
              <a:rPr lang="en-GB" altLang="en-US" sz="2800" dirty="0" smtClean="0">
                <a:solidFill>
                  <a:schemeClr val="tx1"/>
                </a:solidFill>
                <a:latin typeface="Comic Sans MS" panose="030F0702030302020204" pitchFamily="66" charset="0"/>
              </a:rPr>
              <a:t>The Safeguarding Officer is David Coleman who can be contacted on </a:t>
            </a:r>
            <a:r>
              <a:rPr lang="en-GB" altLang="en-US" sz="2800" dirty="0" smtClean="0">
                <a:solidFill>
                  <a:schemeClr val="tx1"/>
                </a:solidFill>
                <a:latin typeface="Comic Sans MS" panose="030F0702030302020204" pitchFamily="66" charset="0"/>
              </a:rPr>
              <a:t>07525387549</a:t>
            </a:r>
            <a:endParaRPr lang="en-GB" altLang="en-US" sz="2800" dirty="0">
              <a:solidFill>
                <a:schemeClr val="tx1"/>
              </a:solidFill>
              <a:latin typeface="Comic Sans MS" panose="030F0702030302020204" pitchFamily="66" charset="0"/>
            </a:endParaRPr>
          </a:p>
        </p:txBody>
      </p:sp>
      <p:pic>
        <p:nvPicPr>
          <p:cNvPr id="20487" name="Picture 24" descr="multicultura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59797" y="1330325"/>
            <a:ext cx="2303463" cy="2195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8" name="Picture 27" descr="two%20people%20talki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669374" y="4075519"/>
            <a:ext cx="2376488" cy="203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467918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3834" y="356191"/>
            <a:ext cx="11604332" cy="2131828"/>
          </a:xfrm>
        </p:spPr>
        <p:txBody>
          <a:bodyPr>
            <a:normAutofit fontScale="90000"/>
          </a:bodyPr>
          <a:lstStyle/>
          <a:p>
            <a:r>
              <a:rPr lang="en-GB" b="1" dirty="0" smtClean="0"/>
              <a:t/>
            </a:r>
            <a:br>
              <a:rPr lang="en-GB" b="1" dirty="0" smtClean="0"/>
            </a:br>
            <a:r>
              <a:rPr lang="en-GB" b="1" dirty="0"/>
              <a:t/>
            </a:r>
            <a:br>
              <a:rPr lang="en-GB" b="1" dirty="0"/>
            </a:br>
            <a:r>
              <a:rPr lang="en-GB" dirty="0"/>
              <a:t>What would you do to ensure you gave excellent customer service to all our customers?</a:t>
            </a:r>
            <a:br>
              <a:rPr lang="en-GB" dirty="0"/>
            </a:br>
            <a:r>
              <a:rPr lang="en-GB" dirty="0"/>
              <a:t/>
            </a:r>
            <a:br>
              <a:rPr lang="en-GB" dirty="0"/>
            </a:br>
            <a:endParaRPr lang="en-GB" dirty="0"/>
          </a:p>
        </p:txBody>
      </p:sp>
      <p:sp>
        <p:nvSpPr>
          <p:cNvPr id="3" name="Content Placeholder 2"/>
          <p:cNvSpPr>
            <a:spLocks noGrp="1"/>
          </p:cNvSpPr>
          <p:nvPr>
            <p:ph idx="1"/>
          </p:nvPr>
        </p:nvSpPr>
        <p:spPr>
          <a:xfrm>
            <a:off x="293834" y="1945758"/>
            <a:ext cx="11604185" cy="3526698"/>
          </a:xfrm>
        </p:spPr>
        <p:txBody>
          <a:bodyPr/>
          <a:lstStyle/>
          <a:p>
            <a:endParaRPr lang="en-GB" dirty="0" smtClean="0"/>
          </a:p>
          <a:p>
            <a:endParaRPr lang="en-GB" dirty="0"/>
          </a:p>
          <a:p>
            <a:r>
              <a:rPr lang="en-GB" dirty="0" smtClean="0"/>
              <a:t>Your </a:t>
            </a:r>
            <a:r>
              <a:rPr lang="en-GB" dirty="0"/>
              <a:t>answer to this question </a:t>
            </a:r>
            <a:r>
              <a:rPr lang="en-GB" dirty="0" smtClean="0"/>
              <a:t>should demonstrate that </a:t>
            </a:r>
            <a:r>
              <a:rPr lang="en-GB" dirty="0"/>
              <a:t>you recognise how important it is to keep customers satisfied in any business</a:t>
            </a:r>
            <a:r>
              <a:rPr lang="en-GB" dirty="0" smtClean="0"/>
              <a:t>:</a:t>
            </a:r>
          </a:p>
          <a:p>
            <a:endParaRPr lang="en-GB" dirty="0"/>
          </a:p>
          <a:p>
            <a:pPr lvl="0"/>
            <a:r>
              <a:rPr lang="en-GB" dirty="0"/>
              <a:t>Give actual past work-related examples </a:t>
            </a:r>
            <a:r>
              <a:rPr lang="en-GB" dirty="0" smtClean="0"/>
              <a:t>of when you have delivered a good service or gone the extra mile wherever </a:t>
            </a:r>
            <a:r>
              <a:rPr lang="en-GB" dirty="0"/>
              <a:t>possible</a:t>
            </a:r>
            <a:r>
              <a:rPr lang="en-GB" dirty="0" smtClean="0"/>
              <a:t>.</a:t>
            </a:r>
          </a:p>
          <a:p>
            <a:pPr lvl="0"/>
            <a:endParaRPr lang="en-GB" dirty="0"/>
          </a:p>
          <a:p>
            <a:pPr lvl="0"/>
            <a:r>
              <a:rPr lang="en-GB" dirty="0"/>
              <a:t>Explain what you did in a previous role which resulted in satisfied customers.</a:t>
            </a:r>
          </a:p>
          <a:p>
            <a:pPr marL="0" indent="0">
              <a:buNone/>
            </a:pPr>
            <a:r>
              <a:rPr lang="en-GB" dirty="0"/>
              <a:t> </a:t>
            </a:r>
          </a:p>
          <a:p>
            <a:endParaRPr lang="en-GB" dirty="0"/>
          </a:p>
        </p:txBody>
      </p:sp>
    </p:spTree>
    <p:extLst>
      <p:ext uri="{BB962C8B-B14F-4D97-AF65-F5344CB8AC3E}">
        <p14:creationId xmlns:p14="http://schemas.microsoft.com/office/powerpoint/2010/main" val="36504420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1752037A-4942-4206-937A-B7AB6E09D7C2}" type="slidenum">
              <a:rPr lang="en-GB" smtClean="0"/>
              <a:pPr/>
              <a:t>21</a:t>
            </a:fld>
            <a:endParaRPr lang="en-GB" dirty="0"/>
          </a:p>
        </p:txBody>
      </p:sp>
      <p:sp>
        <p:nvSpPr>
          <p:cNvPr id="5" name="Title 4"/>
          <p:cNvSpPr>
            <a:spLocks noGrp="1"/>
          </p:cNvSpPr>
          <p:nvPr>
            <p:ph type="title" idx="4294967295"/>
          </p:nvPr>
        </p:nvSpPr>
        <p:spPr>
          <a:xfrm>
            <a:off x="0" y="1216025"/>
            <a:ext cx="11604625" cy="687388"/>
          </a:xfrm>
        </p:spPr>
        <p:txBody>
          <a:bodyPr/>
          <a:lstStyle/>
          <a:p>
            <a:r>
              <a:rPr lang="en-GB" dirty="0" smtClean="0"/>
              <a:t/>
            </a:r>
            <a:br>
              <a:rPr lang="en-GB" dirty="0" smtClean="0"/>
            </a:br>
            <a:r>
              <a:rPr lang="en-GB" dirty="0"/>
              <a:t/>
            </a:r>
            <a:br>
              <a:rPr lang="en-GB" dirty="0"/>
            </a:br>
            <a:r>
              <a:rPr lang="en-GB" dirty="0" smtClean="0"/>
              <a:t/>
            </a:r>
            <a:br>
              <a:rPr lang="en-GB" dirty="0" smtClean="0"/>
            </a:br>
            <a:r>
              <a:rPr lang="en-GB" dirty="0"/>
              <a:t/>
            </a:r>
            <a:br>
              <a:rPr lang="en-GB" dirty="0"/>
            </a:br>
            <a:r>
              <a:rPr lang="en-GB" dirty="0" smtClean="0"/>
              <a:t/>
            </a:r>
            <a:br>
              <a:rPr lang="en-GB" dirty="0" smtClean="0"/>
            </a:br>
            <a:r>
              <a:rPr lang="en-GB" dirty="0"/>
              <a:t/>
            </a:r>
            <a:br>
              <a:rPr lang="en-GB" dirty="0"/>
            </a:br>
            <a:r>
              <a:rPr lang="en-GB" dirty="0" smtClean="0"/>
              <a:t>Now choose another question and take it in turns to give your answer.</a:t>
            </a:r>
            <a:br>
              <a:rPr lang="en-GB" dirty="0" smtClean="0"/>
            </a:br>
            <a:r>
              <a:rPr lang="en-GB" dirty="0"/>
              <a:t/>
            </a:r>
            <a:br>
              <a:rPr lang="en-GB" dirty="0"/>
            </a:br>
            <a:endParaRPr lang="en-GB" dirty="0"/>
          </a:p>
        </p:txBody>
      </p:sp>
    </p:spTree>
    <p:extLst>
      <p:ext uri="{BB962C8B-B14F-4D97-AF65-F5344CB8AC3E}">
        <p14:creationId xmlns:p14="http://schemas.microsoft.com/office/powerpoint/2010/main" val="36198720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274080" y="2034256"/>
            <a:ext cx="5572828" cy="3313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694282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1752037A-4942-4206-937A-B7AB6E09D7C2}" type="slidenum">
              <a:rPr lang="en-GB" smtClean="0"/>
              <a:pPr/>
              <a:t>3</a:t>
            </a:fld>
            <a:endParaRPr lang="en-GB" dirty="0"/>
          </a:p>
        </p:txBody>
      </p:sp>
      <p:sp>
        <p:nvSpPr>
          <p:cNvPr id="3" name="Rectangle 2"/>
          <p:cNvSpPr/>
          <p:nvPr/>
        </p:nvSpPr>
        <p:spPr>
          <a:xfrm>
            <a:off x="3048000" y="2274838"/>
            <a:ext cx="6096000" cy="2862322"/>
          </a:xfrm>
          <a:prstGeom prst="rect">
            <a:avLst/>
          </a:prstGeom>
        </p:spPr>
        <p:txBody>
          <a:bodyPr>
            <a:spAutoFit/>
          </a:bodyPr>
          <a:lstStyle/>
          <a:p>
            <a:pPr>
              <a:buFont typeface="Arial" panose="020B0604020202020204" pitchFamily="34" charset="0"/>
              <a:buChar char="•"/>
            </a:pPr>
            <a:r>
              <a:rPr lang="en-US" dirty="0" smtClean="0">
                <a:solidFill>
                  <a:srgbClr val="000000"/>
                </a:solidFill>
                <a:latin typeface="Century Gothic" panose="020B0502020202020204" pitchFamily="34" charset="0"/>
              </a:rPr>
              <a:t>We actively promote British Values</a:t>
            </a:r>
          </a:p>
          <a:p>
            <a:pPr>
              <a:buFont typeface="Arial" panose="020B0604020202020204" pitchFamily="34" charset="0"/>
              <a:buChar char="•"/>
            </a:pPr>
            <a:endParaRPr lang="en-US" dirty="0">
              <a:solidFill>
                <a:srgbClr val="000000"/>
              </a:solidFill>
              <a:latin typeface="Century Gothic" panose="020B0502020202020204" pitchFamily="34" charset="0"/>
            </a:endParaRPr>
          </a:p>
          <a:p>
            <a:pPr>
              <a:buFont typeface="Arial" panose="020B0604020202020204" pitchFamily="34" charset="0"/>
              <a:buChar char="•"/>
            </a:pPr>
            <a:r>
              <a:rPr lang="en-US" dirty="0" smtClean="0">
                <a:solidFill>
                  <a:srgbClr val="000000"/>
                </a:solidFill>
                <a:latin typeface="Century Gothic" panose="020B0502020202020204" pitchFamily="34" charset="0"/>
              </a:rPr>
              <a:t>Democracy</a:t>
            </a:r>
            <a:endParaRPr lang="en-US" dirty="0">
              <a:solidFill>
                <a:srgbClr val="000000"/>
              </a:solidFill>
              <a:latin typeface="Century Gothic" panose="020B0502020202020204" pitchFamily="34" charset="0"/>
            </a:endParaRPr>
          </a:p>
          <a:p>
            <a:pPr>
              <a:buFont typeface="Arial" panose="020B0604020202020204" pitchFamily="34" charset="0"/>
              <a:buChar char="•"/>
            </a:pPr>
            <a:r>
              <a:rPr lang="en-US" dirty="0">
                <a:solidFill>
                  <a:srgbClr val="000000"/>
                </a:solidFill>
                <a:latin typeface="Century Gothic" panose="020B0502020202020204" pitchFamily="34" charset="0"/>
              </a:rPr>
              <a:t>The Rule of Law</a:t>
            </a:r>
          </a:p>
          <a:p>
            <a:pPr>
              <a:buFont typeface="Arial" panose="020B0604020202020204" pitchFamily="34" charset="0"/>
              <a:buChar char="•"/>
            </a:pPr>
            <a:r>
              <a:rPr lang="en-US" dirty="0">
                <a:solidFill>
                  <a:srgbClr val="000000"/>
                </a:solidFill>
                <a:latin typeface="Century Gothic" panose="020B0502020202020204" pitchFamily="34" charset="0"/>
              </a:rPr>
              <a:t>Individual Liberty</a:t>
            </a:r>
          </a:p>
          <a:p>
            <a:pPr>
              <a:buFont typeface="Arial" panose="020B0604020202020204" pitchFamily="34" charset="0"/>
              <a:buChar char="•"/>
            </a:pPr>
            <a:r>
              <a:rPr lang="en-US" dirty="0">
                <a:solidFill>
                  <a:srgbClr val="000000"/>
                </a:solidFill>
                <a:latin typeface="Century Gothic" panose="020B0502020202020204" pitchFamily="34" charset="0"/>
              </a:rPr>
              <a:t>Mutual Respect</a:t>
            </a:r>
          </a:p>
          <a:p>
            <a:pPr>
              <a:buFont typeface="Arial" panose="020B0604020202020204" pitchFamily="34" charset="0"/>
              <a:buChar char="•"/>
            </a:pPr>
            <a:r>
              <a:rPr lang="en-US" dirty="0">
                <a:solidFill>
                  <a:srgbClr val="000000"/>
                </a:solidFill>
                <a:latin typeface="Century Gothic" panose="020B0502020202020204" pitchFamily="34" charset="0"/>
              </a:rPr>
              <a:t>Tolerance of those of different faiths and beliefs</a:t>
            </a:r>
          </a:p>
          <a:p>
            <a:pPr>
              <a:buFont typeface="Arial" panose="020B0604020202020204" pitchFamily="34" charset="0"/>
              <a:buChar char="•"/>
            </a:pPr>
            <a:r>
              <a:rPr lang="en-US" dirty="0">
                <a:solidFill>
                  <a:srgbClr val="000000"/>
                </a:solidFill>
                <a:latin typeface="Century Gothic" panose="020B0502020202020204" pitchFamily="34" charset="0"/>
              </a:rPr>
              <a:t>Safeguarding policy</a:t>
            </a:r>
          </a:p>
          <a:p>
            <a:pPr>
              <a:buFont typeface="Arial" panose="020B0604020202020204" pitchFamily="34" charset="0"/>
              <a:buChar char="•"/>
            </a:pPr>
            <a:r>
              <a:rPr lang="en-US" dirty="0">
                <a:solidFill>
                  <a:srgbClr val="000000"/>
                </a:solidFill>
                <a:latin typeface="Century Gothic" panose="020B0502020202020204" pitchFamily="34" charset="0"/>
              </a:rPr>
              <a:t>Harassment and Bullying policy</a:t>
            </a:r>
          </a:p>
          <a:p>
            <a:pPr>
              <a:buFont typeface="Arial" panose="020B0604020202020204" pitchFamily="34" charset="0"/>
              <a:buChar char="•"/>
            </a:pPr>
            <a:r>
              <a:rPr lang="en-US" dirty="0">
                <a:solidFill>
                  <a:srgbClr val="000000"/>
                </a:solidFill>
                <a:latin typeface="Century Gothic" panose="020B0502020202020204" pitchFamily="34" charset="0"/>
              </a:rPr>
              <a:t>Computer Use policy which includes e-safety</a:t>
            </a:r>
            <a:endParaRPr lang="en-US" b="0" i="0" dirty="0">
              <a:solidFill>
                <a:srgbClr val="000000"/>
              </a:solidFill>
              <a:effectLst/>
              <a:latin typeface="Century Gothic" panose="020B0502020202020204" pitchFamily="34" charset="0"/>
            </a:endParaRPr>
          </a:p>
        </p:txBody>
      </p:sp>
    </p:spTree>
    <p:extLst>
      <p:ext uri="{BB962C8B-B14F-4D97-AF65-F5344CB8AC3E}">
        <p14:creationId xmlns:p14="http://schemas.microsoft.com/office/powerpoint/2010/main" val="19593999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09" name="Picture 5" descr="031008_somalia_200"/>
          <p:cNvPicPr>
            <a:picLocks noChangeAspect="1" noChangeArrowheads="1"/>
          </p:cNvPicPr>
          <p:nvPr/>
        </p:nvPicPr>
        <p:blipFill>
          <a:blip r:embed="rId2">
            <a:extLst>
              <a:ext uri="{28A0092B-C50C-407E-A947-70E740481C1C}">
                <a14:useLocalDpi xmlns:a14="http://schemas.microsoft.com/office/drawing/2010/main" val="0"/>
              </a:ext>
            </a:extLst>
          </a:blip>
          <a:srcRect l="8716" r="8716"/>
          <a:stretch>
            <a:fillRect/>
          </a:stretch>
        </p:blipFill>
        <p:spPr bwMode="auto">
          <a:xfrm>
            <a:off x="1839914" y="1738275"/>
            <a:ext cx="1368425"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1" name="Picture 3" descr="4264"/>
          <p:cNvPicPr>
            <a:picLocks noChangeAspect="1" noChangeArrowheads="1"/>
          </p:cNvPicPr>
          <p:nvPr/>
        </p:nvPicPr>
        <p:blipFill>
          <a:blip r:embed="rId3">
            <a:extLst>
              <a:ext uri="{28A0092B-C50C-407E-A947-70E740481C1C}">
                <a14:useLocalDpi xmlns:a14="http://schemas.microsoft.com/office/drawing/2010/main" val="0"/>
              </a:ext>
            </a:extLst>
          </a:blip>
          <a:srcRect l="36749" t="14955" r="17255" b="42593"/>
          <a:stretch>
            <a:fillRect/>
          </a:stretch>
        </p:blipFill>
        <p:spPr bwMode="auto">
          <a:xfrm>
            <a:off x="3178176" y="1780806"/>
            <a:ext cx="1366838"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3" name="Picture 5" descr="Punk_Hair"/>
          <p:cNvPicPr>
            <a:picLocks noChangeAspect="1" noChangeArrowheads="1"/>
          </p:cNvPicPr>
          <p:nvPr/>
        </p:nvPicPr>
        <p:blipFill>
          <a:blip r:embed="rId4">
            <a:extLst>
              <a:ext uri="{28A0092B-C50C-407E-A947-70E740481C1C}">
                <a14:useLocalDpi xmlns:a14="http://schemas.microsoft.com/office/drawing/2010/main" val="0"/>
              </a:ext>
            </a:extLst>
          </a:blip>
          <a:srcRect l="20000" r="6618" b="35588"/>
          <a:stretch>
            <a:fillRect/>
          </a:stretch>
        </p:blipFill>
        <p:spPr bwMode="auto">
          <a:xfrm>
            <a:off x="4564064" y="1818020"/>
            <a:ext cx="1584325"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5" name="Picture 7" descr="HijabREX_228x381"/>
          <p:cNvPicPr>
            <a:picLocks noChangeAspect="1" noChangeArrowheads="1"/>
          </p:cNvPicPr>
          <p:nvPr/>
        </p:nvPicPr>
        <p:blipFill>
          <a:blip r:embed="rId5">
            <a:extLst>
              <a:ext uri="{28A0092B-C50C-407E-A947-70E740481C1C}">
                <a14:useLocalDpi xmlns:a14="http://schemas.microsoft.com/office/drawing/2010/main" val="0"/>
              </a:ext>
            </a:extLst>
          </a:blip>
          <a:srcRect r="11771" b="26515"/>
          <a:stretch>
            <a:fillRect/>
          </a:stretch>
        </p:blipFill>
        <p:spPr bwMode="auto">
          <a:xfrm>
            <a:off x="6236551" y="1818020"/>
            <a:ext cx="1368425"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7" name="Picture 9" descr="young_congolese_man"/>
          <p:cNvPicPr>
            <a:picLocks noChangeAspect="1" noChangeArrowheads="1"/>
          </p:cNvPicPr>
          <p:nvPr/>
        </p:nvPicPr>
        <p:blipFill>
          <a:blip r:embed="rId6">
            <a:extLst>
              <a:ext uri="{28A0092B-C50C-407E-A947-70E740481C1C}">
                <a14:useLocalDpi xmlns:a14="http://schemas.microsoft.com/office/drawing/2010/main" val="0"/>
              </a:ext>
            </a:extLst>
          </a:blip>
          <a:srcRect b="7622"/>
          <a:stretch>
            <a:fillRect/>
          </a:stretch>
        </p:blipFill>
        <p:spPr bwMode="auto">
          <a:xfrm>
            <a:off x="7693138" y="1860550"/>
            <a:ext cx="1376362"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9" name="Picture 11" descr="indian-woman"/>
          <p:cNvPicPr>
            <a:picLocks noChangeAspect="1" noChangeArrowheads="1"/>
          </p:cNvPicPr>
          <p:nvPr/>
        </p:nvPicPr>
        <p:blipFill>
          <a:blip r:embed="rId7">
            <a:extLst>
              <a:ext uri="{28A0092B-C50C-407E-A947-70E740481C1C}">
                <a14:useLocalDpi xmlns:a14="http://schemas.microsoft.com/office/drawing/2010/main" val="0"/>
              </a:ext>
            </a:extLst>
          </a:blip>
          <a:srcRect l="30058" r="34114" b="62383"/>
          <a:stretch>
            <a:fillRect/>
          </a:stretch>
        </p:blipFill>
        <p:spPr bwMode="auto">
          <a:xfrm>
            <a:off x="9157662" y="1738275"/>
            <a:ext cx="1360488"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23" name="Picture 15" descr="man%20in%20black"/>
          <p:cNvPicPr>
            <a:picLocks noChangeAspect="1" noChangeArrowheads="1"/>
          </p:cNvPicPr>
          <p:nvPr/>
        </p:nvPicPr>
        <p:blipFill>
          <a:blip r:embed="rId8">
            <a:extLst>
              <a:ext uri="{28A0092B-C50C-407E-A947-70E740481C1C}">
                <a14:useLocalDpi xmlns:a14="http://schemas.microsoft.com/office/drawing/2010/main" val="0"/>
              </a:ext>
            </a:extLst>
          </a:blip>
          <a:srcRect l="19821" t="13702" r="45171" b="18326"/>
          <a:stretch>
            <a:fillRect/>
          </a:stretch>
        </p:blipFill>
        <p:spPr bwMode="auto">
          <a:xfrm>
            <a:off x="1812926" y="4149726"/>
            <a:ext cx="1368425" cy="198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25" name="Picture 17" descr="208217781_5f27ba270d"/>
          <p:cNvPicPr>
            <a:picLocks noChangeAspect="1" noChangeArrowheads="1"/>
          </p:cNvPicPr>
          <p:nvPr/>
        </p:nvPicPr>
        <p:blipFill>
          <a:blip r:embed="rId9">
            <a:extLst>
              <a:ext uri="{28A0092B-C50C-407E-A947-70E740481C1C}">
                <a14:useLocalDpi xmlns:a14="http://schemas.microsoft.com/office/drawing/2010/main" val="0"/>
              </a:ext>
            </a:extLst>
          </a:blip>
          <a:srcRect l="25293" r="27666" b="46967"/>
          <a:stretch>
            <a:fillRect/>
          </a:stretch>
        </p:blipFill>
        <p:spPr bwMode="auto">
          <a:xfrm>
            <a:off x="3143251" y="4149726"/>
            <a:ext cx="1401763" cy="198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27" name="Picture 19" descr="Yaeko-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579938" y="4149726"/>
            <a:ext cx="1587500" cy="198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29" name="Picture 21" descr="eoin%20the%20ham"/>
          <p:cNvPicPr>
            <a:picLocks noChangeAspect="1" noChangeArrowheads="1"/>
          </p:cNvPicPr>
          <p:nvPr/>
        </p:nvPicPr>
        <p:blipFill>
          <a:blip r:embed="rId11">
            <a:extLst>
              <a:ext uri="{28A0092B-C50C-407E-A947-70E740481C1C}">
                <a14:useLocalDpi xmlns:a14="http://schemas.microsoft.com/office/drawing/2010/main" val="0"/>
              </a:ext>
            </a:extLst>
          </a:blip>
          <a:srcRect l="5605" r="24533" b="12648"/>
          <a:stretch>
            <a:fillRect/>
          </a:stretch>
        </p:blipFill>
        <p:spPr bwMode="auto">
          <a:xfrm>
            <a:off x="6167438" y="4149726"/>
            <a:ext cx="1365250" cy="198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31" name="Picture 23" descr="85cop">
            <a:hlinkClick r:id="rId12"/>
          </p:cNvPr>
          <p:cNvPicPr>
            <a:picLocks noChangeAspect="1" noChangeArrowheads="1"/>
          </p:cNvPicPr>
          <p:nvPr/>
        </p:nvPicPr>
        <p:blipFill>
          <a:blip r:embed="rId13">
            <a:extLst>
              <a:ext uri="{28A0092B-C50C-407E-A947-70E740481C1C}">
                <a14:useLocalDpi xmlns:a14="http://schemas.microsoft.com/office/drawing/2010/main" val="0"/>
              </a:ext>
            </a:extLst>
          </a:blip>
          <a:srcRect l="12090" r="11734"/>
          <a:stretch>
            <a:fillRect/>
          </a:stretch>
        </p:blipFill>
        <p:spPr bwMode="auto">
          <a:xfrm>
            <a:off x="8909050" y="4149726"/>
            <a:ext cx="1360488" cy="198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33" name="Picture 25" descr="african_woman_liberia"/>
          <p:cNvPicPr>
            <a:picLocks noChangeAspect="1" noChangeArrowheads="1"/>
          </p:cNvPicPr>
          <p:nvPr/>
        </p:nvPicPr>
        <p:blipFill>
          <a:blip r:embed="rId14">
            <a:extLst>
              <a:ext uri="{28A0092B-C50C-407E-A947-70E740481C1C}">
                <a14:useLocalDpi xmlns:a14="http://schemas.microsoft.com/office/drawing/2010/main" val="0"/>
              </a:ext>
            </a:extLst>
          </a:blip>
          <a:srcRect l="26208" r="10323" b="8492"/>
          <a:stretch>
            <a:fillRect/>
          </a:stretch>
        </p:blipFill>
        <p:spPr bwMode="auto">
          <a:xfrm>
            <a:off x="7532688" y="4149726"/>
            <a:ext cx="1376362" cy="198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5603168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nodeType="clickEffect">
                                  <p:stCondLst>
                                    <p:cond delay="0"/>
                                  </p:stCondLst>
                                  <p:iterate type="lt">
                                    <p:tmPct val="5000"/>
                                  </p:iterate>
                                  <p:childTnLst>
                                    <p:set>
                                      <p:cBhvr>
                                        <p:cTn id="6" dur="1" fill="hold">
                                          <p:stCondLst>
                                            <p:cond delay="0"/>
                                          </p:stCondLst>
                                        </p:cTn>
                                        <p:tgtEl>
                                          <p:spTgt spid="17409"/>
                                        </p:tgtEl>
                                        <p:attrNameLst>
                                          <p:attrName>style.visibility</p:attrName>
                                        </p:attrNameLst>
                                      </p:cBhvr>
                                      <p:to>
                                        <p:strVal val="visible"/>
                                      </p:to>
                                    </p:set>
                                    <p:anim calcmode="lin" valueType="num">
                                      <p:cBhvr>
                                        <p:cTn id="7" dur="1000" fill="hold"/>
                                        <p:tgtEl>
                                          <p:spTgt spid="17409"/>
                                        </p:tgtEl>
                                        <p:attrNameLst>
                                          <p:attrName>ppt_w</p:attrName>
                                        </p:attrNameLst>
                                      </p:cBhvr>
                                      <p:tavLst>
                                        <p:tav tm="0">
                                          <p:val>
                                            <p:fltVal val="0"/>
                                          </p:val>
                                        </p:tav>
                                        <p:tav tm="100000">
                                          <p:val>
                                            <p:strVal val="#ppt_w"/>
                                          </p:val>
                                        </p:tav>
                                      </p:tavLst>
                                    </p:anim>
                                    <p:anim calcmode="lin" valueType="num">
                                      <p:cBhvr>
                                        <p:cTn id="8" dur="1000" fill="hold"/>
                                        <p:tgtEl>
                                          <p:spTgt spid="17409"/>
                                        </p:tgtEl>
                                        <p:attrNameLst>
                                          <p:attrName>ppt_h</p:attrName>
                                        </p:attrNameLst>
                                      </p:cBhvr>
                                      <p:tavLst>
                                        <p:tav tm="0">
                                          <p:val>
                                            <p:fltVal val="0"/>
                                          </p:val>
                                        </p:tav>
                                        <p:tav tm="100000">
                                          <p:val>
                                            <p:strVal val="#ppt_h"/>
                                          </p:val>
                                        </p:tav>
                                      </p:tavLst>
                                    </p:anim>
                                    <p:anim calcmode="lin" valueType="num">
                                      <p:cBhvr>
                                        <p:cTn id="9" dur="1000" fill="hold"/>
                                        <p:tgtEl>
                                          <p:spTgt spid="17409"/>
                                        </p:tgtEl>
                                        <p:attrNameLst>
                                          <p:attrName>style.rotation</p:attrName>
                                        </p:attrNameLst>
                                      </p:cBhvr>
                                      <p:tavLst>
                                        <p:tav tm="0">
                                          <p:val>
                                            <p:fltVal val="90"/>
                                          </p:val>
                                        </p:tav>
                                        <p:tav tm="100000">
                                          <p:val>
                                            <p:fltVal val="0"/>
                                          </p:val>
                                        </p:tav>
                                      </p:tavLst>
                                    </p:anim>
                                    <p:animEffect transition="in" filter="fade">
                                      <p:cBhvr>
                                        <p:cTn id="10" dur="1000"/>
                                        <p:tgtEl>
                                          <p:spTgt spid="17409"/>
                                        </p:tgtEl>
                                      </p:cBhvr>
                                    </p:animEffect>
                                  </p:childTnLst>
                                </p:cTn>
                              </p:par>
                              <p:par>
                                <p:cTn id="11" presetID="31" presetClass="entr" presetSubtype="0" fill="hold" nodeType="withEffect">
                                  <p:stCondLst>
                                    <p:cond delay="0"/>
                                  </p:stCondLst>
                                  <p:iterate type="lt">
                                    <p:tmPct val="5000"/>
                                  </p:iterate>
                                  <p:childTnLst>
                                    <p:set>
                                      <p:cBhvr>
                                        <p:cTn id="12" dur="1" fill="hold">
                                          <p:stCondLst>
                                            <p:cond delay="0"/>
                                          </p:stCondLst>
                                        </p:cTn>
                                        <p:tgtEl>
                                          <p:spTgt spid="17411"/>
                                        </p:tgtEl>
                                        <p:attrNameLst>
                                          <p:attrName>style.visibility</p:attrName>
                                        </p:attrNameLst>
                                      </p:cBhvr>
                                      <p:to>
                                        <p:strVal val="visible"/>
                                      </p:to>
                                    </p:set>
                                    <p:anim calcmode="lin" valueType="num">
                                      <p:cBhvr>
                                        <p:cTn id="13" dur="1000" fill="hold"/>
                                        <p:tgtEl>
                                          <p:spTgt spid="17411"/>
                                        </p:tgtEl>
                                        <p:attrNameLst>
                                          <p:attrName>ppt_w</p:attrName>
                                        </p:attrNameLst>
                                      </p:cBhvr>
                                      <p:tavLst>
                                        <p:tav tm="0">
                                          <p:val>
                                            <p:fltVal val="0"/>
                                          </p:val>
                                        </p:tav>
                                        <p:tav tm="100000">
                                          <p:val>
                                            <p:strVal val="#ppt_w"/>
                                          </p:val>
                                        </p:tav>
                                      </p:tavLst>
                                    </p:anim>
                                    <p:anim calcmode="lin" valueType="num">
                                      <p:cBhvr>
                                        <p:cTn id="14" dur="1000" fill="hold"/>
                                        <p:tgtEl>
                                          <p:spTgt spid="17411"/>
                                        </p:tgtEl>
                                        <p:attrNameLst>
                                          <p:attrName>ppt_h</p:attrName>
                                        </p:attrNameLst>
                                      </p:cBhvr>
                                      <p:tavLst>
                                        <p:tav tm="0">
                                          <p:val>
                                            <p:fltVal val="0"/>
                                          </p:val>
                                        </p:tav>
                                        <p:tav tm="100000">
                                          <p:val>
                                            <p:strVal val="#ppt_h"/>
                                          </p:val>
                                        </p:tav>
                                      </p:tavLst>
                                    </p:anim>
                                    <p:anim calcmode="lin" valueType="num">
                                      <p:cBhvr>
                                        <p:cTn id="15" dur="1000" fill="hold"/>
                                        <p:tgtEl>
                                          <p:spTgt spid="17411"/>
                                        </p:tgtEl>
                                        <p:attrNameLst>
                                          <p:attrName>style.rotation</p:attrName>
                                        </p:attrNameLst>
                                      </p:cBhvr>
                                      <p:tavLst>
                                        <p:tav tm="0">
                                          <p:val>
                                            <p:fltVal val="90"/>
                                          </p:val>
                                        </p:tav>
                                        <p:tav tm="100000">
                                          <p:val>
                                            <p:fltVal val="0"/>
                                          </p:val>
                                        </p:tav>
                                      </p:tavLst>
                                    </p:anim>
                                    <p:animEffect transition="in" filter="fade">
                                      <p:cBhvr>
                                        <p:cTn id="16" dur="1000"/>
                                        <p:tgtEl>
                                          <p:spTgt spid="17411"/>
                                        </p:tgtEl>
                                      </p:cBhvr>
                                    </p:animEffect>
                                  </p:childTnLst>
                                </p:cTn>
                              </p:par>
                              <p:par>
                                <p:cTn id="17" presetID="31" presetClass="entr" presetSubtype="0" fill="hold" nodeType="withEffect">
                                  <p:stCondLst>
                                    <p:cond delay="0"/>
                                  </p:stCondLst>
                                  <p:iterate type="lt">
                                    <p:tmPct val="5000"/>
                                  </p:iterate>
                                  <p:childTnLst>
                                    <p:set>
                                      <p:cBhvr>
                                        <p:cTn id="18" dur="1" fill="hold">
                                          <p:stCondLst>
                                            <p:cond delay="0"/>
                                          </p:stCondLst>
                                        </p:cTn>
                                        <p:tgtEl>
                                          <p:spTgt spid="17413"/>
                                        </p:tgtEl>
                                        <p:attrNameLst>
                                          <p:attrName>style.visibility</p:attrName>
                                        </p:attrNameLst>
                                      </p:cBhvr>
                                      <p:to>
                                        <p:strVal val="visible"/>
                                      </p:to>
                                    </p:set>
                                    <p:anim calcmode="lin" valueType="num">
                                      <p:cBhvr>
                                        <p:cTn id="19" dur="1000" fill="hold"/>
                                        <p:tgtEl>
                                          <p:spTgt spid="17413"/>
                                        </p:tgtEl>
                                        <p:attrNameLst>
                                          <p:attrName>ppt_w</p:attrName>
                                        </p:attrNameLst>
                                      </p:cBhvr>
                                      <p:tavLst>
                                        <p:tav tm="0">
                                          <p:val>
                                            <p:fltVal val="0"/>
                                          </p:val>
                                        </p:tav>
                                        <p:tav tm="100000">
                                          <p:val>
                                            <p:strVal val="#ppt_w"/>
                                          </p:val>
                                        </p:tav>
                                      </p:tavLst>
                                    </p:anim>
                                    <p:anim calcmode="lin" valueType="num">
                                      <p:cBhvr>
                                        <p:cTn id="20" dur="1000" fill="hold"/>
                                        <p:tgtEl>
                                          <p:spTgt spid="17413"/>
                                        </p:tgtEl>
                                        <p:attrNameLst>
                                          <p:attrName>ppt_h</p:attrName>
                                        </p:attrNameLst>
                                      </p:cBhvr>
                                      <p:tavLst>
                                        <p:tav tm="0">
                                          <p:val>
                                            <p:fltVal val="0"/>
                                          </p:val>
                                        </p:tav>
                                        <p:tav tm="100000">
                                          <p:val>
                                            <p:strVal val="#ppt_h"/>
                                          </p:val>
                                        </p:tav>
                                      </p:tavLst>
                                    </p:anim>
                                    <p:anim calcmode="lin" valueType="num">
                                      <p:cBhvr>
                                        <p:cTn id="21" dur="1000" fill="hold"/>
                                        <p:tgtEl>
                                          <p:spTgt spid="17413"/>
                                        </p:tgtEl>
                                        <p:attrNameLst>
                                          <p:attrName>style.rotation</p:attrName>
                                        </p:attrNameLst>
                                      </p:cBhvr>
                                      <p:tavLst>
                                        <p:tav tm="0">
                                          <p:val>
                                            <p:fltVal val="90"/>
                                          </p:val>
                                        </p:tav>
                                        <p:tav tm="100000">
                                          <p:val>
                                            <p:fltVal val="0"/>
                                          </p:val>
                                        </p:tav>
                                      </p:tavLst>
                                    </p:anim>
                                    <p:animEffect transition="in" filter="fade">
                                      <p:cBhvr>
                                        <p:cTn id="22" dur="1000"/>
                                        <p:tgtEl>
                                          <p:spTgt spid="17413"/>
                                        </p:tgtEl>
                                      </p:cBhvr>
                                    </p:animEffect>
                                  </p:childTnLst>
                                </p:cTn>
                              </p:par>
                              <p:par>
                                <p:cTn id="23" presetID="31" presetClass="entr" presetSubtype="0" fill="hold" nodeType="withEffect">
                                  <p:stCondLst>
                                    <p:cond delay="0"/>
                                  </p:stCondLst>
                                  <p:iterate type="lt">
                                    <p:tmPct val="5000"/>
                                  </p:iterate>
                                  <p:childTnLst>
                                    <p:set>
                                      <p:cBhvr>
                                        <p:cTn id="24" dur="1" fill="hold">
                                          <p:stCondLst>
                                            <p:cond delay="0"/>
                                          </p:stCondLst>
                                        </p:cTn>
                                        <p:tgtEl>
                                          <p:spTgt spid="17415"/>
                                        </p:tgtEl>
                                        <p:attrNameLst>
                                          <p:attrName>style.visibility</p:attrName>
                                        </p:attrNameLst>
                                      </p:cBhvr>
                                      <p:to>
                                        <p:strVal val="visible"/>
                                      </p:to>
                                    </p:set>
                                    <p:anim calcmode="lin" valueType="num">
                                      <p:cBhvr>
                                        <p:cTn id="25" dur="1000" fill="hold"/>
                                        <p:tgtEl>
                                          <p:spTgt spid="17415"/>
                                        </p:tgtEl>
                                        <p:attrNameLst>
                                          <p:attrName>ppt_w</p:attrName>
                                        </p:attrNameLst>
                                      </p:cBhvr>
                                      <p:tavLst>
                                        <p:tav tm="0">
                                          <p:val>
                                            <p:fltVal val="0"/>
                                          </p:val>
                                        </p:tav>
                                        <p:tav tm="100000">
                                          <p:val>
                                            <p:strVal val="#ppt_w"/>
                                          </p:val>
                                        </p:tav>
                                      </p:tavLst>
                                    </p:anim>
                                    <p:anim calcmode="lin" valueType="num">
                                      <p:cBhvr>
                                        <p:cTn id="26" dur="1000" fill="hold"/>
                                        <p:tgtEl>
                                          <p:spTgt spid="17415"/>
                                        </p:tgtEl>
                                        <p:attrNameLst>
                                          <p:attrName>ppt_h</p:attrName>
                                        </p:attrNameLst>
                                      </p:cBhvr>
                                      <p:tavLst>
                                        <p:tav tm="0">
                                          <p:val>
                                            <p:fltVal val="0"/>
                                          </p:val>
                                        </p:tav>
                                        <p:tav tm="100000">
                                          <p:val>
                                            <p:strVal val="#ppt_h"/>
                                          </p:val>
                                        </p:tav>
                                      </p:tavLst>
                                    </p:anim>
                                    <p:anim calcmode="lin" valueType="num">
                                      <p:cBhvr>
                                        <p:cTn id="27" dur="1000" fill="hold"/>
                                        <p:tgtEl>
                                          <p:spTgt spid="17415"/>
                                        </p:tgtEl>
                                        <p:attrNameLst>
                                          <p:attrName>style.rotation</p:attrName>
                                        </p:attrNameLst>
                                      </p:cBhvr>
                                      <p:tavLst>
                                        <p:tav tm="0">
                                          <p:val>
                                            <p:fltVal val="90"/>
                                          </p:val>
                                        </p:tav>
                                        <p:tav tm="100000">
                                          <p:val>
                                            <p:fltVal val="0"/>
                                          </p:val>
                                        </p:tav>
                                      </p:tavLst>
                                    </p:anim>
                                    <p:animEffect transition="in" filter="fade">
                                      <p:cBhvr>
                                        <p:cTn id="28" dur="1000"/>
                                        <p:tgtEl>
                                          <p:spTgt spid="17415"/>
                                        </p:tgtEl>
                                      </p:cBhvr>
                                    </p:animEffect>
                                  </p:childTnLst>
                                </p:cTn>
                              </p:par>
                              <p:par>
                                <p:cTn id="29" presetID="31" presetClass="entr" presetSubtype="0" fill="hold" nodeType="withEffect">
                                  <p:stCondLst>
                                    <p:cond delay="0"/>
                                  </p:stCondLst>
                                  <p:iterate type="lt">
                                    <p:tmPct val="5000"/>
                                  </p:iterate>
                                  <p:childTnLst>
                                    <p:set>
                                      <p:cBhvr>
                                        <p:cTn id="30" dur="1" fill="hold">
                                          <p:stCondLst>
                                            <p:cond delay="0"/>
                                          </p:stCondLst>
                                        </p:cTn>
                                        <p:tgtEl>
                                          <p:spTgt spid="17417"/>
                                        </p:tgtEl>
                                        <p:attrNameLst>
                                          <p:attrName>style.visibility</p:attrName>
                                        </p:attrNameLst>
                                      </p:cBhvr>
                                      <p:to>
                                        <p:strVal val="visible"/>
                                      </p:to>
                                    </p:set>
                                    <p:anim calcmode="lin" valueType="num">
                                      <p:cBhvr>
                                        <p:cTn id="31" dur="1000" fill="hold"/>
                                        <p:tgtEl>
                                          <p:spTgt spid="17417"/>
                                        </p:tgtEl>
                                        <p:attrNameLst>
                                          <p:attrName>ppt_w</p:attrName>
                                        </p:attrNameLst>
                                      </p:cBhvr>
                                      <p:tavLst>
                                        <p:tav tm="0">
                                          <p:val>
                                            <p:fltVal val="0"/>
                                          </p:val>
                                        </p:tav>
                                        <p:tav tm="100000">
                                          <p:val>
                                            <p:strVal val="#ppt_w"/>
                                          </p:val>
                                        </p:tav>
                                      </p:tavLst>
                                    </p:anim>
                                    <p:anim calcmode="lin" valueType="num">
                                      <p:cBhvr>
                                        <p:cTn id="32" dur="1000" fill="hold"/>
                                        <p:tgtEl>
                                          <p:spTgt spid="17417"/>
                                        </p:tgtEl>
                                        <p:attrNameLst>
                                          <p:attrName>ppt_h</p:attrName>
                                        </p:attrNameLst>
                                      </p:cBhvr>
                                      <p:tavLst>
                                        <p:tav tm="0">
                                          <p:val>
                                            <p:fltVal val="0"/>
                                          </p:val>
                                        </p:tav>
                                        <p:tav tm="100000">
                                          <p:val>
                                            <p:strVal val="#ppt_h"/>
                                          </p:val>
                                        </p:tav>
                                      </p:tavLst>
                                    </p:anim>
                                    <p:anim calcmode="lin" valueType="num">
                                      <p:cBhvr>
                                        <p:cTn id="33" dur="1000" fill="hold"/>
                                        <p:tgtEl>
                                          <p:spTgt spid="17417"/>
                                        </p:tgtEl>
                                        <p:attrNameLst>
                                          <p:attrName>style.rotation</p:attrName>
                                        </p:attrNameLst>
                                      </p:cBhvr>
                                      <p:tavLst>
                                        <p:tav tm="0">
                                          <p:val>
                                            <p:fltVal val="90"/>
                                          </p:val>
                                        </p:tav>
                                        <p:tav tm="100000">
                                          <p:val>
                                            <p:fltVal val="0"/>
                                          </p:val>
                                        </p:tav>
                                      </p:tavLst>
                                    </p:anim>
                                    <p:animEffect transition="in" filter="fade">
                                      <p:cBhvr>
                                        <p:cTn id="34" dur="1000"/>
                                        <p:tgtEl>
                                          <p:spTgt spid="17417"/>
                                        </p:tgtEl>
                                      </p:cBhvr>
                                    </p:animEffect>
                                  </p:childTnLst>
                                </p:cTn>
                              </p:par>
                              <p:par>
                                <p:cTn id="35" presetID="31" presetClass="entr" presetSubtype="0" fill="hold" nodeType="withEffect">
                                  <p:stCondLst>
                                    <p:cond delay="0"/>
                                  </p:stCondLst>
                                  <p:iterate type="lt">
                                    <p:tmPct val="5000"/>
                                  </p:iterate>
                                  <p:childTnLst>
                                    <p:set>
                                      <p:cBhvr>
                                        <p:cTn id="36" dur="1" fill="hold">
                                          <p:stCondLst>
                                            <p:cond delay="0"/>
                                          </p:stCondLst>
                                        </p:cTn>
                                        <p:tgtEl>
                                          <p:spTgt spid="17419"/>
                                        </p:tgtEl>
                                        <p:attrNameLst>
                                          <p:attrName>style.visibility</p:attrName>
                                        </p:attrNameLst>
                                      </p:cBhvr>
                                      <p:to>
                                        <p:strVal val="visible"/>
                                      </p:to>
                                    </p:set>
                                    <p:anim calcmode="lin" valueType="num">
                                      <p:cBhvr>
                                        <p:cTn id="37" dur="1000" fill="hold"/>
                                        <p:tgtEl>
                                          <p:spTgt spid="17419"/>
                                        </p:tgtEl>
                                        <p:attrNameLst>
                                          <p:attrName>ppt_w</p:attrName>
                                        </p:attrNameLst>
                                      </p:cBhvr>
                                      <p:tavLst>
                                        <p:tav tm="0">
                                          <p:val>
                                            <p:fltVal val="0"/>
                                          </p:val>
                                        </p:tav>
                                        <p:tav tm="100000">
                                          <p:val>
                                            <p:strVal val="#ppt_w"/>
                                          </p:val>
                                        </p:tav>
                                      </p:tavLst>
                                    </p:anim>
                                    <p:anim calcmode="lin" valueType="num">
                                      <p:cBhvr>
                                        <p:cTn id="38" dur="1000" fill="hold"/>
                                        <p:tgtEl>
                                          <p:spTgt spid="17419"/>
                                        </p:tgtEl>
                                        <p:attrNameLst>
                                          <p:attrName>ppt_h</p:attrName>
                                        </p:attrNameLst>
                                      </p:cBhvr>
                                      <p:tavLst>
                                        <p:tav tm="0">
                                          <p:val>
                                            <p:fltVal val="0"/>
                                          </p:val>
                                        </p:tav>
                                        <p:tav tm="100000">
                                          <p:val>
                                            <p:strVal val="#ppt_h"/>
                                          </p:val>
                                        </p:tav>
                                      </p:tavLst>
                                    </p:anim>
                                    <p:anim calcmode="lin" valueType="num">
                                      <p:cBhvr>
                                        <p:cTn id="39" dur="1000" fill="hold"/>
                                        <p:tgtEl>
                                          <p:spTgt spid="17419"/>
                                        </p:tgtEl>
                                        <p:attrNameLst>
                                          <p:attrName>style.rotation</p:attrName>
                                        </p:attrNameLst>
                                      </p:cBhvr>
                                      <p:tavLst>
                                        <p:tav tm="0">
                                          <p:val>
                                            <p:fltVal val="90"/>
                                          </p:val>
                                        </p:tav>
                                        <p:tav tm="100000">
                                          <p:val>
                                            <p:fltVal val="0"/>
                                          </p:val>
                                        </p:tav>
                                      </p:tavLst>
                                    </p:anim>
                                    <p:animEffect transition="in" filter="fade">
                                      <p:cBhvr>
                                        <p:cTn id="40" dur="1000"/>
                                        <p:tgtEl>
                                          <p:spTgt spid="17419"/>
                                        </p:tgtEl>
                                      </p:cBhvr>
                                    </p:animEffect>
                                  </p:childTnLst>
                                </p:cTn>
                              </p:par>
                              <p:par>
                                <p:cTn id="41" presetID="31" presetClass="entr" presetSubtype="0" fill="hold" nodeType="withEffect">
                                  <p:stCondLst>
                                    <p:cond delay="0"/>
                                  </p:stCondLst>
                                  <p:iterate type="lt">
                                    <p:tmPct val="5000"/>
                                  </p:iterate>
                                  <p:childTnLst>
                                    <p:set>
                                      <p:cBhvr>
                                        <p:cTn id="42" dur="1" fill="hold">
                                          <p:stCondLst>
                                            <p:cond delay="0"/>
                                          </p:stCondLst>
                                        </p:cTn>
                                        <p:tgtEl>
                                          <p:spTgt spid="17431"/>
                                        </p:tgtEl>
                                        <p:attrNameLst>
                                          <p:attrName>style.visibility</p:attrName>
                                        </p:attrNameLst>
                                      </p:cBhvr>
                                      <p:to>
                                        <p:strVal val="visible"/>
                                      </p:to>
                                    </p:set>
                                    <p:anim calcmode="lin" valueType="num">
                                      <p:cBhvr>
                                        <p:cTn id="43" dur="1000" fill="hold"/>
                                        <p:tgtEl>
                                          <p:spTgt spid="17431"/>
                                        </p:tgtEl>
                                        <p:attrNameLst>
                                          <p:attrName>ppt_w</p:attrName>
                                        </p:attrNameLst>
                                      </p:cBhvr>
                                      <p:tavLst>
                                        <p:tav tm="0">
                                          <p:val>
                                            <p:fltVal val="0"/>
                                          </p:val>
                                        </p:tav>
                                        <p:tav tm="100000">
                                          <p:val>
                                            <p:strVal val="#ppt_w"/>
                                          </p:val>
                                        </p:tav>
                                      </p:tavLst>
                                    </p:anim>
                                    <p:anim calcmode="lin" valueType="num">
                                      <p:cBhvr>
                                        <p:cTn id="44" dur="1000" fill="hold"/>
                                        <p:tgtEl>
                                          <p:spTgt spid="17431"/>
                                        </p:tgtEl>
                                        <p:attrNameLst>
                                          <p:attrName>ppt_h</p:attrName>
                                        </p:attrNameLst>
                                      </p:cBhvr>
                                      <p:tavLst>
                                        <p:tav tm="0">
                                          <p:val>
                                            <p:fltVal val="0"/>
                                          </p:val>
                                        </p:tav>
                                        <p:tav tm="100000">
                                          <p:val>
                                            <p:strVal val="#ppt_h"/>
                                          </p:val>
                                        </p:tav>
                                      </p:tavLst>
                                    </p:anim>
                                    <p:anim calcmode="lin" valueType="num">
                                      <p:cBhvr>
                                        <p:cTn id="45" dur="1000" fill="hold"/>
                                        <p:tgtEl>
                                          <p:spTgt spid="17431"/>
                                        </p:tgtEl>
                                        <p:attrNameLst>
                                          <p:attrName>style.rotation</p:attrName>
                                        </p:attrNameLst>
                                      </p:cBhvr>
                                      <p:tavLst>
                                        <p:tav tm="0">
                                          <p:val>
                                            <p:fltVal val="90"/>
                                          </p:val>
                                        </p:tav>
                                        <p:tav tm="100000">
                                          <p:val>
                                            <p:fltVal val="0"/>
                                          </p:val>
                                        </p:tav>
                                      </p:tavLst>
                                    </p:anim>
                                    <p:animEffect transition="in" filter="fade">
                                      <p:cBhvr>
                                        <p:cTn id="46" dur="1000"/>
                                        <p:tgtEl>
                                          <p:spTgt spid="17431"/>
                                        </p:tgtEl>
                                      </p:cBhvr>
                                    </p:animEffect>
                                  </p:childTnLst>
                                </p:cTn>
                              </p:par>
                              <p:par>
                                <p:cTn id="47" presetID="31" presetClass="entr" presetSubtype="0" fill="hold" nodeType="withEffect">
                                  <p:stCondLst>
                                    <p:cond delay="0"/>
                                  </p:stCondLst>
                                  <p:iterate type="lt">
                                    <p:tmPct val="5000"/>
                                  </p:iterate>
                                  <p:childTnLst>
                                    <p:set>
                                      <p:cBhvr>
                                        <p:cTn id="48" dur="1" fill="hold">
                                          <p:stCondLst>
                                            <p:cond delay="0"/>
                                          </p:stCondLst>
                                        </p:cTn>
                                        <p:tgtEl>
                                          <p:spTgt spid="17433"/>
                                        </p:tgtEl>
                                        <p:attrNameLst>
                                          <p:attrName>style.visibility</p:attrName>
                                        </p:attrNameLst>
                                      </p:cBhvr>
                                      <p:to>
                                        <p:strVal val="visible"/>
                                      </p:to>
                                    </p:set>
                                    <p:anim calcmode="lin" valueType="num">
                                      <p:cBhvr>
                                        <p:cTn id="49" dur="1000" fill="hold"/>
                                        <p:tgtEl>
                                          <p:spTgt spid="17433"/>
                                        </p:tgtEl>
                                        <p:attrNameLst>
                                          <p:attrName>ppt_w</p:attrName>
                                        </p:attrNameLst>
                                      </p:cBhvr>
                                      <p:tavLst>
                                        <p:tav tm="0">
                                          <p:val>
                                            <p:fltVal val="0"/>
                                          </p:val>
                                        </p:tav>
                                        <p:tav tm="100000">
                                          <p:val>
                                            <p:strVal val="#ppt_w"/>
                                          </p:val>
                                        </p:tav>
                                      </p:tavLst>
                                    </p:anim>
                                    <p:anim calcmode="lin" valueType="num">
                                      <p:cBhvr>
                                        <p:cTn id="50" dur="1000" fill="hold"/>
                                        <p:tgtEl>
                                          <p:spTgt spid="17433"/>
                                        </p:tgtEl>
                                        <p:attrNameLst>
                                          <p:attrName>ppt_h</p:attrName>
                                        </p:attrNameLst>
                                      </p:cBhvr>
                                      <p:tavLst>
                                        <p:tav tm="0">
                                          <p:val>
                                            <p:fltVal val="0"/>
                                          </p:val>
                                        </p:tav>
                                        <p:tav tm="100000">
                                          <p:val>
                                            <p:strVal val="#ppt_h"/>
                                          </p:val>
                                        </p:tav>
                                      </p:tavLst>
                                    </p:anim>
                                    <p:anim calcmode="lin" valueType="num">
                                      <p:cBhvr>
                                        <p:cTn id="51" dur="1000" fill="hold"/>
                                        <p:tgtEl>
                                          <p:spTgt spid="17433"/>
                                        </p:tgtEl>
                                        <p:attrNameLst>
                                          <p:attrName>style.rotation</p:attrName>
                                        </p:attrNameLst>
                                      </p:cBhvr>
                                      <p:tavLst>
                                        <p:tav tm="0">
                                          <p:val>
                                            <p:fltVal val="90"/>
                                          </p:val>
                                        </p:tav>
                                        <p:tav tm="100000">
                                          <p:val>
                                            <p:fltVal val="0"/>
                                          </p:val>
                                        </p:tav>
                                      </p:tavLst>
                                    </p:anim>
                                    <p:animEffect transition="in" filter="fade">
                                      <p:cBhvr>
                                        <p:cTn id="52" dur="1000"/>
                                        <p:tgtEl>
                                          <p:spTgt spid="17433"/>
                                        </p:tgtEl>
                                      </p:cBhvr>
                                    </p:animEffect>
                                  </p:childTnLst>
                                </p:cTn>
                              </p:par>
                              <p:par>
                                <p:cTn id="53" presetID="31" presetClass="entr" presetSubtype="0" fill="hold" nodeType="withEffect">
                                  <p:stCondLst>
                                    <p:cond delay="0"/>
                                  </p:stCondLst>
                                  <p:iterate type="lt">
                                    <p:tmPct val="5000"/>
                                  </p:iterate>
                                  <p:childTnLst>
                                    <p:set>
                                      <p:cBhvr>
                                        <p:cTn id="54" dur="1" fill="hold">
                                          <p:stCondLst>
                                            <p:cond delay="0"/>
                                          </p:stCondLst>
                                        </p:cTn>
                                        <p:tgtEl>
                                          <p:spTgt spid="17429"/>
                                        </p:tgtEl>
                                        <p:attrNameLst>
                                          <p:attrName>style.visibility</p:attrName>
                                        </p:attrNameLst>
                                      </p:cBhvr>
                                      <p:to>
                                        <p:strVal val="visible"/>
                                      </p:to>
                                    </p:set>
                                    <p:anim calcmode="lin" valueType="num">
                                      <p:cBhvr>
                                        <p:cTn id="55" dur="1000" fill="hold"/>
                                        <p:tgtEl>
                                          <p:spTgt spid="17429"/>
                                        </p:tgtEl>
                                        <p:attrNameLst>
                                          <p:attrName>ppt_w</p:attrName>
                                        </p:attrNameLst>
                                      </p:cBhvr>
                                      <p:tavLst>
                                        <p:tav tm="0">
                                          <p:val>
                                            <p:fltVal val="0"/>
                                          </p:val>
                                        </p:tav>
                                        <p:tav tm="100000">
                                          <p:val>
                                            <p:strVal val="#ppt_w"/>
                                          </p:val>
                                        </p:tav>
                                      </p:tavLst>
                                    </p:anim>
                                    <p:anim calcmode="lin" valueType="num">
                                      <p:cBhvr>
                                        <p:cTn id="56" dur="1000" fill="hold"/>
                                        <p:tgtEl>
                                          <p:spTgt spid="17429"/>
                                        </p:tgtEl>
                                        <p:attrNameLst>
                                          <p:attrName>ppt_h</p:attrName>
                                        </p:attrNameLst>
                                      </p:cBhvr>
                                      <p:tavLst>
                                        <p:tav tm="0">
                                          <p:val>
                                            <p:fltVal val="0"/>
                                          </p:val>
                                        </p:tav>
                                        <p:tav tm="100000">
                                          <p:val>
                                            <p:strVal val="#ppt_h"/>
                                          </p:val>
                                        </p:tav>
                                      </p:tavLst>
                                    </p:anim>
                                    <p:anim calcmode="lin" valueType="num">
                                      <p:cBhvr>
                                        <p:cTn id="57" dur="1000" fill="hold"/>
                                        <p:tgtEl>
                                          <p:spTgt spid="17429"/>
                                        </p:tgtEl>
                                        <p:attrNameLst>
                                          <p:attrName>style.rotation</p:attrName>
                                        </p:attrNameLst>
                                      </p:cBhvr>
                                      <p:tavLst>
                                        <p:tav tm="0">
                                          <p:val>
                                            <p:fltVal val="90"/>
                                          </p:val>
                                        </p:tav>
                                        <p:tav tm="100000">
                                          <p:val>
                                            <p:fltVal val="0"/>
                                          </p:val>
                                        </p:tav>
                                      </p:tavLst>
                                    </p:anim>
                                    <p:animEffect transition="in" filter="fade">
                                      <p:cBhvr>
                                        <p:cTn id="58" dur="1000"/>
                                        <p:tgtEl>
                                          <p:spTgt spid="17429"/>
                                        </p:tgtEl>
                                      </p:cBhvr>
                                    </p:animEffect>
                                  </p:childTnLst>
                                </p:cTn>
                              </p:par>
                              <p:par>
                                <p:cTn id="59" presetID="31" presetClass="entr" presetSubtype="0" fill="hold" nodeType="withEffect">
                                  <p:stCondLst>
                                    <p:cond delay="0"/>
                                  </p:stCondLst>
                                  <p:iterate type="lt">
                                    <p:tmPct val="5000"/>
                                  </p:iterate>
                                  <p:childTnLst>
                                    <p:set>
                                      <p:cBhvr>
                                        <p:cTn id="60" dur="1" fill="hold">
                                          <p:stCondLst>
                                            <p:cond delay="0"/>
                                          </p:stCondLst>
                                        </p:cTn>
                                        <p:tgtEl>
                                          <p:spTgt spid="17427"/>
                                        </p:tgtEl>
                                        <p:attrNameLst>
                                          <p:attrName>style.visibility</p:attrName>
                                        </p:attrNameLst>
                                      </p:cBhvr>
                                      <p:to>
                                        <p:strVal val="visible"/>
                                      </p:to>
                                    </p:set>
                                    <p:anim calcmode="lin" valueType="num">
                                      <p:cBhvr>
                                        <p:cTn id="61" dur="1000" fill="hold"/>
                                        <p:tgtEl>
                                          <p:spTgt spid="17427"/>
                                        </p:tgtEl>
                                        <p:attrNameLst>
                                          <p:attrName>ppt_w</p:attrName>
                                        </p:attrNameLst>
                                      </p:cBhvr>
                                      <p:tavLst>
                                        <p:tav tm="0">
                                          <p:val>
                                            <p:fltVal val="0"/>
                                          </p:val>
                                        </p:tav>
                                        <p:tav tm="100000">
                                          <p:val>
                                            <p:strVal val="#ppt_w"/>
                                          </p:val>
                                        </p:tav>
                                      </p:tavLst>
                                    </p:anim>
                                    <p:anim calcmode="lin" valueType="num">
                                      <p:cBhvr>
                                        <p:cTn id="62" dur="1000" fill="hold"/>
                                        <p:tgtEl>
                                          <p:spTgt spid="17427"/>
                                        </p:tgtEl>
                                        <p:attrNameLst>
                                          <p:attrName>ppt_h</p:attrName>
                                        </p:attrNameLst>
                                      </p:cBhvr>
                                      <p:tavLst>
                                        <p:tav tm="0">
                                          <p:val>
                                            <p:fltVal val="0"/>
                                          </p:val>
                                        </p:tav>
                                        <p:tav tm="100000">
                                          <p:val>
                                            <p:strVal val="#ppt_h"/>
                                          </p:val>
                                        </p:tav>
                                      </p:tavLst>
                                    </p:anim>
                                    <p:anim calcmode="lin" valueType="num">
                                      <p:cBhvr>
                                        <p:cTn id="63" dur="1000" fill="hold"/>
                                        <p:tgtEl>
                                          <p:spTgt spid="17427"/>
                                        </p:tgtEl>
                                        <p:attrNameLst>
                                          <p:attrName>style.rotation</p:attrName>
                                        </p:attrNameLst>
                                      </p:cBhvr>
                                      <p:tavLst>
                                        <p:tav tm="0">
                                          <p:val>
                                            <p:fltVal val="90"/>
                                          </p:val>
                                        </p:tav>
                                        <p:tav tm="100000">
                                          <p:val>
                                            <p:fltVal val="0"/>
                                          </p:val>
                                        </p:tav>
                                      </p:tavLst>
                                    </p:anim>
                                    <p:animEffect transition="in" filter="fade">
                                      <p:cBhvr>
                                        <p:cTn id="64" dur="1000"/>
                                        <p:tgtEl>
                                          <p:spTgt spid="17427"/>
                                        </p:tgtEl>
                                      </p:cBhvr>
                                    </p:animEffect>
                                  </p:childTnLst>
                                </p:cTn>
                              </p:par>
                              <p:par>
                                <p:cTn id="65" presetID="31" presetClass="entr" presetSubtype="0" fill="hold" nodeType="withEffect">
                                  <p:stCondLst>
                                    <p:cond delay="0"/>
                                  </p:stCondLst>
                                  <p:iterate type="lt">
                                    <p:tmPct val="5000"/>
                                  </p:iterate>
                                  <p:childTnLst>
                                    <p:set>
                                      <p:cBhvr>
                                        <p:cTn id="66" dur="1" fill="hold">
                                          <p:stCondLst>
                                            <p:cond delay="0"/>
                                          </p:stCondLst>
                                        </p:cTn>
                                        <p:tgtEl>
                                          <p:spTgt spid="17425"/>
                                        </p:tgtEl>
                                        <p:attrNameLst>
                                          <p:attrName>style.visibility</p:attrName>
                                        </p:attrNameLst>
                                      </p:cBhvr>
                                      <p:to>
                                        <p:strVal val="visible"/>
                                      </p:to>
                                    </p:set>
                                    <p:anim calcmode="lin" valueType="num">
                                      <p:cBhvr>
                                        <p:cTn id="67" dur="1000" fill="hold"/>
                                        <p:tgtEl>
                                          <p:spTgt spid="17425"/>
                                        </p:tgtEl>
                                        <p:attrNameLst>
                                          <p:attrName>ppt_w</p:attrName>
                                        </p:attrNameLst>
                                      </p:cBhvr>
                                      <p:tavLst>
                                        <p:tav tm="0">
                                          <p:val>
                                            <p:fltVal val="0"/>
                                          </p:val>
                                        </p:tav>
                                        <p:tav tm="100000">
                                          <p:val>
                                            <p:strVal val="#ppt_w"/>
                                          </p:val>
                                        </p:tav>
                                      </p:tavLst>
                                    </p:anim>
                                    <p:anim calcmode="lin" valueType="num">
                                      <p:cBhvr>
                                        <p:cTn id="68" dur="1000" fill="hold"/>
                                        <p:tgtEl>
                                          <p:spTgt spid="17425"/>
                                        </p:tgtEl>
                                        <p:attrNameLst>
                                          <p:attrName>ppt_h</p:attrName>
                                        </p:attrNameLst>
                                      </p:cBhvr>
                                      <p:tavLst>
                                        <p:tav tm="0">
                                          <p:val>
                                            <p:fltVal val="0"/>
                                          </p:val>
                                        </p:tav>
                                        <p:tav tm="100000">
                                          <p:val>
                                            <p:strVal val="#ppt_h"/>
                                          </p:val>
                                        </p:tav>
                                      </p:tavLst>
                                    </p:anim>
                                    <p:anim calcmode="lin" valueType="num">
                                      <p:cBhvr>
                                        <p:cTn id="69" dur="1000" fill="hold"/>
                                        <p:tgtEl>
                                          <p:spTgt spid="17425"/>
                                        </p:tgtEl>
                                        <p:attrNameLst>
                                          <p:attrName>style.rotation</p:attrName>
                                        </p:attrNameLst>
                                      </p:cBhvr>
                                      <p:tavLst>
                                        <p:tav tm="0">
                                          <p:val>
                                            <p:fltVal val="90"/>
                                          </p:val>
                                        </p:tav>
                                        <p:tav tm="100000">
                                          <p:val>
                                            <p:fltVal val="0"/>
                                          </p:val>
                                        </p:tav>
                                      </p:tavLst>
                                    </p:anim>
                                    <p:animEffect transition="in" filter="fade">
                                      <p:cBhvr>
                                        <p:cTn id="70" dur="1000"/>
                                        <p:tgtEl>
                                          <p:spTgt spid="17425"/>
                                        </p:tgtEl>
                                      </p:cBhvr>
                                    </p:animEffect>
                                  </p:childTnLst>
                                </p:cTn>
                              </p:par>
                              <p:par>
                                <p:cTn id="71" presetID="31" presetClass="entr" presetSubtype="0" fill="hold" nodeType="withEffect">
                                  <p:stCondLst>
                                    <p:cond delay="0"/>
                                  </p:stCondLst>
                                  <p:iterate type="lt">
                                    <p:tmPct val="5000"/>
                                  </p:iterate>
                                  <p:childTnLst>
                                    <p:set>
                                      <p:cBhvr>
                                        <p:cTn id="72" dur="1" fill="hold">
                                          <p:stCondLst>
                                            <p:cond delay="0"/>
                                          </p:stCondLst>
                                        </p:cTn>
                                        <p:tgtEl>
                                          <p:spTgt spid="17423"/>
                                        </p:tgtEl>
                                        <p:attrNameLst>
                                          <p:attrName>style.visibility</p:attrName>
                                        </p:attrNameLst>
                                      </p:cBhvr>
                                      <p:to>
                                        <p:strVal val="visible"/>
                                      </p:to>
                                    </p:set>
                                    <p:anim calcmode="lin" valueType="num">
                                      <p:cBhvr>
                                        <p:cTn id="73" dur="1000" fill="hold"/>
                                        <p:tgtEl>
                                          <p:spTgt spid="17423"/>
                                        </p:tgtEl>
                                        <p:attrNameLst>
                                          <p:attrName>ppt_w</p:attrName>
                                        </p:attrNameLst>
                                      </p:cBhvr>
                                      <p:tavLst>
                                        <p:tav tm="0">
                                          <p:val>
                                            <p:fltVal val="0"/>
                                          </p:val>
                                        </p:tav>
                                        <p:tav tm="100000">
                                          <p:val>
                                            <p:strVal val="#ppt_w"/>
                                          </p:val>
                                        </p:tav>
                                      </p:tavLst>
                                    </p:anim>
                                    <p:anim calcmode="lin" valueType="num">
                                      <p:cBhvr>
                                        <p:cTn id="74" dur="1000" fill="hold"/>
                                        <p:tgtEl>
                                          <p:spTgt spid="17423"/>
                                        </p:tgtEl>
                                        <p:attrNameLst>
                                          <p:attrName>ppt_h</p:attrName>
                                        </p:attrNameLst>
                                      </p:cBhvr>
                                      <p:tavLst>
                                        <p:tav tm="0">
                                          <p:val>
                                            <p:fltVal val="0"/>
                                          </p:val>
                                        </p:tav>
                                        <p:tav tm="100000">
                                          <p:val>
                                            <p:strVal val="#ppt_h"/>
                                          </p:val>
                                        </p:tav>
                                      </p:tavLst>
                                    </p:anim>
                                    <p:anim calcmode="lin" valueType="num">
                                      <p:cBhvr>
                                        <p:cTn id="75" dur="1000" fill="hold"/>
                                        <p:tgtEl>
                                          <p:spTgt spid="17423"/>
                                        </p:tgtEl>
                                        <p:attrNameLst>
                                          <p:attrName>style.rotation</p:attrName>
                                        </p:attrNameLst>
                                      </p:cBhvr>
                                      <p:tavLst>
                                        <p:tav tm="0">
                                          <p:val>
                                            <p:fltVal val="90"/>
                                          </p:val>
                                        </p:tav>
                                        <p:tav tm="100000">
                                          <p:val>
                                            <p:fltVal val="0"/>
                                          </p:val>
                                        </p:tav>
                                      </p:tavLst>
                                    </p:anim>
                                    <p:animEffect transition="in" filter="fade">
                                      <p:cBhvr>
                                        <p:cTn id="76" dur="1000"/>
                                        <p:tgtEl>
                                          <p:spTgt spid="174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p:cNvSpPr>
            <a:spLocks noGrp="1"/>
          </p:cNvSpPr>
          <p:nvPr>
            <p:ph type="body" sz="quarter" idx="10"/>
          </p:nvPr>
        </p:nvSpPr>
        <p:spPr>
          <a:xfrm>
            <a:off x="908501" y="2796364"/>
            <a:ext cx="10462921" cy="3325334"/>
          </a:xfrm>
        </p:spPr>
        <p:txBody>
          <a:bodyPr/>
          <a:lstStyle/>
          <a:p>
            <a:r>
              <a:rPr lang="en-GB" dirty="0" smtClean="0"/>
              <a:t>Be able to understand what </a:t>
            </a:r>
            <a:r>
              <a:rPr lang="en-GB" dirty="0" smtClean="0"/>
              <a:t> kind of things we need to prepare for online interviews</a:t>
            </a:r>
          </a:p>
          <a:p>
            <a:endParaRPr lang="en-GB" dirty="0" smtClean="0"/>
          </a:p>
          <a:p>
            <a:r>
              <a:rPr lang="en-GB" dirty="0" smtClean="0"/>
              <a:t>Be able to understand the kinds of typical questions we may face and why employers ask them.</a:t>
            </a:r>
          </a:p>
          <a:p>
            <a:endParaRPr lang="en-GB" dirty="0" smtClean="0"/>
          </a:p>
          <a:p>
            <a:r>
              <a:rPr lang="en-GB" dirty="0" smtClean="0"/>
              <a:t>Have the opportunity to </a:t>
            </a:r>
            <a:r>
              <a:rPr lang="en-GB" dirty="0" smtClean="0"/>
              <a:t>start to prepare our answers.</a:t>
            </a:r>
            <a:endParaRPr lang="en-GB" dirty="0"/>
          </a:p>
        </p:txBody>
      </p:sp>
      <p:sp>
        <p:nvSpPr>
          <p:cNvPr id="6" name="Title 5"/>
          <p:cNvSpPr>
            <a:spLocks noGrp="1"/>
          </p:cNvSpPr>
          <p:nvPr>
            <p:ph type="title"/>
          </p:nvPr>
        </p:nvSpPr>
        <p:spPr>
          <a:xfrm>
            <a:off x="908501" y="1153634"/>
            <a:ext cx="10462921" cy="930348"/>
          </a:xfrm>
        </p:spPr>
        <p:txBody>
          <a:bodyPr/>
          <a:lstStyle/>
          <a:p>
            <a:r>
              <a:rPr lang="en-GB" dirty="0" smtClean="0"/>
              <a:t>In today’s session we will </a:t>
            </a:r>
            <a:endParaRPr lang="en-GB" dirty="0"/>
          </a:p>
        </p:txBody>
      </p:sp>
      <p:sp>
        <p:nvSpPr>
          <p:cNvPr id="5" name="Slide Number Placeholder 4"/>
          <p:cNvSpPr>
            <a:spLocks noGrp="1"/>
          </p:cNvSpPr>
          <p:nvPr>
            <p:ph type="sldNum" sz="quarter" idx="11"/>
          </p:nvPr>
        </p:nvSpPr>
        <p:spPr/>
        <p:txBody>
          <a:bodyPr/>
          <a:lstStyle/>
          <a:p>
            <a:fld id="{D57F1E4F-1CFF-5643-939E-217C01CDF565}" type="slidenum">
              <a:rPr lang="en-US" smtClean="0"/>
              <a:pPr/>
              <a:t>5</a:t>
            </a:fld>
            <a:endParaRPr lang="en-US" dirty="0"/>
          </a:p>
        </p:txBody>
      </p:sp>
      <p:sp>
        <p:nvSpPr>
          <p:cNvPr id="4" name="Date Placeholder 3"/>
          <p:cNvSpPr>
            <a:spLocks noGrp="1"/>
          </p:cNvSpPr>
          <p:nvPr>
            <p:ph type="dt" sz="half" idx="4294967295"/>
          </p:nvPr>
        </p:nvSpPr>
        <p:spPr/>
        <p:txBody>
          <a:bodyPr/>
          <a:lstStyle/>
          <a:p>
            <a:fld id="{E0C5ABC0-3AA6-4323-A1C2-626B6B69C88A}" type="datetime1">
              <a:rPr lang="en-US" smtClean="0"/>
              <a:t>3/15/2021</a:t>
            </a:fld>
            <a:endParaRPr lang="en-US" dirty="0"/>
          </a:p>
        </p:txBody>
      </p:sp>
    </p:spTree>
    <p:extLst>
      <p:ext uri="{BB962C8B-B14F-4D97-AF65-F5344CB8AC3E}">
        <p14:creationId xmlns:p14="http://schemas.microsoft.com/office/powerpoint/2010/main" val="2793976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Title 1"/>
          <p:cNvSpPr>
            <a:spLocks noGrp="1"/>
          </p:cNvSpPr>
          <p:nvPr>
            <p:ph type="title"/>
          </p:nvPr>
        </p:nvSpPr>
        <p:spPr>
          <a:xfrm>
            <a:off x="677334" y="609600"/>
            <a:ext cx="8596668" cy="815603"/>
          </a:xfrm>
        </p:spPr>
        <p:txBody>
          <a:bodyPr>
            <a:normAutofit/>
          </a:bodyPr>
          <a:lstStyle/>
          <a:p>
            <a:r>
              <a:rPr lang="en-GB" altLang="en-US" dirty="0" smtClean="0"/>
              <a:t>What to Prepare For a Virtual Job Interview</a:t>
            </a:r>
          </a:p>
        </p:txBody>
      </p:sp>
      <p:sp>
        <p:nvSpPr>
          <p:cNvPr id="88067" name="Content Placeholder 2"/>
          <p:cNvSpPr>
            <a:spLocks noGrp="1"/>
          </p:cNvSpPr>
          <p:nvPr>
            <p:ph idx="1"/>
          </p:nvPr>
        </p:nvSpPr>
        <p:spPr>
          <a:xfrm>
            <a:off x="1992313" y="1628776"/>
            <a:ext cx="7772400" cy="4105275"/>
          </a:xfrm>
        </p:spPr>
        <p:txBody>
          <a:bodyPr rtlCol="0">
            <a:normAutofit/>
          </a:bodyPr>
          <a:lstStyle/>
          <a:p>
            <a:pPr>
              <a:defRPr/>
            </a:pPr>
            <a:r>
              <a:rPr lang="en-GB" altLang="en-US" dirty="0" smtClean="0">
                <a:solidFill>
                  <a:schemeClr val="tx1">
                    <a:lumMod val="75000"/>
                    <a:lumOff val="25000"/>
                  </a:schemeClr>
                </a:solidFill>
              </a:rPr>
              <a:t>Decide on a suitable venue – choose somewhere you won’t be disturbed and  make sure the background is appropriate or select a virtual background.</a:t>
            </a:r>
          </a:p>
          <a:p>
            <a:pPr>
              <a:defRPr/>
            </a:pPr>
            <a:r>
              <a:rPr lang="en-GB" altLang="en-US" dirty="0" smtClean="0">
                <a:solidFill>
                  <a:schemeClr val="tx1">
                    <a:lumMod val="75000"/>
                    <a:lumOff val="25000"/>
                  </a:schemeClr>
                </a:solidFill>
              </a:rPr>
              <a:t>What  you are going to wear? You still need to make sure you are appropriately dressed and don’t be tempted to just dress your top half – you’ll feel much more confident if you don’t take half measures.</a:t>
            </a:r>
          </a:p>
          <a:p>
            <a:pPr>
              <a:defRPr/>
            </a:pPr>
            <a:r>
              <a:rPr lang="en-GB" altLang="en-US" dirty="0" smtClean="0"/>
              <a:t>Find out if you will be using Zoom or MS Teams or any other software and make sure you are familiar with how to use the camera, sound and chat facilities.</a:t>
            </a:r>
          </a:p>
          <a:p>
            <a:pPr>
              <a:defRPr/>
            </a:pPr>
            <a:endParaRPr lang="en-GB" altLang="en-US" dirty="0" smtClean="0">
              <a:solidFill>
                <a:schemeClr val="tx1">
                  <a:lumMod val="75000"/>
                  <a:lumOff val="25000"/>
                </a:schemeClr>
              </a:solidFill>
            </a:endParaRPr>
          </a:p>
          <a:p>
            <a:pPr>
              <a:defRPr/>
            </a:pPr>
            <a:endParaRPr lang="en-GB" altLang="en-US" dirty="0" smtClean="0">
              <a:solidFill>
                <a:schemeClr val="tx1">
                  <a:lumMod val="75000"/>
                  <a:lumOff val="25000"/>
                </a:schemeClr>
              </a:solidFill>
            </a:endParaRPr>
          </a:p>
        </p:txBody>
      </p:sp>
    </p:spTree>
    <p:extLst>
      <p:ext uri="{BB962C8B-B14F-4D97-AF65-F5344CB8AC3E}">
        <p14:creationId xmlns:p14="http://schemas.microsoft.com/office/powerpoint/2010/main" val="4143091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You </a:t>
            </a:r>
            <a:r>
              <a:rPr lang="en-GB" dirty="0" smtClean="0"/>
              <a:t>also</a:t>
            </a:r>
            <a:r>
              <a:rPr lang="en-GB" dirty="0" smtClean="0"/>
              <a:t> </a:t>
            </a:r>
            <a:r>
              <a:rPr lang="en-GB" dirty="0" smtClean="0"/>
              <a:t>need </a:t>
            </a:r>
            <a:r>
              <a:rPr lang="en-GB" dirty="0" smtClean="0"/>
              <a:t>to:</a:t>
            </a:r>
            <a:endParaRPr lang="en-GB" dirty="0"/>
          </a:p>
        </p:txBody>
      </p:sp>
      <p:sp>
        <p:nvSpPr>
          <p:cNvPr id="3" name="Content Placeholder 2"/>
          <p:cNvSpPr>
            <a:spLocks noGrp="1"/>
          </p:cNvSpPr>
          <p:nvPr>
            <p:ph idx="1"/>
          </p:nvPr>
        </p:nvSpPr>
        <p:spPr/>
        <p:txBody>
          <a:bodyPr/>
          <a:lstStyle/>
          <a:p>
            <a:pPr>
              <a:defRPr/>
            </a:pPr>
            <a:r>
              <a:rPr lang="en-GB" altLang="en-US" dirty="0" smtClean="0"/>
              <a:t>Prepare your answers </a:t>
            </a:r>
            <a:r>
              <a:rPr lang="en-GB" altLang="en-US" dirty="0"/>
              <a:t>to interview questions</a:t>
            </a:r>
          </a:p>
          <a:p>
            <a:pPr>
              <a:defRPr/>
            </a:pPr>
            <a:endParaRPr lang="en-GB" altLang="en-US" dirty="0"/>
          </a:p>
          <a:p>
            <a:pPr>
              <a:defRPr/>
            </a:pPr>
            <a:r>
              <a:rPr lang="en-GB" altLang="en-US" dirty="0"/>
              <a:t>Research the </a:t>
            </a:r>
            <a:r>
              <a:rPr lang="en-GB" altLang="en-US" dirty="0" smtClean="0"/>
              <a:t>company you are being interviewed for</a:t>
            </a:r>
            <a:endParaRPr lang="en-GB" altLang="en-US" dirty="0"/>
          </a:p>
          <a:p>
            <a:pPr>
              <a:defRPr/>
            </a:pPr>
            <a:endParaRPr lang="en-GB" altLang="en-US" dirty="0"/>
          </a:p>
          <a:p>
            <a:pPr>
              <a:defRPr/>
            </a:pPr>
            <a:r>
              <a:rPr lang="en-GB" altLang="en-US" dirty="0"/>
              <a:t>Revisit the Job </a:t>
            </a:r>
            <a:r>
              <a:rPr lang="en-GB" altLang="en-US" dirty="0" smtClean="0"/>
              <a:t>Description, </a:t>
            </a:r>
            <a:r>
              <a:rPr lang="en-GB" altLang="en-US" dirty="0"/>
              <a:t>Person </a:t>
            </a:r>
            <a:r>
              <a:rPr lang="en-GB" altLang="en-US" dirty="0" smtClean="0"/>
              <a:t>Spec and your CV or application so you are familiar with their requirements and what you told them about yourself.</a:t>
            </a:r>
            <a:endParaRPr lang="en-GB" altLang="en-US" dirty="0"/>
          </a:p>
          <a:p>
            <a:pPr>
              <a:defRPr/>
            </a:pPr>
            <a:endParaRPr lang="en-GB" altLang="en-US" dirty="0"/>
          </a:p>
          <a:p>
            <a:pPr>
              <a:defRPr/>
            </a:pPr>
            <a:r>
              <a:rPr lang="en-GB" altLang="en-US" dirty="0" smtClean="0"/>
              <a:t>Email any </a:t>
            </a:r>
            <a:r>
              <a:rPr lang="en-GB" altLang="en-US" dirty="0"/>
              <a:t>relevant paperwork or presentations you have been asked </a:t>
            </a:r>
            <a:r>
              <a:rPr lang="en-GB" altLang="en-US" dirty="0" smtClean="0"/>
              <a:t>for in advance and if you are making a presentation as part of your interview make sure you ask for screen sharing rights and practice this in advance.</a:t>
            </a:r>
            <a:endParaRPr lang="en-GB" altLang="en-US" dirty="0"/>
          </a:p>
          <a:p>
            <a:endParaRPr lang="en-GB" dirty="0"/>
          </a:p>
        </p:txBody>
      </p:sp>
    </p:spTree>
    <p:extLst>
      <p:ext uri="{BB962C8B-B14F-4D97-AF65-F5344CB8AC3E}">
        <p14:creationId xmlns:p14="http://schemas.microsoft.com/office/powerpoint/2010/main" val="5108419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Some of these still apply!</a:t>
            </a:r>
            <a:endParaRPr lang="en-GB" dirty="0"/>
          </a:p>
        </p:txBody>
      </p:sp>
      <p:pic>
        <p:nvPicPr>
          <p:cNvPr id="9523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372969" y="1586430"/>
            <a:ext cx="6407578" cy="3881437"/>
          </a:xfrm>
        </p:spPr>
      </p:pic>
    </p:spTree>
    <p:extLst>
      <p:ext uri="{BB962C8B-B14F-4D97-AF65-F5344CB8AC3E}">
        <p14:creationId xmlns:p14="http://schemas.microsoft.com/office/powerpoint/2010/main" val="26793175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Online Etiquette</a:t>
            </a:r>
            <a:endParaRPr lang="en-GB" dirty="0"/>
          </a:p>
        </p:txBody>
      </p:sp>
      <p:sp>
        <p:nvSpPr>
          <p:cNvPr id="3" name="Content Placeholder 2"/>
          <p:cNvSpPr>
            <a:spLocks noGrp="1"/>
          </p:cNvSpPr>
          <p:nvPr>
            <p:ph idx="1"/>
          </p:nvPr>
        </p:nvSpPr>
        <p:spPr>
          <a:xfrm>
            <a:off x="677334" y="1431509"/>
            <a:ext cx="8596668" cy="4609853"/>
          </a:xfrm>
        </p:spPr>
        <p:txBody>
          <a:bodyPr/>
          <a:lstStyle/>
          <a:p>
            <a:r>
              <a:rPr lang="en-GB" dirty="0" smtClean="0"/>
              <a:t>Arrive at the meeting 5-10 </a:t>
            </a:r>
            <a:r>
              <a:rPr lang="en-GB" dirty="0" err="1" smtClean="0"/>
              <a:t>mins</a:t>
            </a:r>
            <a:r>
              <a:rPr lang="en-GB" dirty="0" smtClean="0"/>
              <a:t> early so you have time to make sure your video camera is switched on and you can adjust your audio levels. </a:t>
            </a:r>
            <a:r>
              <a:rPr lang="en-GB" dirty="0"/>
              <a:t>Do try out and think about lighting and camera angles</a:t>
            </a:r>
          </a:p>
          <a:p>
            <a:endParaRPr lang="en-GB" dirty="0" smtClean="0"/>
          </a:p>
          <a:p>
            <a:r>
              <a:rPr lang="en-GB" dirty="0" smtClean="0"/>
              <a:t>You </a:t>
            </a:r>
            <a:r>
              <a:rPr lang="en-GB" dirty="0" smtClean="0"/>
              <a:t>will normally be admitted into a virtual waiting room before being let into the meeting</a:t>
            </a:r>
            <a:r>
              <a:rPr lang="en-GB" dirty="0" smtClean="0"/>
              <a:t>.</a:t>
            </a:r>
          </a:p>
          <a:p>
            <a:endParaRPr lang="en-GB" dirty="0"/>
          </a:p>
          <a:p>
            <a:endParaRPr lang="en-GB" dirty="0"/>
          </a:p>
        </p:txBody>
      </p:sp>
    </p:spTree>
    <p:extLst>
      <p:ext uri="{BB962C8B-B14F-4D97-AF65-F5344CB8AC3E}">
        <p14:creationId xmlns:p14="http://schemas.microsoft.com/office/powerpoint/2010/main" val="2502916595"/>
      </p:ext>
    </p:extLst>
  </p:cSld>
  <p:clrMapOvr>
    <a:masterClrMapping/>
  </p:clrMapOvr>
  <p:timing>
    <p:tnLst>
      <p:par>
        <p:cTn id="1" dur="indefinite" restart="never" nodeType="tmRoot"/>
      </p:par>
    </p:tnLst>
  </p:timing>
</p:sld>
</file>

<file path=ppt/theme/theme1.xml><?xml version="1.0" encoding="utf-8"?>
<a:theme xmlns:a="http://schemas.openxmlformats.org/drawingml/2006/main" name="Islington Council">
  <a:themeElements>
    <a:clrScheme name="PH LBI Colours">
      <a:dk1>
        <a:sysClr val="windowText" lastClr="000000"/>
      </a:dk1>
      <a:lt1>
        <a:sysClr val="window" lastClr="FFFFFF"/>
      </a:lt1>
      <a:dk2>
        <a:srgbClr val="003893"/>
      </a:dk2>
      <a:lt2>
        <a:srgbClr val="EEECE1"/>
      </a:lt2>
      <a:accent1>
        <a:srgbClr val="007229"/>
      </a:accent1>
      <a:accent2>
        <a:srgbClr val="B9D300"/>
      </a:accent2>
      <a:accent3>
        <a:srgbClr val="0097AC"/>
      </a:accent3>
      <a:accent4>
        <a:srgbClr val="003151"/>
      </a:accent4>
      <a:accent5>
        <a:srgbClr val="9C307D"/>
      </a:accent5>
      <a:accent6>
        <a:srgbClr val="591E55"/>
      </a:accent6>
      <a:hlink>
        <a:srgbClr val="003893"/>
      </a:hlink>
      <a:folHlink>
        <a:srgbClr val="56008C"/>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rtlCol="0" anchor="t" anchorCtr="0" compatLnSpc="1">
        <a:prstTxWarp prst="textNoShape">
          <a:avLst/>
        </a:prstTxWarp>
      </a:bodyPr>
      <a:lstStyle>
        <a:defPPr>
          <a:defRPr smtClean="0"/>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2400" b="1" i="0" u="none" strike="noStrike" cap="none" normalizeH="0" baseline="0" smtClean="0">
            <a:ln>
              <a:noFill/>
            </a:ln>
            <a:solidFill>
              <a:schemeClr val="bg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A496156611B3A4C9D3016DD1C82BE82" ma:contentTypeVersion="12" ma:contentTypeDescription="Create a new document." ma:contentTypeScope="" ma:versionID="19eae5256918c10b6f1fc2e4bdb62c72">
  <xsd:schema xmlns:xsd="http://www.w3.org/2001/XMLSchema" xmlns:xs="http://www.w3.org/2001/XMLSchema" xmlns:p="http://schemas.microsoft.com/office/2006/metadata/properties" xmlns:ns3="b3fe5981-60c0-4104-a1b1-a1fac9687ed0" xmlns:ns4="e0e7bb2f-ff26-4fae-befd-4a9a53791a98" targetNamespace="http://schemas.microsoft.com/office/2006/metadata/properties" ma:root="true" ma:fieldsID="d24fda3cebf5a254fac3f44e0e2e07ca" ns3:_="" ns4:_="">
    <xsd:import namespace="b3fe5981-60c0-4104-a1b1-a1fac9687ed0"/>
    <xsd:import namespace="e0e7bb2f-ff26-4fae-befd-4a9a53791a98"/>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4:SharedWithUsers" minOccurs="0"/>
                <xsd:element ref="ns4:SharedWithDetails" minOccurs="0"/>
                <xsd:element ref="ns4:SharingHintHash" minOccurs="0"/>
                <xsd:element ref="ns3:MediaServiceAutoKeyPoints" minOccurs="0"/>
                <xsd:element ref="ns3:MediaServiceKeyPoints"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3fe5981-60c0-4104-a1b1-a1fac9687ed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DateTaken" ma:index="19"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0e7bb2f-ff26-4fae-befd-4a9a53791a98"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SharingHintHash" ma:index="16"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3AFBCEA-BFE1-4556-890E-F1C2F208519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3fe5981-60c0-4104-a1b1-a1fac9687ed0"/>
    <ds:schemaRef ds:uri="e0e7bb2f-ff26-4fae-befd-4a9a53791a9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21828EB-B8E6-4FE8-8686-A5375D5D18E7}">
  <ds:schemaRefs>
    <ds:schemaRef ds:uri="http://purl.org/dc/dcmitype/"/>
    <ds:schemaRef ds:uri="http://purl.org/dc/terms/"/>
    <ds:schemaRef ds:uri="http://schemas.openxmlformats.org/package/2006/metadata/core-properties"/>
    <ds:schemaRef ds:uri="http://www.w3.org/XML/1998/namespace"/>
    <ds:schemaRef ds:uri="http://schemas.microsoft.com/office/2006/documentManagement/types"/>
    <ds:schemaRef ds:uri="e0e7bb2f-ff26-4fae-befd-4a9a53791a98"/>
    <ds:schemaRef ds:uri="http://purl.org/dc/elements/1.1/"/>
    <ds:schemaRef ds:uri="http://schemas.microsoft.com/office/infopath/2007/PartnerControls"/>
    <ds:schemaRef ds:uri="b3fe5981-60c0-4104-a1b1-a1fac9687ed0"/>
    <ds:schemaRef ds:uri="http://schemas.microsoft.com/office/2006/metadata/properties"/>
  </ds:schemaRefs>
</ds:datastoreItem>
</file>

<file path=customXml/itemProps3.xml><?xml version="1.0" encoding="utf-8"?>
<ds:datastoreItem xmlns:ds="http://schemas.openxmlformats.org/officeDocument/2006/customXml" ds:itemID="{A5029E20-AC16-42F9-A2A5-E7C59C80951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4210</TotalTime>
  <Words>1326</Words>
  <Application>Microsoft Office PowerPoint</Application>
  <PresentationFormat>Widescreen</PresentationFormat>
  <Paragraphs>138</Paragraphs>
  <Slides>22</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22</vt:i4>
      </vt:variant>
    </vt:vector>
  </HeadingPairs>
  <TitlesOfParts>
    <vt:vector size="31" baseType="lpstr">
      <vt:lpstr>MS PGothic</vt:lpstr>
      <vt:lpstr>Aharoni</vt:lpstr>
      <vt:lpstr>Arial</vt:lpstr>
      <vt:lpstr>Calibri</vt:lpstr>
      <vt:lpstr>Century Gothic</vt:lpstr>
      <vt:lpstr>Comic Sans MS</vt:lpstr>
      <vt:lpstr>Lucida Grande</vt:lpstr>
      <vt:lpstr>Wingdings</vt:lpstr>
      <vt:lpstr>Islington Council</vt:lpstr>
      <vt:lpstr>Interview Skills Pt 1</vt:lpstr>
      <vt:lpstr> Safeguarding  Please…</vt:lpstr>
      <vt:lpstr>PowerPoint Presentation</vt:lpstr>
      <vt:lpstr>PowerPoint Presentation</vt:lpstr>
      <vt:lpstr>In today’s session we will </vt:lpstr>
      <vt:lpstr>What to Prepare For a Virtual Job Interview</vt:lpstr>
      <vt:lpstr>You also need to:</vt:lpstr>
      <vt:lpstr>Some of these still apply!</vt:lpstr>
      <vt:lpstr>Online Etiquette</vt:lpstr>
      <vt:lpstr>Online Etiquette</vt:lpstr>
      <vt:lpstr>Interview Questions</vt:lpstr>
      <vt:lpstr>Tell Me About Yourself: </vt:lpstr>
      <vt:lpstr>Why do you want to work for this company?</vt:lpstr>
      <vt:lpstr>What are your strengths? </vt:lpstr>
      <vt:lpstr>What would you say are your weaker areas? </vt:lpstr>
      <vt:lpstr>       Choose one of the previous questions and prepare your answer</vt:lpstr>
      <vt:lpstr>What do you think makes a good team? </vt:lpstr>
      <vt:lpstr>Tell me about a difficult scenario at work and how you dealt with it: </vt:lpstr>
      <vt:lpstr>Why do you want this job? </vt:lpstr>
      <vt:lpstr>  What would you do to ensure you gave excellent customer service to all our customers?  </vt:lpstr>
      <vt:lpstr>      Now choose another question and take it in turns to give your answer.  </vt:lpstr>
      <vt:lpstr>PowerPoint Presentation</vt:lpstr>
    </vt:vector>
  </TitlesOfParts>
  <Company>LBI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Ahmed, Akeel</dc:creator>
  <cp:lastModifiedBy>Moore, Alison</cp:lastModifiedBy>
  <cp:revision>258</cp:revision>
  <cp:lastPrinted>2019-06-12T18:32:12Z</cp:lastPrinted>
  <dcterms:created xsi:type="dcterms:W3CDTF">2019-06-05T08:50:29Z</dcterms:created>
  <dcterms:modified xsi:type="dcterms:W3CDTF">2021-03-15T09:59:16Z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0x010100BA496156611B3A4C9D3016DD1C82BE82</vt:lpwstr>
  </property>
</Properties>
</file>