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4"/>
  </p:sldMasterIdLst>
  <p:notesMasterIdLst>
    <p:notesMasterId r:id="rId27"/>
  </p:notesMasterIdLst>
  <p:sldIdLst>
    <p:sldId id="256" r:id="rId5"/>
    <p:sldId id="258" r:id="rId6"/>
    <p:sldId id="323" r:id="rId7"/>
    <p:sldId id="271" r:id="rId8"/>
    <p:sldId id="273" r:id="rId9"/>
    <p:sldId id="325" r:id="rId10"/>
    <p:sldId id="326" r:id="rId11"/>
    <p:sldId id="343" r:id="rId12"/>
    <p:sldId id="341" r:id="rId13"/>
    <p:sldId id="349" r:id="rId14"/>
    <p:sldId id="350" r:id="rId15"/>
    <p:sldId id="351" r:id="rId16"/>
    <p:sldId id="354" r:id="rId17"/>
    <p:sldId id="353" r:id="rId18"/>
    <p:sldId id="342" r:id="rId19"/>
    <p:sldId id="344" r:id="rId20"/>
    <p:sldId id="345" r:id="rId21"/>
    <p:sldId id="347" r:id="rId22"/>
    <p:sldId id="348" r:id="rId23"/>
    <p:sldId id="306" r:id="rId24"/>
    <p:sldId id="355" r:id="rId25"/>
    <p:sldId id="29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605"/>
  </p:normalViewPr>
  <p:slideViewPr>
    <p:cSldViewPr snapToGrid="0" snapToObjects="1">
      <p:cViewPr varScale="1">
        <p:scale>
          <a:sx n="96" d="100"/>
          <a:sy n="96" d="100"/>
        </p:scale>
        <p:origin x="57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2B23B-76E6-4910-B56C-C9AAA3A011F0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CDD0-EA4A-442F-A3CD-3CE1BAB32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50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10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827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908050"/>
            <a:ext cx="10363200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981200"/>
            <a:ext cx="5080000" cy="375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07617" y="1981200"/>
            <a:ext cx="5080000" cy="3752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95016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22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904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594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69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29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78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3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6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2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articles/zhqbrj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ultlearning.islington.gov.uk/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7105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Functional Skills English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7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Apr </a:t>
            </a:r>
            <a:r>
              <a:rPr lang="en-GB" sz="4000" dirty="0" smtClean="0"/>
              <a:t>2021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869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DA85C-4AB5-40E6-96E3-86D560AA5870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5712" y="427294"/>
            <a:ext cx="1167682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31F20"/>
                </a:solidFill>
                <a:latin typeface="ReithSans"/>
              </a:rPr>
              <a:t>Formal </a:t>
            </a:r>
            <a:r>
              <a:rPr lang="en-US" sz="2400" b="1" dirty="0" smtClean="0">
                <a:solidFill>
                  <a:srgbClr val="231F20"/>
                </a:solidFill>
                <a:latin typeface="ReithSans"/>
              </a:rPr>
              <a:t>language</a:t>
            </a:r>
          </a:p>
          <a:p>
            <a:endParaRPr lang="en-US" sz="800" dirty="0" smtClean="0">
              <a:solidFill>
                <a:srgbClr val="231F20"/>
              </a:solidFill>
              <a:latin typeface="ReithSans"/>
            </a:endParaRPr>
          </a:p>
          <a:p>
            <a:endParaRPr lang="en-US" sz="800" dirty="0">
              <a:solidFill>
                <a:srgbClr val="231F20"/>
              </a:solidFill>
              <a:latin typeface="ReithSans"/>
            </a:endParaRPr>
          </a:p>
          <a:p>
            <a:r>
              <a:rPr lang="en-US" sz="2400" dirty="0">
                <a:solidFill>
                  <a:srgbClr val="231F20"/>
                </a:solidFill>
                <a:latin typeface="ReithSans"/>
              </a:rPr>
              <a:t>The purpose of your writing, as well as your audience, will help you decide whether to use a formal or informal style of language.</a:t>
            </a:r>
          </a:p>
          <a:p>
            <a:r>
              <a:rPr lang="en-US" sz="2400" dirty="0">
                <a:solidFill>
                  <a:srgbClr val="231F20"/>
                </a:solidFill>
                <a:latin typeface="ReithSans"/>
              </a:rPr>
              <a:t>In an informative report, formal language is used and may include the following features: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1F20"/>
                </a:solidFill>
                <a:latin typeface="ReithSans"/>
              </a:rPr>
              <a:t>A serious tone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1F20"/>
                </a:solidFill>
                <a:latin typeface="ReithSans"/>
              </a:rPr>
              <a:t>Language that is clear and to the point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1F20"/>
                </a:solidFill>
                <a:latin typeface="ReithSans"/>
              </a:rPr>
              <a:t>Specialist vocabulary for the subject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1F20"/>
                </a:solidFill>
                <a:latin typeface="ReithSans"/>
              </a:rPr>
              <a:t>No slang or contractions (there is instead of there’s)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1F20"/>
                </a:solidFill>
                <a:latin typeface="ReithSans"/>
              </a:rPr>
              <a:t>Complex </a:t>
            </a:r>
            <a:r>
              <a:rPr lang="en-US" sz="2400" dirty="0" smtClean="0">
                <a:solidFill>
                  <a:srgbClr val="231F20"/>
                </a:solidFill>
                <a:latin typeface="ReithSans"/>
              </a:rPr>
              <a:t>sentences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rgbClr val="231F20"/>
              </a:solidFill>
              <a:latin typeface="ReithSans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231F20"/>
              </a:solidFill>
              <a:latin typeface="ReithSans"/>
            </a:endParaRPr>
          </a:p>
          <a:p>
            <a:r>
              <a:rPr lang="en-US" sz="2400" b="1" dirty="0">
                <a:solidFill>
                  <a:srgbClr val="231F20"/>
                </a:solidFill>
                <a:latin typeface="ReithSans"/>
              </a:rPr>
              <a:t>For </a:t>
            </a:r>
            <a:r>
              <a:rPr lang="en-US" sz="2400" b="1" dirty="0" smtClean="0">
                <a:solidFill>
                  <a:srgbClr val="231F20"/>
                </a:solidFill>
                <a:latin typeface="ReithSans"/>
              </a:rPr>
              <a:t>example</a:t>
            </a:r>
          </a:p>
          <a:p>
            <a:endParaRPr lang="en-US" sz="800" dirty="0">
              <a:solidFill>
                <a:srgbClr val="231F20"/>
              </a:solidFill>
              <a:latin typeface="Reith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1F20"/>
                </a:solidFill>
                <a:latin typeface="ReithSans"/>
              </a:rPr>
              <a:t>Formal: ‘We must go to the library and study.’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1F20"/>
                </a:solidFill>
                <a:latin typeface="ReithSans"/>
              </a:rPr>
              <a:t>Informal: ‘We’ve got to head to the library and hit the books!’</a:t>
            </a:r>
            <a:endParaRPr lang="en-US" sz="2400" b="0" i="0" dirty="0">
              <a:solidFill>
                <a:srgbClr val="231F20"/>
              </a:solidFill>
              <a:effectLst/>
              <a:latin typeface="ReithSans"/>
            </a:endParaRPr>
          </a:p>
        </p:txBody>
      </p:sp>
    </p:spTree>
    <p:extLst>
      <p:ext uri="{BB962C8B-B14F-4D97-AF65-F5344CB8AC3E}">
        <p14:creationId xmlns:p14="http://schemas.microsoft.com/office/powerpoint/2010/main" val="284514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5942" y="179064"/>
            <a:ext cx="11635991" cy="51090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How to write a formal report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Research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 your topic first. Find out key facts and interesting information.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Include a brief 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introduction.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 Explain what or who you are writing about and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why.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Use 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sub-headings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 to break up your writing into easily identifiable sections.</a:t>
            </a:r>
          </a:p>
          <a:p>
            <a:pPr marL="0" marR="0" lvl="0" indent="0" algn="l" defTabSz="914400" rtl="0" eaLnBrk="0" fontAlgn="t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Use 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formal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 language.</a:t>
            </a:r>
          </a:p>
          <a:p>
            <a:pPr marL="0" marR="0" lvl="0" indent="0" algn="l" defTabSz="914400" rtl="0" eaLnBrk="0" fontAlgn="t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Only include 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facts,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 not opinions. Use statistics or studies to support your points.</a:t>
            </a:r>
          </a:p>
          <a:p>
            <a:pPr marL="0" marR="0" lvl="0" indent="0" algn="l" defTabSz="914400" rtl="0" eaLnBrk="0" fontAlgn="t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Think about your 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layout.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 Use paragraphs and add pictures to illustrate key points.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             </a:t>
            </a:r>
          </a:p>
        </p:txBody>
      </p:sp>
      <p:pic>
        <p:nvPicPr>
          <p:cNvPr id="1026" name="Picture 2" descr="Illustrated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20" y="4918668"/>
            <a:ext cx="2882361" cy="162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36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5C99-EEE7-4203-BFDC-715FAD4F972B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6620" y="473597"/>
            <a:ext cx="10736663" cy="55861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Read an article about the famous fossil hunter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Mary Anning.</a:t>
            </a:r>
            <a:endParaRPr kumimoji="0" lang="en-US" altLang="en-US" sz="2400" b="1" i="0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As you read, look out for the key features of report writing.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When you’ve finished, answer the questions below in 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full sentences.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What is the title of the article?</a:t>
            </a:r>
          </a:p>
          <a:p>
            <a:pPr marL="0" marR="0" lvl="0" indent="0" algn="l" defTabSz="914400" rtl="0" eaLnBrk="0" fontAlgn="t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How many sub-headings are there? Name one.</a:t>
            </a:r>
          </a:p>
          <a:p>
            <a:pPr marL="0" marR="0" lvl="0" indent="0" algn="l" defTabSz="914400" rtl="0" eaLnBrk="0" fontAlgn="t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Did you spot any examples of technical language? Give an example.</a:t>
            </a:r>
          </a:p>
          <a:p>
            <a:pPr marL="0" marR="0" lvl="0" indent="0" algn="l" defTabSz="914400" rtl="0" eaLnBrk="0" fontAlgn="t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How is the information organised?</a:t>
            </a:r>
          </a:p>
          <a:p>
            <a:pPr marL="0" marR="0" lvl="0" indent="0" algn="l" defTabSz="914400" rtl="0" eaLnBrk="0" fontAlgn="t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Are any photographs or illustrations used? </a:t>
            </a:r>
          </a:p>
          <a:p>
            <a:pPr marL="0" marR="0" lvl="0" indent="0" algn="l" defTabSz="914400" rtl="0" eaLnBrk="0" fontAlgn="t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</a:rPr>
              <a:t>Why do you think this is?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           </a:t>
            </a:r>
          </a:p>
        </p:txBody>
      </p:sp>
      <p:pic>
        <p:nvPicPr>
          <p:cNvPr id="2050" name="Picture 2" descr="Mary Anning and her brother selling rocks at the seasid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623" y="5123622"/>
            <a:ext cx="2844704" cy="160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428" y="0"/>
            <a:ext cx="1804572" cy="2584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569" y="2842960"/>
            <a:ext cx="4511431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6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44726" y="140821"/>
            <a:ext cx="9605540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/>
              <a:t>The story of Mary Anning </a:t>
            </a:r>
            <a:endParaRPr lang="en-US" sz="2500" b="1" dirty="0" smtClean="0"/>
          </a:p>
          <a:p>
            <a:endParaRPr lang="en-US" sz="2000" b="1" dirty="0" smtClean="0"/>
          </a:p>
          <a:p>
            <a:r>
              <a:rPr lang="en-US" dirty="0" smtClean="0">
                <a:solidFill>
                  <a:srgbClr val="231F20"/>
                </a:solidFill>
                <a:latin typeface="ReithSans"/>
              </a:rPr>
              <a:t>Mary 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Anning lived on what’s known </a:t>
            </a:r>
            <a:r>
              <a:rPr lang="en-US" dirty="0" smtClean="0">
                <a:solidFill>
                  <a:srgbClr val="231F20"/>
                </a:solidFill>
                <a:latin typeface="ReithSans"/>
              </a:rPr>
              <a:t>as 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the Jurassic Coast. The cliffs and beaches on this stretch of coast are filled with the fossilised remains of 200 million-year-old sea creatures that swam the seas when dinosaurs roamed the land</a:t>
            </a:r>
            <a:r>
              <a:rPr lang="en-US" dirty="0" smtClean="0">
                <a:solidFill>
                  <a:srgbClr val="231F20"/>
                </a:solidFill>
                <a:latin typeface="ReithSans"/>
              </a:rPr>
              <a:t>.</a:t>
            </a:r>
          </a:p>
          <a:p>
            <a:endParaRPr lang="en-US" sz="2000" dirty="0">
              <a:solidFill>
                <a:srgbClr val="231F20"/>
              </a:solidFill>
              <a:latin typeface="ReithSans"/>
            </a:endParaRPr>
          </a:p>
          <a:p>
            <a:r>
              <a:rPr lang="en-US" b="1" dirty="0"/>
              <a:t>The story of Mary Anning</a:t>
            </a:r>
          </a:p>
          <a:p>
            <a:r>
              <a:rPr lang="en-US" dirty="0"/>
              <a:t>During her life Mary made some amazing discoveries, including a dolphin-like marine reptile called an ichthyosaur, a long necked reptile called a plesiosaur, a flying reptile and many other ancient sea creatures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/>
              <a:t>Growing up by the sea</a:t>
            </a:r>
          </a:p>
          <a:p>
            <a:r>
              <a:rPr lang="en-US" dirty="0"/>
              <a:t>Mary's parents were Richard Anning and Mary Moore. As a baby, Mary had a lucky escape when a woman carrying her was struck by lightning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Fossil hunting</a:t>
            </a:r>
          </a:p>
          <a:p>
            <a:r>
              <a:rPr lang="en-US" dirty="0"/>
              <a:t>Mary's family had little money so she spent most days searching the beaches with her brother looking for items to sell.</a:t>
            </a:r>
          </a:p>
          <a:p>
            <a:r>
              <a:rPr lang="en-US" dirty="0"/>
              <a:t>When she was just 12, they discovered the skull of a mysterious creature poking out from a cliff. They thought it might be a crocodile, but what she had discovered was actually an ancient reptile called an </a:t>
            </a:r>
            <a:r>
              <a:rPr lang="en-US" b="1" dirty="0"/>
              <a:t>ichthyosaur</a:t>
            </a:r>
            <a:r>
              <a:rPr lang="en-US" dirty="0"/>
              <a:t> (which means ‘fish lizard’).</a:t>
            </a:r>
          </a:p>
          <a:p>
            <a:r>
              <a:rPr lang="en-US" dirty="0"/>
              <a:t>Mary went on to make more incredible discoveries in her life, including a long-necked marine reptile called a </a:t>
            </a:r>
            <a:r>
              <a:rPr lang="en-US" b="1" dirty="0"/>
              <a:t>plesiosaur</a:t>
            </a:r>
            <a:r>
              <a:rPr lang="en-US" dirty="0"/>
              <a:t> and a flying reptile called a </a:t>
            </a:r>
            <a:r>
              <a:rPr lang="en-US" b="1" dirty="0" err="1"/>
              <a:t>Dimorphodon</a:t>
            </a:r>
            <a:r>
              <a:rPr lang="en-US" b="1" dirty="0"/>
              <a:t>.</a:t>
            </a:r>
            <a:endParaRPr lang="en-US" dirty="0"/>
          </a:p>
          <a:p>
            <a:endParaRPr lang="en-US" sz="2000" dirty="0">
              <a:solidFill>
                <a:srgbClr val="231F20"/>
              </a:solidFill>
              <a:latin typeface="ReithSans"/>
            </a:endParaRPr>
          </a:p>
          <a:p>
            <a:endParaRPr lang="en-US" sz="2000" dirty="0" smtClean="0">
              <a:solidFill>
                <a:srgbClr val="231F20"/>
              </a:solidFill>
              <a:latin typeface="ReithSans"/>
            </a:endParaRPr>
          </a:p>
          <a:p>
            <a:endParaRPr lang="en-GB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6259" t="31698" r="27419" b="24151"/>
          <a:stretch/>
        </p:blipFill>
        <p:spPr>
          <a:xfrm>
            <a:off x="9392479" y="2504112"/>
            <a:ext cx="2589143" cy="15794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050" y="4215689"/>
            <a:ext cx="2581572" cy="13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95" y="411066"/>
            <a:ext cx="1833140" cy="425646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Answers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44-0F7E-4C4E-AD02-B38FECD7B63B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59" t="32563" r="29652" b="13848"/>
          <a:stretch/>
        </p:blipFill>
        <p:spPr>
          <a:xfrm>
            <a:off x="3652486" y="0"/>
            <a:ext cx="8492066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7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140" t="27052" r="33258" b="703"/>
          <a:stretch/>
        </p:blipFill>
        <p:spPr>
          <a:xfrm>
            <a:off x="4691271" y="-2338"/>
            <a:ext cx="5700090" cy="701439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97E2-A35D-4B9C-B5B3-003D7945EA1B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3834" y="836712"/>
            <a:ext cx="4074414" cy="425646"/>
          </a:xfrm>
        </p:spPr>
        <p:txBody>
          <a:bodyPr/>
          <a:lstStyle/>
          <a:p>
            <a:r>
              <a:rPr lang="en-GB" dirty="0" smtClean="0"/>
              <a:t>Task 2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43" t="19111" r="22737" b="24433"/>
          <a:stretch/>
        </p:blipFill>
        <p:spPr>
          <a:xfrm>
            <a:off x="969065" y="130574"/>
            <a:ext cx="9934161" cy="643020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213" r="10672"/>
          <a:stretch/>
        </p:blipFill>
        <p:spPr>
          <a:xfrm>
            <a:off x="2130249" y="5844288"/>
            <a:ext cx="8375301" cy="63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30" y="459025"/>
            <a:ext cx="8343270" cy="425646"/>
          </a:xfrm>
        </p:spPr>
        <p:txBody>
          <a:bodyPr/>
          <a:lstStyle/>
          <a:p>
            <a:r>
              <a:rPr lang="en-GB" dirty="0" smtClean="0"/>
              <a:t>Use third person perspective (and statistic/facts)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603" t="17899" r="38615" b="58615"/>
          <a:stretch/>
        </p:blipFill>
        <p:spPr>
          <a:xfrm>
            <a:off x="1311963" y="1207602"/>
            <a:ext cx="8666923" cy="547790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7BAA-367F-48E7-AFE5-27E19006DD93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92180" y="372205"/>
            <a:ext cx="8254721" cy="10249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654" y="2880178"/>
            <a:ext cx="8254699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674" t="45906" r="38827" b="31269"/>
          <a:stretch/>
        </p:blipFill>
        <p:spPr>
          <a:xfrm>
            <a:off x="1475959" y="1297057"/>
            <a:ext cx="8507897" cy="528869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91D4-AA0D-4E59-8CB0-430A890695D6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4930" y="459025"/>
            <a:ext cx="8343270" cy="425646"/>
          </a:xfrm>
        </p:spPr>
        <p:txBody>
          <a:bodyPr/>
          <a:lstStyle/>
          <a:p>
            <a:r>
              <a:rPr lang="en-GB" dirty="0" smtClean="0"/>
              <a:t>Use third person perspective (and statistic/facts)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959" y="569582"/>
            <a:ext cx="8254699" cy="6301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212" y="485915"/>
            <a:ext cx="8254699" cy="111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0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7BAA-367F-48E7-AFE5-27E19006DD93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8905" y="606286"/>
            <a:ext cx="1121133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Task: writing a </a:t>
            </a:r>
            <a:r>
              <a:rPr lang="en-GB" sz="2400" b="1" dirty="0" smtClean="0"/>
              <a:t>report</a:t>
            </a:r>
          </a:p>
          <a:p>
            <a:endParaRPr lang="en-GB" sz="2000" dirty="0"/>
          </a:p>
          <a:p>
            <a:r>
              <a:rPr lang="en-US" sz="2000" dirty="0" smtClean="0"/>
              <a:t>Think </a:t>
            </a:r>
            <a:r>
              <a:rPr lang="en-US" sz="2000" dirty="0"/>
              <a:t>of your favourite </a:t>
            </a:r>
            <a:r>
              <a:rPr lang="en-US" sz="2000" dirty="0" smtClean="0"/>
              <a:t>person, celebrity</a:t>
            </a:r>
            <a:r>
              <a:rPr lang="en-US" sz="2000" dirty="0"/>
              <a:t>, musician, sportsperson or </a:t>
            </a:r>
            <a:r>
              <a:rPr lang="en-US" sz="2000" dirty="0" smtClean="0"/>
              <a:t>hero/heroine </a:t>
            </a:r>
            <a:r>
              <a:rPr lang="en-US" sz="2000" dirty="0"/>
              <a:t>and write a formal report about them.</a:t>
            </a:r>
          </a:p>
          <a:p>
            <a:endParaRPr lang="en-US" sz="2000" dirty="0"/>
          </a:p>
          <a:p>
            <a:r>
              <a:rPr lang="en-US" sz="2000" dirty="0"/>
              <a:t>Remember to</a:t>
            </a:r>
            <a:r>
              <a:rPr lang="en-US" sz="2000" dirty="0" smtClean="0"/>
              <a:t>: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200" b="1" dirty="0"/>
              <a:t>research your topic first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include a brief </a:t>
            </a:r>
            <a:r>
              <a:rPr lang="en-US" sz="2200" b="1" dirty="0" smtClean="0"/>
              <a:t>introduction and all the other elements (of a report)</a:t>
            </a:r>
            <a:endParaRPr lang="en-US" sz="2200" b="1" dirty="0"/>
          </a:p>
          <a:p>
            <a:pPr>
              <a:lnSpc>
                <a:spcPct val="150000"/>
              </a:lnSpc>
            </a:pPr>
            <a:r>
              <a:rPr lang="en-US" sz="2200" b="1" dirty="0"/>
              <a:t>use sub-headings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use formal language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only include facts, not opinions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think about your layout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340131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723" y="934277"/>
            <a:ext cx="11623729" cy="5509647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1" dirty="0" smtClean="0"/>
              <a:t>Recap on previous lesson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Aim: to write a report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b="1" i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Objectives</a:t>
            </a:r>
            <a:r>
              <a:rPr lang="en-GB" sz="3200" b="1" dirty="0"/>
              <a:t>: </a:t>
            </a:r>
            <a:r>
              <a:rPr lang="en-GB" sz="3200" dirty="0"/>
              <a:t>by the end of this session, you </a:t>
            </a:r>
            <a:r>
              <a:rPr lang="en-GB" sz="3200" dirty="0" smtClean="0"/>
              <a:t>will be able 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Identify parts of a report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Plan to write a report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Write a report</a:t>
            </a: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52" y="112939"/>
            <a:ext cx="10820400" cy="856126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36550"/>
            <a:ext cx="10363200" cy="844550"/>
          </a:xfrm>
        </p:spPr>
        <p:txBody>
          <a:bodyPr/>
          <a:lstStyle/>
          <a:p>
            <a:r>
              <a:rPr lang="en-GB" dirty="0" smtClean="0"/>
              <a:t>Lesson 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1926" y="1360003"/>
            <a:ext cx="11093573" cy="4389783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In the lesson, you…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dirty="0" smtClean="0">
              <a:solidFill>
                <a:prstClr val="black"/>
              </a:solidFill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 smtClean="0">
              <a:solidFill>
                <a:prstClr val="black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Identify parts of a report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Plan to write a report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Write a report</a:t>
            </a: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143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908050"/>
            <a:ext cx="9782588" cy="473489"/>
          </a:xfrm>
        </p:spPr>
        <p:txBody>
          <a:bodyPr/>
          <a:lstStyle/>
          <a:p>
            <a:r>
              <a:rPr lang="en-GB" dirty="0" smtClean="0"/>
              <a:t>Conversation </a:t>
            </a:r>
            <a:r>
              <a:rPr lang="en-GB" dirty="0" smtClean="0"/>
              <a:t>segment – these are just prompts to get you started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7688" y="1981200"/>
            <a:ext cx="11256064" cy="3420717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GB" sz="2400" dirty="0"/>
              <a:t>What is something you've never done but would like to try to do?</a:t>
            </a:r>
          </a:p>
          <a:p>
            <a:pPr lvl="0">
              <a:lnSpc>
                <a:spcPct val="150000"/>
              </a:lnSpc>
            </a:pPr>
            <a:r>
              <a:rPr lang="en-GB" sz="2400" dirty="0"/>
              <a:t>What is something you've tried but would never do again</a:t>
            </a:r>
            <a:r>
              <a:rPr lang="en-GB" sz="2400" dirty="0" smtClean="0"/>
              <a:t>?</a:t>
            </a:r>
          </a:p>
          <a:p>
            <a:pPr lvl="0">
              <a:lnSpc>
                <a:spcPct val="150000"/>
              </a:lnSpc>
            </a:pPr>
            <a:endParaRPr lang="en-GB" sz="2400" dirty="0"/>
          </a:p>
          <a:p>
            <a:pPr lvl="0">
              <a:lnSpc>
                <a:spcPct val="150000"/>
              </a:lnSpc>
            </a:pPr>
            <a:r>
              <a:rPr lang="en-GB" sz="2400" dirty="0"/>
              <a:t>Are you a hoarder </a:t>
            </a:r>
            <a:r>
              <a:rPr lang="en-GB" sz="2400" dirty="0" smtClean="0"/>
              <a:t>(to collect things, often to put/hide away) or </a:t>
            </a:r>
            <a:r>
              <a:rPr lang="en-GB" sz="2400" dirty="0"/>
              <a:t>saver?</a:t>
            </a:r>
          </a:p>
          <a:p>
            <a:pPr lvl="0">
              <a:lnSpc>
                <a:spcPct val="150000"/>
              </a:lnSpc>
            </a:pPr>
            <a:r>
              <a:rPr lang="en-GB" sz="2400" dirty="0"/>
              <a:t>Are you usually early, late, or on time?</a:t>
            </a:r>
          </a:p>
          <a:p>
            <a:pPr lvl="0">
              <a:lnSpc>
                <a:spcPct val="150000"/>
              </a:lnSpc>
            </a:pPr>
            <a:r>
              <a:rPr lang="en-GB" sz="2400" dirty="0"/>
              <a:t>What is your best skill/talent</a:t>
            </a:r>
            <a:r>
              <a:rPr lang="en-GB" sz="2400" dirty="0" smtClean="0"/>
              <a:t>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853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4" y="1367999"/>
            <a:ext cx="11111317" cy="5206735"/>
          </a:xfrm>
        </p:spPr>
        <p:txBody>
          <a:bodyPr/>
          <a:lstStyle/>
          <a:p>
            <a:endParaRPr lang="en-GB" sz="8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1"/>
            <a:ext cx="11604332" cy="3655775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References: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b="0" dirty="0">
                <a:hlinkClick r:id="rId2"/>
              </a:rPr>
              <a:t>https://</a:t>
            </a:r>
            <a:r>
              <a:rPr lang="en-GB" b="0" dirty="0" smtClean="0">
                <a:hlinkClick r:id="rId2"/>
              </a:rPr>
              <a:t>www.bbc.co.uk/bitesize/articles/zhqbrj6</a:t>
            </a: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/>
              <a:t/>
            </a:r>
            <a:br>
              <a:rPr lang="en-GB" b="0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67207" y="1514925"/>
            <a:ext cx="110379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8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68491" y="3882786"/>
            <a:ext cx="242454" cy="247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7910" y="873034"/>
            <a:ext cx="4191001" cy="678981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Learning Class Rules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605" y="2121575"/>
            <a:ext cx="7010400" cy="3522420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be somewhere quiet.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you’re at home wear appropriate clothes.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on time.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everyone and do as the teacher asks.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until you’re asked to speak.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your microphone off when others are talking.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patient because sometimes the systems don’t work.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your homework.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record or screenshot any part of the lesson.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 and learn!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7" y="1065248"/>
            <a:ext cx="3129878" cy="859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54" y="5181512"/>
            <a:ext cx="817419" cy="5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596864"/>
          </a:xfrm>
        </p:spPr>
        <p:txBody>
          <a:bodyPr>
            <a:normAutofit/>
          </a:bodyPr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also duty of care,       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offer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5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0" y="2255520"/>
            <a:ext cx="4600382" cy="2769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For general appointments:</a:t>
            </a:r>
            <a:endParaRPr lang="en-US" b="1" dirty="0"/>
          </a:p>
          <a:p>
            <a:pPr marL="0" indent="0">
              <a:buNone/>
            </a:pPr>
            <a:r>
              <a:rPr lang="en-GB" dirty="0" smtClean="0"/>
              <a:t>Contact</a:t>
            </a:r>
            <a:r>
              <a:rPr lang="en-GB" dirty="0"/>
              <a:t> </a:t>
            </a:r>
            <a:r>
              <a:rPr lang="en-GB" dirty="0" smtClean="0"/>
              <a:t>Alison </a:t>
            </a:r>
            <a:r>
              <a:rPr lang="en-GB" dirty="0"/>
              <a:t>on 07808 </a:t>
            </a:r>
            <a:r>
              <a:rPr lang="en-GB" dirty="0" smtClean="0"/>
              <a:t>879044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Email </a:t>
            </a:r>
            <a:r>
              <a:rPr lang="en-GB" u="sng" dirty="0">
                <a:hlinkClick r:id="rId2"/>
              </a:rPr>
              <a:t>Alison.moore@islington.gov.uk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Appointments available:</a:t>
            </a:r>
          </a:p>
          <a:p>
            <a:pPr marL="0" indent="0">
              <a:buNone/>
            </a:pPr>
            <a:r>
              <a:rPr lang="en-GB" dirty="0" smtClean="0"/>
              <a:t>Tuesdays </a:t>
            </a:r>
            <a:r>
              <a:rPr lang="en-GB" dirty="0"/>
              <a:t>and </a:t>
            </a:r>
            <a:r>
              <a:rPr lang="en-GB" dirty="0" smtClean="0"/>
              <a:t>Thursdays</a:t>
            </a:r>
          </a:p>
          <a:p>
            <a:pPr marL="0" indent="0">
              <a:buNone/>
            </a:pPr>
            <a:r>
              <a:rPr lang="en-GB" dirty="0" smtClean="0"/>
              <a:t>9.30am - 12.30pm and 1 – 4pm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0" y="913168"/>
            <a:ext cx="9520726" cy="424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learners book an appointment?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11550" y="5294707"/>
            <a:ext cx="11427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out about all or our courses on offer visit: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www.adultlearning.islington.gov.uk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550" y="1602481"/>
            <a:ext cx="1014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summer term we are offering IAG sessions via telephone and/or via MS Teams</a:t>
            </a:r>
          </a:p>
        </p:txBody>
      </p:sp>
    </p:spTree>
    <p:extLst>
      <p:ext uri="{BB962C8B-B14F-4D97-AF65-F5344CB8AC3E}">
        <p14:creationId xmlns:p14="http://schemas.microsoft.com/office/powerpoint/2010/main" val="35553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5417" y="2627392"/>
            <a:ext cx="3879067" cy="15301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33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David Coleman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Safeguarding Lead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Tel 020 7527 3343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ACLSafeguarding@islington.ac.uk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417" y="534746"/>
            <a:ext cx="7886700" cy="994172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Safeguarding</a:t>
            </a:r>
            <a:endParaRPr lang="en-GB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79" y="7985"/>
            <a:ext cx="5430520" cy="68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3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347"/>
          <a:stretch/>
        </p:blipFill>
        <p:spPr>
          <a:xfrm>
            <a:off x="6433423" y="857251"/>
            <a:ext cx="4028492" cy="509651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309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What is a report?</a:t>
            </a:r>
          </a:p>
          <a:p>
            <a:r>
              <a:rPr lang="en-GB" sz="2800" dirty="0" smtClean="0"/>
              <a:t>Why is it used?</a:t>
            </a:r>
          </a:p>
          <a:p>
            <a:endParaRPr lang="en-GB" sz="2800" dirty="0"/>
          </a:p>
          <a:p>
            <a:r>
              <a:rPr lang="en-US" sz="2800" dirty="0" smtClean="0"/>
              <a:t>Usually </a:t>
            </a:r>
            <a:r>
              <a:rPr lang="en-US" sz="2800" dirty="0"/>
              <a:t>an official </a:t>
            </a:r>
            <a:r>
              <a:rPr lang="en-US" sz="2800" dirty="0" smtClean="0"/>
              <a:t>document written to provide an </a:t>
            </a:r>
            <a:r>
              <a:rPr lang="en-US" sz="2800" dirty="0"/>
              <a:t>account </a:t>
            </a:r>
            <a:r>
              <a:rPr lang="en-US" sz="2800" dirty="0" smtClean="0"/>
              <a:t>of </a:t>
            </a:r>
            <a:r>
              <a:rPr lang="en-US" sz="2800" dirty="0"/>
              <a:t>a particular </a:t>
            </a:r>
            <a:r>
              <a:rPr lang="en-US" sz="2800" dirty="0" smtClean="0"/>
              <a:t>matter after </a:t>
            </a:r>
            <a:r>
              <a:rPr lang="en-US" sz="2800" dirty="0"/>
              <a:t>thorough investigation or consideration by an appointed person or body.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E071-08D6-47A1-9432-04A96677521C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9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554" y="2206469"/>
            <a:ext cx="11967446" cy="4507657"/>
          </a:xfrm>
        </p:spPr>
        <p:txBody>
          <a:bodyPr/>
          <a:lstStyle/>
          <a:p>
            <a:endParaRPr lang="en-GB" sz="2400" b="1" dirty="0" smtClean="0"/>
          </a:p>
          <a:p>
            <a:r>
              <a:rPr lang="en-GB" sz="2800" b="1" dirty="0" smtClean="0"/>
              <a:t>Elements of writing a report</a:t>
            </a:r>
          </a:p>
          <a:p>
            <a:endParaRPr lang="en-GB" sz="2400" dirty="0"/>
          </a:p>
          <a:p>
            <a:r>
              <a:rPr lang="en-GB" sz="2400" dirty="0"/>
              <a:t>i</a:t>
            </a:r>
            <a:r>
              <a:rPr lang="en-GB" sz="2400" dirty="0" smtClean="0"/>
              <a:t>ntroduction</a:t>
            </a:r>
          </a:p>
          <a:p>
            <a:r>
              <a:rPr lang="en-GB" sz="2400" dirty="0"/>
              <a:t>f</a:t>
            </a:r>
            <a:r>
              <a:rPr lang="en-GB" sz="2400" dirty="0" smtClean="0"/>
              <a:t>indings</a:t>
            </a:r>
          </a:p>
          <a:p>
            <a:r>
              <a:rPr lang="en-GB" sz="2400" dirty="0"/>
              <a:t>r</a:t>
            </a:r>
            <a:r>
              <a:rPr lang="en-GB" sz="2400" dirty="0" smtClean="0"/>
              <a:t>ecommendations</a:t>
            </a:r>
          </a:p>
          <a:p>
            <a:r>
              <a:rPr lang="en-GB" sz="2400" dirty="0" smtClean="0"/>
              <a:t>conclusions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Contains facts and reasons (but these are not </a:t>
            </a:r>
            <a:r>
              <a:rPr lang="en-GB" sz="2400" dirty="0"/>
              <a:t>long </a:t>
            </a:r>
            <a:r>
              <a:rPr lang="en-GB" sz="2400" dirty="0" smtClean="0"/>
              <a:t>winded).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b="1" dirty="0" smtClean="0"/>
              <a:t>Organisational features:</a:t>
            </a:r>
          </a:p>
          <a:p>
            <a:r>
              <a:rPr lang="en-GB" sz="2400" dirty="0" smtClean="0"/>
              <a:t>bullet points</a:t>
            </a:r>
          </a:p>
          <a:p>
            <a:r>
              <a:rPr lang="en-GB" sz="2400" dirty="0"/>
              <a:t>h</a:t>
            </a:r>
            <a:r>
              <a:rPr lang="en-GB" sz="2400" dirty="0" smtClean="0"/>
              <a:t>eadings</a:t>
            </a:r>
          </a:p>
          <a:p>
            <a:r>
              <a:rPr lang="en-GB" sz="2400" dirty="0"/>
              <a:t>s</a:t>
            </a:r>
            <a:r>
              <a:rPr lang="en-GB" sz="2400" dirty="0" smtClean="0"/>
              <a:t>ubheadings</a:t>
            </a:r>
          </a:p>
          <a:p>
            <a:r>
              <a:rPr lang="en-GB" sz="2400" dirty="0" smtClean="0"/>
              <a:t>statistics</a:t>
            </a:r>
            <a:endParaRPr lang="en-GB" sz="2400" dirty="0"/>
          </a:p>
          <a:p>
            <a:pPr marL="0" indent="0">
              <a:buNone/>
            </a:pPr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4000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2616" y="2327125"/>
            <a:ext cx="11111317" cy="5206735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800" dirty="0" smtClean="0"/>
          </a:p>
          <a:p>
            <a:endParaRPr lang="en-US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1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E2CCF9E8B04C82CAD9412AB99853" ma:contentTypeVersion="9" ma:contentTypeDescription="Create a new document." ma:contentTypeScope="" ma:versionID="0205f85d50610c948b32b0702bffd475">
  <xsd:schema xmlns:xsd="http://www.w3.org/2001/XMLSchema" xmlns:xs="http://www.w3.org/2001/XMLSchema" xmlns:p="http://schemas.microsoft.com/office/2006/metadata/properties" xmlns:ns3="15214c3a-c4c8-4e1b-a9e9-78803475fd2c" targetNamespace="http://schemas.microsoft.com/office/2006/metadata/properties" ma:root="true" ma:fieldsID="e8ffbe8545d8726e788a94ae0780955b" ns3:_="">
    <xsd:import namespace="15214c3a-c4c8-4e1b-a9e9-78803475fd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4c3a-c4c8-4e1b-a9e9-78803475f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EDEDC6-3292-438A-A6B4-A022432EC9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4c3a-c4c8-4e1b-a9e9-78803475f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2AF983-8EEF-464B-8CB5-0942C9DAF92F}">
  <ds:schemaRefs>
    <ds:schemaRef ds:uri="http://schemas.microsoft.com/office/2006/metadata/properties"/>
    <ds:schemaRef ds:uri="http://purl.org/dc/elements/1.1/"/>
    <ds:schemaRef ds:uri="http://purl.org/dc/dcmitype/"/>
    <ds:schemaRef ds:uri="15214c3a-c4c8-4e1b-a9e9-78803475fd2c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13163C7-C031-4EE1-BE53-B44058DA99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5019</TotalTime>
  <Words>1201</Words>
  <Application>Microsoft Office PowerPoint</Application>
  <PresentationFormat>Widescreen</PresentationFormat>
  <Paragraphs>201</Paragraphs>
  <Slides>22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ReithSans</vt:lpstr>
      <vt:lpstr>Wingdings</vt:lpstr>
      <vt:lpstr>Islington Council</vt:lpstr>
      <vt:lpstr>Functional Skills English</vt:lpstr>
      <vt:lpstr>Session aims/objs</vt:lpstr>
      <vt:lpstr>Online Learning Class Rules</vt:lpstr>
      <vt:lpstr>Our ACL 1-1 IAG offer</vt:lpstr>
      <vt:lpstr>How can learners book an appointment?</vt:lpstr>
      <vt:lpstr>Safeguarding</vt:lpstr>
      <vt:lpstr>PowerPoint Presentation</vt:lpstr>
      <vt:lpstr>Reports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Answers</vt:lpstr>
      <vt:lpstr>Task 2 only</vt:lpstr>
      <vt:lpstr>PowerPoint Presentation</vt:lpstr>
      <vt:lpstr>Use third person perspective (and statistic/facts)</vt:lpstr>
      <vt:lpstr>Use third person perspective (and statistic/facts)</vt:lpstr>
      <vt:lpstr>PowerPoint Presentation</vt:lpstr>
      <vt:lpstr>Lesson summary</vt:lpstr>
      <vt:lpstr>Conversation segment – these are just prompts to get you started</vt:lpstr>
      <vt:lpstr>    References:  https://www.bbc.co.uk/bitesize/articles/zhqbrj6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Level 1 Summer Term</dc:title>
  <dc:creator>Microsoft Office User</dc:creator>
  <cp:lastModifiedBy>Rahim, Nilupa</cp:lastModifiedBy>
  <cp:revision>479</cp:revision>
  <dcterms:created xsi:type="dcterms:W3CDTF">2020-04-27T09:47:50Z</dcterms:created>
  <dcterms:modified xsi:type="dcterms:W3CDTF">2021-05-07T14:14:41Z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0x01010079FCE2CCF9E8B04C82CAD9412AB99853</vt:lpwstr>
  </property>
</Properties>
</file>