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7"/>
  </p:notesMasterIdLst>
  <p:sldIdLst>
    <p:sldId id="257" r:id="rId5"/>
    <p:sldId id="262" r:id="rId6"/>
    <p:sldId id="263" r:id="rId7"/>
    <p:sldId id="265" r:id="rId8"/>
    <p:sldId id="261" r:id="rId9"/>
    <p:sldId id="266" r:id="rId10"/>
    <p:sldId id="267" r:id="rId11"/>
    <p:sldId id="258" r:id="rId12"/>
    <p:sldId id="259" r:id="rId13"/>
    <p:sldId id="260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B122D-8E72-423F-92BE-7F519F64EEFC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ED02C-7421-4372-98CE-54ACC10A8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89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A718FB1-9CD4-48AC-8E0C-627478ADA4B3}" type="slidenum">
              <a:rPr lang="en-GB" altLang="en-US" sz="1200" smtClean="0"/>
              <a:pPr/>
              <a:t>8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295107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C34CE63-4F21-42FA-8DDA-FAB42A505198}" type="slidenum">
              <a:rPr lang="en-GB" altLang="en-US" sz="1200" smtClean="0"/>
              <a:pPr/>
              <a:t>9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427622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99B1E16-E8CB-4332-A516-6CC6C831F716}" type="slidenum">
              <a:rPr lang="en-GB" altLang="en-US" sz="1200" smtClean="0"/>
              <a:pPr/>
              <a:t>10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687261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r>
              <a:rPr lang="en-GB" dirty="0"/>
              <a:t> </a:t>
            </a:r>
          </a:p>
          <a:p>
            <a:r>
              <a:rPr lang="en-US" dirty="0" smtClean="0"/>
              <a:t>4.1 Identify </a:t>
            </a:r>
            <a:r>
              <a:rPr lang="en-US" dirty="0"/>
              <a:t>appropriate and inappropriate ways of communicating verbally with customers.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4.2</a:t>
            </a:r>
            <a:r>
              <a:rPr lang="en-US" dirty="0"/>
              <a:t>. Give examples of types of non-verbal communication. </a:t>
            </a:r>
          </a:p>
          <a:p>
            <a:r>
              <a:rPr lang="en-GB" dirty="0"/>
              <a:t>	</a:t>
            </a:r>
          </a:p>
          <a:p>
            <a:endParaRPr lang="en-GB" dirty="0"/>
          </a:p>
          <a:p>
            <a:r>
              <a:rPr lang="en-GB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137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/>
              <a:t>The six main areas of body language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39888"/>
            <a:ext cx="8229600" cy="4525962"/>
          </a:xfrm>
        </p:spPr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None/>
            </a:pPr>
            <a:endParaRPr lang="en-GB" altLang="en-US" dirty="0" smtClean="0"/>
          </a:p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</p:txBody>
      </p:sp>
      <p:pic>
        <p:nvPicPr>
          <p:cNvPr id="34820" name="Picture 5" descr="flyblobb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2349501"/>
            <a:ext cx="3168650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Text Box 6"/>
          <p:cNvSpPr txBox="1">
            <a:spLocks noChangeArrowheads="1"/>
          </p:cNvSpPr>
          <p:nvPr/>
        </p:nvSpPr>
        <p:spPr bwMode="auto">
          <a:xfrm>
            <a:off x="3124200" y="6113463"/>
            <a:ext cx="527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55912" y="1781648"/>
            <a:ext cx="2230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Calibri" panose="020F0502020204030204" pitchFamily="34" charset="0"/>
              </a:rPr>
              <a:t>Eye contact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391400" y="2362200"/>
            <a:ext cx="1873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latin typeface="Calibri" panose="020F0502020204030204" pitchFamily="34" charset="0"/>
              </a:rPr>
              <a:t>Facial expression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55913" y="3284539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latin typeface="Calibri" panose="020F0502020204030204" pitchFamily="34" charset="0"/>
              </a:rPr>
              <a:t>Gestures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824788" y="3470275"/>
            <a:ext cx="1439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latin typeface="Calibri" panose="020F0502020204030204" pitchFamily="34" charset="0"/>
              </a:rPr>
              <a:t>Posture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11488" y="4652964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latin typeface="Calibri" panose="020F0502020204030204" pitchFamily="34" charset="0"/>
              </a:rPr>
              <a:t>Appearance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89813" y="5135563"/>
            <a:ext cx="1706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Lucida Grande" pitchFamily="-2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latin typeface="Calibri" panose="020F0502020204030204" pitchFamily="34" charset="0"/>
              </a:rPr>
              <a:t>Personal space</a:t>
            </a:r>
          </a:p>
        </p:txBody>
      </p:sp>
    </p:spTree>
    <p:extLst>
      <p:ext uri="{BB962C8B-B14F-4D97-AF65-F5344CB8AC3E}">
        <p14:creationId xmlns:p14="http://schemas.microsoft.com/office/powerpoint/2010/main" val="235815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they saying?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29" y="2970221"/>
            <a:ext cx="2324100" cy="19621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94" y="3079758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02" y="302737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58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Appropriate ways of communicating with customers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95458"/>
          </a:xfrm>
        </p:spPr>
        <p:txBody>
          <a:bodyPr/>
          <a:lstStyle/>
          <a:p>
            <a:r>
              <a:rPr lang="en-GB" dirty="0" smtClean="0"/>
              <a:t>Professional communication means:</a:t>
            </a:r>
          </a:p>
          <a:p>
            <a:r>
              <a:rPr lang="en-GB" dirty="0" smtClean="0"/>
              <a:t>1. Always be respectful and polite</a:t>
            </a:r>
          </a:p>
          <a:p>
            <a:r>
              <a:rPr lang="en-GB" dirty="0" smtClean="0"/>
              <a:t>2. The customer is the reason you are there so everything you say should be motivated by the need to help them</a:t>
            </a:r>
          </a:p>
          <a:p>
            <a:r>
              <a:rPr lang="en-GB" dirty="0" smtClean="0"/>
              <a:t>3. Be aware of professional boundaries –it’s not appropriate to ask personal questions or share personal information – unless it’s relevant to your product or service</a:t>
            </a:r>
          </a:p>
          <a:p>
            <a:r>
              <a:rPr lang="en-GB" dirty="0" smtClean="0"/>
              <a:t>4. Use open questions so the customer knows you are focussed on meeting their needs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52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89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Open questions give a signal that you want to know more – they are the kind of questions that don’t need a yes or no answer and can be used to engage someone in a conversation.</a:t>
            </a:r>
          </a:p>
          <a:p>
            <a:pPr marL="0" indent="0">
              <a:buNone/>
            </a:pPr>
            <a:r>
              <a:rPr lang="en-GB" dirty="0" smtClean="0"/>
              <a:t>We use open questions to find out more about a customer’s needs</a:t>
            </a:r>
          </a:p>
          <a:p>
            <a:pPr marL="0" indent="0">
              <a:buNone/>
            </a:pPr>
            <a:r>
              <a:rPr lang="en-GB" dirty="0" smtClean="0"/>
              <a:t>For example:</a:t>
            </a:r>
          </a:p>
          <a:p>
            <a:pPr marL="0" indent="0">
              <a:buNone/>
            </a:pPr>
            <a:r>
              <a:rPr lang="en-GB" dirty="0" smtClean="0"/>
              <a:t>Tell me more about the kind of product you’re looking for…..</a:t>
            </a:r>
          </a:p>
          <a:p>
            <a:pPr marL="0" indent="0">
              <a:buNone/>
            </a:pPr>
            <a:r>
              <a:rPr lang="en-GB" dirty="0" smtClean="0"/>
              <a:t>Have you considered this product that is especially for….</a:t>
            </a:r>
          </a:p>
          <a:p>
            <a:pPr marL="0" indent="0">
              <a:buNone/>
            </a:pPr>
            <a:r>
              <a:rPr lang="en-GB" dirty="0" smtClean="0"/>
              <a:t>Can you let me know what kind of dress you’re looking for….</a:t>
            </a:r>
          </a:p>
          <a:p>
            <a:pPr marL="0" indent="0">
              <a:buNone/>
            </a:pPr>
            <a:r>
              <a:rPr lang="en-GB" dirty="0" smtClean="0"/>
              <a:t>Where are you planning to wear it / use it?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45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lowchart: Merge 4"/>
          <p:cNvSpPr>
            <a:spLocks noChangeArrowheads="1"/>
          </p:cNvSpPr>
          <p:nvPr/>
        </p:nvSpPr>
        <p:spPr bwMode="auto">
          <a:xfrm>
            <a:off x="1866900" y="476250"/>
            <a:ext cx="5137150" cy="6743700"/>
          </a:xfrm>
          <a:prstGeom prst="flowChartMerg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3448050" y="4902201"/>
            <a:ext cx="2108200" cy="1509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mic Sans MS" panose="030F0702030302020204" pitchFamily="66" charset="0"/>
                <a:cs typeface="Times New Roman" panose="02020603050405020304" pitchFamily="18" charset="0"/>
              </a:rPr>
              <a:t>CLOSING THE TRANSACTION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Asking if there is anything else they would like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Thanking the customer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Saying goodbye, etc.</a:t>
            </a:r>
            <a:endParaRPr lang="en-US" altLang="en-US" sz="1800"/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3114675" y="3375026"/>
            <a:ext cx="2687638" cy="1273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mic Sans MS" panose="030F0702030302020204" pitchFamily="66" charset="0"/>
                <a:cs typeface="Times New Roman" panose="02020603050405020304" pitchFamily="18" charset="0"/>
              </a:rPr>
              <a:t>PROVIDING THE SOLUTION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Good product knowledge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Offering alternatives</a:t>
            </a:r>
            <a:endParaRPr lang="en-US" altLang="en-US" sz="6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>
                <a:latin typeface="Comic Sans MS" panose="030F0702030302020204" pitchFamily="66" charset="0"/>
                <a:cs typeface="Times New Roman" panose="02020603050405020304" pitchFamily="18" charset="0"/>
              </a:rPr>
              <a:t>Suggesting extra products that the customer may need, etc.</a:t>
            </a:r>
            <a:endParaRPr lang="en-US" altLang="en-US" sz="1800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3448049" y="552450"/>
            <a:ext cx="2480139" cy="1041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GREET AND WELCOME</a:t>
            </a: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Building rapport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Exchange greetings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Good eye contact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Smile</a:t>
            </a:r>
            <a:r>
              <a:rPr lang="en-US" altLang="en-US" sz="1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etc</a:t>
            </a:r>
            <a:r>
              <a:rPr lang="en-US" altLang="en-US" sz="1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WELCOME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Building rapport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Good eye contact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Smiling, etc.</a:t>
            </a: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REET </a:t>
            </a:r>
            <a:r>
              <a:rPr lang="en-US" altLang="en-US" sz="12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&amp; WELCOME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GREET &amp; WELCOME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Building rapport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Good eye contact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Smiling, etc.</a:t>
            </a: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12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&amp; WELCOME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Building rapport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Good eye contact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Smiling, etc.</a:t>
            </a:r>
            <a:endParaRPr lang="en-US" altLang="en-US" sz="6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Building </a:t>
            </a: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rapport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Good eye contact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Smiling, etc.</a:t>
            </a:r>
            <a:endParaRPr lang="en-US" altLang="en-US" sz="6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54278" name="Text Box 3"/>
          <p:cNvSpPr txBox="1">
            <a:spLocks noChangeArrowheads="1"/>
          </p:cNvSpPr>
          <p:nvPr/>
        </p:nvSpPr>
        <p:spPr bwMode="auto">
          <a:xfrm>
            <a:off x="2877343" y="1634912"/>
            <a:ext cx="3116263" cy="161311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FI</a:t>
            </a:r>
            <a:r>
              <a:rPr lang="en-US" altLang="en-US" sz="14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FIND OUT WHAT THE CUSTOMER WANTS AND NEEDS</a:t>
            </a:r>
            <a:r>
              <a:rPr lang="en-US" altLang="en-US" sz="1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Asking open questions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Confirming back what its </a:t>
            </a:r>
            <a:r>
              <a:rPr lang="en-US" altLang="en-US" sz="1400" b="1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needed.</a:t>
            </a:r>
            <a:r>
              <a:rPr lang="en-US" altLang="en-US" sz="1400" b="1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E</a:t>
            </a:r>
            <a:r>
              <a:rPr lang="en-US" altLang="en-US" sz="1400" b="1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Checking</a:t>
            </a:r>
            <a:r>
              <a:rPr lang="en-US" altLang="en-US" sz="14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that you have all the requirements </a:t>
            </a:r>
            <a:r>
              <a:rPr lang="en-US" altLang="en-US" sz="1400" b="1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etc</a:t>
            </a:r>
            <a:r>
              <a:rPr lang="en-US" altLang="en-US" sz="1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CUSTOMER WANTS &amp; NEEDS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PROVIDING THE SOLUTION</a:t>
            </a: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Good product knowledge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Offering alternatives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Suggesting any other products that            the customer may </a:t>
            </a:r>
            <a:r>
              <a:rPr lang="en-US" altLang="en-US" sz="1200" b="1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need</a:t>
            </a:r>
            <a:r>
              <a:rPr lang="en-US" altLang="en-US" sz="1200" b="1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open</a:t>
            </a:r>
            <a:endParaRPr lang="en-US" altLang="en-US" sz="7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back </a:t>
            </a: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what is needed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Checking that you have all the requirements, etc.</a:t>
            </a:r>
            <a:endParaRPr lang="en-US" altLang="en-US" sz="7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WANTS </a:t>
            </a:r>
            <a:r>
              <a:rPr lang="en-US" altLang="en-US" sz="12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&amp; NEEDS</a:t>
            </a:r>
            <a:endParaRPr lang="en-US" altLang="en-US" sz="6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</a:t>
            </a: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CLOSING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TRANSACTION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Asking the customer if there </a:t>
            </a:r>
            <a:endParaRPr lang="en-US" altLang="en-US" sz="1100" b="1" dirty="0">
              <a:solidFill>
                <a:schemeClr val="bg1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Is anything else they would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like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     Dealing with payments </a:t>
            </a:r>
            <a:r>
              <a:rPr lang="en-US" altLang="en-US" sz="11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1100" b="1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openquestions</a:t>
            </a:r>
            <a:endParaRPr lang="en-US" altLang="en-US" sz="6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Confirming back </a:t>
            </a:r>
            <a:r>
              <a:rPr lang="en-US" altLang="en-US" sz="1100" b="1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wha</a:t>
            </a:r>
            <a:r>
              <a:rPr lang="en-US" altLang="en-US" sz="11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1100" dirty="0">
                <a:latin typeface="Comic Sans MS" panose="030F0702030302020204" pitchFamily="66" charset="0"/>
                <a:cs typeface="Times New Roman" panose="02020603050405020304" pitchFamily="18" charset="0"/>
              </a:rPr>
              <a:t>etc.</a:t>
            </a:r>
            <a:endParaRPr lang="en-US" altLang="en-US" sz="6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54279" name="Rectangle 45"/>
          <p:cNvSpPr>
            <a:spLocks noChangeArrowheads="1"/>
          </p:cNvSpPr>
          <p:nvPr/>
        </p:nvSpPr>
        <p:spPr bwMode="auto">
          <a:xfrm>
            <a:off x="1524001" y="5011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pic>
        <p:nvPicPr>
          <p:cNvPr id="5428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3716339"/>
            <a:ext cx="3913187" cy="260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49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Positive and negative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48741"/>
            <a:ext cx="10178322" cy="4530852"/>
          </a:xfrm>
        </p:spPr>
        <p:txBody>
          <a:bodyPr>
            <a:normAutofit/>
          </a:bodyPr>
          <a:lstStyle/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In twos think of as many positive words and phrases as you can which are used in a customer service environment.</a:t>
            </a:r>
          </a:p>
          <a:p>
            <a:endParaRPr lang="en-GB" sz="2800" dirty="0"/>
          </a:p>
          <a:p>
            <a:r>
              <a:rPr lang="en-GB" sz="2800" dirty="0" smtClean="0"/>
              <a:t>Now think of as many negative ones as you can.</a:t>
            </a:r>
          </a:p>
          <a:p>
            <a:endParaRPr lang="en-GB" sz="2800" dirty="0"/>
          </a:p>
          <a:p>
            <a:r>
              <a:rPr lang="en-GB" sz="2800" dirty="0" smtClean="0"/>
              <a:t>Make a note of them.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4834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Appropriate or Inappropriate?</a:t>
            </a:r>
            <a:endParaRPr lang="en-GB" dirty="0"/>
          </a:p>
        </p:txBody>
      </p:sp>
      <p:pic>
        <p:nvPicPr>
          <p:cNvPr id="6" name="Content Placeholder 5" descr="C:\Users\First Steps.FS-11\AppData\Local\Microsoft\Windows\Temporary Internet Files\Content.IE5\2Y6XSNVA\spoiled_brat2[1]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05" y="3235087"/>
            <a:ext cx="2241174" cy="214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First Steps.FS-11\AppData\Local\Microsoft\Windows\Temporary Internet Files\Content.IE5\2Y6XSNVA\nice[1]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106" y="3235086"/>
            <a:ext cx="1885308" cy="1993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First Steps.FS-11\AppData\Local\Microsoft\Windows\Temporary Internet Files\Content.IE5\UURHHNGV\discipline_children-777067[1]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305" y="3196533"/>
            <a:ext cx="2076878" cy="2031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6695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these?</a:t>
            </a:r>
            <a:endParaRPr lang="en-GB" dirty="0"/>
          </a:p>
        </p:txBody>
      </p:sp>
      <p:pic>
        <p:nvPicPr>
          <p:cNvPr id="4" name="Content Placeholder 3" descr="C:\Users\First Steps.FS-11\AppData\Local\Microsoft\Windows\Temporary Internet Files\Content.IE5\MLZGSLN2\1626735_orig[1]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70" y="2799841"/>
            <a:ext cx="2475126" cy="2450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First Steps.FS-11\AppData\Local\Microsoft\Windows\Temporary Internet Files\Content.IE5\6XVG7REP\children[1]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38063"/>
            <a:ext cx="2491483" cy="26318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First Steps.FS-11\AppData\Local\Microsoft\Windows\Temporary Internet Files\Content.IE5\2Y6XSNVA\not-listening[1]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326" y="2799841"/>
            <a:ext cx="2727789" cy="2522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6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What is Body Language?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1976438" y="908050"/>
            <a:ext cx="8229600" cy="5847080"/>
          </a:xfrm>
        </p:spPr>
        <p:txBody>
          <a:bodyPr rtlCol="0">
            <a:normAutofit fontScale="25000" lnSpcReduction="20000"/>
          </a:bodyPr>
          <a:lstStyle/>
          <a:p>
            <a:pPr marL="0" indent="0">
              <a:defRPr/>
            </a:pPr>
            <a:r>
              <a:rPr lang="en-GB" sz="2400" dirty="0"/>
              <a:t>“</a:t>
            </a:r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r>
              <a:rPr lang="en-GB" sz="12800" dirty="0"/>
              <a:t>Body language is the unconscious and conscious transmission and interpretation of feelings, attitudes, and moods, through:</a:t>
            </a:r>
          </a:p>
          <a:p>
            <a:pPr>
              <a:defRPr/>
            </a:pPr>
            <a:endParaRPr lang="en-GB" sz="12800" dirty="0" smtClean="0"/>
          </a:p>
          <a:p>
            <a:pPr>
              <a:defRPr/>
            </a:pPr>
            <a:r>
              <a:rPr lang="en-GB" sz="12800" dirty="0" smtClean="0"/>
              <a:t>body </a:t>
            </a:r>
            <a:r>
              <a:rPr lang="en-GB" sz="12800" dirty="0"/>
              <a:t>posture, movement, physical state, position and relationship to other bodies, objects and surroundings, </a:t>
            </a:r>
          </a:p>
          <a:p>
            <a:pPr>
              <a:defRPr/>
            </a:pPr>
            <a:r>
              <a:rPr lang="en-GB" sz="12800" dirty="0"/>
              <a:t>facial expression and eye movement,</a:t>
            </a:r>
          </a:p>
          <a:p>
            <a:pPr marL="0" indent="0">
              <a:defRPr/>
            </a:pPr>
            <a:r>
              <a:rPr lang="en-GB" sz="12800" dirty="0" smtClean="0"/>
              <a:t>(</a:t>
            </a:r>
            <a:r>
              <a:rPr lang="en-GB" sz="12800" dirty="0"/>
              <a:t>and this transmission and interpretation can be quite different to the spoken words)." </a:t>
            </a:r>
          </a:p>
          <a:p>
            <a:pPr algn="r">
              <a:buNone/>
              <a:defRPr/>
            </a:pPr>
            <a:r>
              <a:rPr lang="en-GB" sz="12800" dirty="0" smtClean="0"/>
              <a:t>The Oxford English Dictionary </a:t>
            </a:r>
          </a:p>
          <a:p>
            <a:pPr>
              <a:buNone/>
              <a:defRPr/>
            </a:pPr>
            <a:endParaRPr lang="en-GB" sz="8000" dirty="0" smtClean="0"/>
          </a:p>
          <a:p>
            <a:pPr>
              <a:buNone/>
              <a:defRPr/>
            </a:pPr>
            <a:endParaRPr lang="en-GB" sz="8000" dirty="0" smtClean="0"/>
          </a:p>
          <a:p>
            <a:pPr>
              <a:buNone/>
              <a:defRPr/>
            </a:pPr>
            <a:r>
              <a:rPr lang="en-GB" sz="80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7911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Or simply…..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r>
              <a:rPr lang="en-GB" altLang="en-US" sz="3600"/>
              <a:t>“What you ‘say’ without speaking”.</a:t>
            </a:r>
            <a:r>
              <a:rPr lang="en-GB" altLang="en-US" smtClean="0"/>
              <a:t> </a:t>
            </a:r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algn="r" eaLnBrk="1" hangingPunct="1"/>
            <a:r>
              <a:rPr lang="en-GB" altLang="en-US" i="1" smtClean="0"/>
              <a:t>Yelton, 2001</a:t>
            </a:r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r>
              <a:rPr lang="en-GB" altLang="en-US" smtClean="0"/>
              <a:t>					</a:t>
            </a:r>
          </a:p>
        </p:txBody>
      </p:sp>
      <p:pic>
        <p:nvPicPr>
          <p:cNvPr id="76804" name="Picture 4" descr="MCj042382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076700"/>
            <a:ext cx="1257300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9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96156611B3A4C9D3016DD1C82BE82" ma:contentTypeVersion="14" ma:contentTypeDescription="Create a new document." ma:contentTypeScope="" ma:versionID="a0dc8397e2a3f1afdb79b843148ae111">
  <xsd:schema xmlns:xsd="http://www.w3.org/2001/XMLSchema" xmlns:xs="http://www.w3.org/2001/XMLSchema" xmlns:p="http://schemas.microsoft.com/office/2006/metadata/properties" xmlns:ns3="b3fe5981-60c0-4104-a1b1-a1fac9687ed0" xmlns:ns4="e0e7bb2f-ff26-4fae-befd-4a9a53791a98" targetNamespace="http://schemas.microsoft.com/office/2006/metadata/properties" ma:root="true" ma:fieldsID="4e27fab920473e4351fe4ab2726f0006" ns3:_="" ns4:_="">
    <xsd:import namespace="b3fe5981-60c0-4104-a1b1-a1fac9687ed0"/>
    <xsd:import namespace="e0e7bb2f-ff26-4fae-befd-4a9a53791a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e5981-60c0-4104-a1b1-a1fac9687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7bb2f-ff26-4fae-befd-4a9a53791a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7DDA5A-0B38-4B43-AAF8-2F3891DA0C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e5981-60c0-4104-a1b1-a1fac9687ed0"/>
    <ds:schemaRef ds:uri="e0e7bb2f-ff26-4fae-befd-4a9a53791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99B5EC-D172-4E99-B8A3-4BC9B246B714}">
  <ds:schemaRefs>
    <ds:schemaRef ds:uri="e0e7bb2f-ff26-4fae-befd-4a9a53791a98"/>
    <ds:schemaRef ds:uri="http://purl.org/dc/terms/"/>
    <ds:schemaRef ds:uri="b3fe5981-60c0-4104-a1b1-a1fac9687ed0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08FEDE5-468F-4B5B-88F8-48058254EC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52</TotalTime>
  <Words>567</Words>
  <Application>Microsoft Office PowerPoint</Application>
  <PresentationFormat>Widescreen</PresentationFormat>
  <Paragraphs>117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PGothic</vt:lpstr>
      <vt:lpstr>Arial</vt:lpstr>
      <vt:lpstr>Calibri</vt:lpstr>
      <vt:lpstr>Comic Sans MS</vt:lpstr>
      <vt:lpstr>Times New Roman</vt:lpstr>
      <vt:lpstr>Trebuchet MS</vt:lpstr>
      <vt:lpstr>Berlin</vt:lpstr>
      <vt:lpstr>Learning Objectives for today</vt:lpstr>
      <vt:lpstr>Appropriate ways of communicating with customers</vt:lpstr>
      <vt:lpstr>Open questions</vt:lpstr>
      <vt:lpstr>PowerPoint Presentation</vt:lpstr>
      <vt:lpstr>Positive and negative Language</vt:lpstr>
      <vt:lpstr>Appropriate or Inappropriate?</vt:lpstr>
      <vt:lpstr>What about these?</vt:lpstr>
      <vt:lpstr>What is Body Language?</vt:lpstr>
      <vt:lpstr>Or simply…..</vt:lpstr>
      <vt:lpstr>The six main areas of body language</vt:lpstr>
      <vt:lpstr>What are they saying?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Objectives for today</dc:title>
  <dc:creator>Moore, Alison</dc:creator>
  <cp:lastModifiedBy>Moore, Alison</cp:lastModifiedBy>
  <cp:revision>8</cp:revision>
  <dcterms:created xsi:type="dcterms:W3CDTF">2021-05-27T12:22:39Z</dcterms:created>
  <dcterms:modified xsi:type="dcterms:W3CDTF">2021-05-27T13:16:51Z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0x010100BA496156611B3A4C9D3016DD1C82BE82</vt:lpwstr>
  </property>
</Properties>
</file>