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17"/>
  </p:notesMasterIdLst>
  <p:sldIdLst>
    <p:sldId id="257" r:id="rId5"/>
    <p:sldId id="262" r:id="rId6"/>
    <p:sldId id="263" r:id="rId7"/>
    <p:sldId id="265" r:id="rId8"/>
    <p:sldId id="261" r:id="rId9"/>
    <p:sldId id="266" r:id="rId10"/>
    <p:sldId id="267" r:id="rId11"/>
    <p:sldId id="258" r:id="rId12"/>
    <p:sldId id="259" r:id="rId13"/>
    <p:sldId id="260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2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7B122D-8E72-423F-92BE-7F519F64EEFC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1ED02C-7421-4372-98CE-54ACC10A8E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8898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3A718FB1-9CD4-48AC-8E0C-627478ADA4B3}" type="slidenum">
              <a:rPr lang="en-GB" altLang="en-US" sz="1200" smtClean="0"/>
              <a:pPr/>
              <a:t>8</a:t>
            </a:fld>
            <a:endParaRPr lang="en-GB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22951076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EC34CE63-4F21-42FA-8DDA-FAB42A505198}" type="slidenum">
              <a:rPr lang="en-GB" altLang="en-US" sz="1200" smtClean="0"/>
              <a:pPr/>
              <a:t>9</a:t>
            </a:fld>
            <a:endParaRPr lang="en-GB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34276224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899B1E16-E8CB-4332-A516-6CC6C831F716}" type="slidenum">
              <a:rPr lang="en-GB" altLang="en-US" sz="1200" smtClean="0"/>
              <a:pPr/>
              <a:t>10</a:t>
            </a:fld>
            <a:endParaRPr lang="en-GB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3687261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3BBFF-77C1-4BF1-A3B2-2505841100BA}" type="datetimeFigureOut">
              <a:rPr lang="en-US" dirty="0"/>
              <a:t>5/27/2021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3879-1153-42D3-8EC7-7A3CC94658D3}" type="datetimeFigureOut">
              <a:rPr lang="en-US" dirty="0"/>
              <a:t>5/27/2021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E1496-D8B1-4FDC-98A5-AD2561A2EE12}" type="datetimeFigureOut">
              <a:rPr lang="en-US" dirty="0"/>
              <a:t>5/27/2021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3855-5B08-4570-810C-DE4498675D2C}" type="datetimeFigureOut">
              <a:rPr lang="en-US" dirty="0"/>
              <a:t>5/27/2021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1B1A-3400-4A09-B018-5620D6ADA4AF}" type="datetimeFigureOut">
              <a:rPr lang="en-US" dirty="0"/>
              <a:t>5/27/2021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E65E-8B04-4250-B4A9-5C65F355F1A2}" type="datetimeFigureOut">
              <a:rPr lang="en-US" dirty="0"/>
              <a:t>5/27/2021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5881F-8E44-4F15-AB98-80B7869E49CA}" type="datetimeFigureOut">
              <a:rPr lang="en-US" dirty="0"/>
              <a:t>5/27/2021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2069-43FA-49C5-9F0E-58E1EB237AEF}" type="datetimeFigureOut">
              <a:rPr lang="en-US" dirty="0"/>
              <a:t>5/27/2021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C05854CA-19F4-4771-B6A2-DA5C0742B220}" type="datetimeFigureOut">
              <a:rPr lang="en-US" dirty="0"/>
              <a:t>5/27/2021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2BB1-BB31-4EB8-A961-18800A74EAA8}" type="datetimeFigureOut">
              <a:rPr lang="en-US" dirty="0"/>
              <a:t>5/27/2021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0B886-74BB-4D5E-9EA9-584482FE40E6}" type="datetimeFigureOut">
              <a:rPr lang="en-US" dirty="0"/>
              <a:t>5/27/2021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4CCD1-3502-4C30-947C-75FC88992007}" type="datetimeFigureOut">
              <a:rPr lang="en-US" dirty="0"/>
              <a:t>5/27/2021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B797A-E8AF-4231-9C64-308C5BB9ED3E}" type="datetimeFigureOut">
              <a:rPr lang="en-US" dirty="0"/>
              <a:t>5/27/2021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4146-07E2-48CA-8629-5887ED47FCDB}" type="datetimeFigureOut">
              <a:rPr lang="en-US" dirty="0"/>
              <a:t>5/27/2021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E718-B4F0-433E-A285-0013249184C0}" type="datetimeFigureOut">
              <a:rPr lang="en-US" dirty="0"/>
              <a:t>5/27/2021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44C4-3D72-4D6E-86A4-F5491DC49E6D}" type="datetimeFigureOut">
              <a:rPr lang="en-US" dirty="0"/>
              <a:t>5/27/2021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EA14-E6AC-4B59-973C-7A06B0EDE3E3}" type="datetimeFigureOut">
              <a:rPr lang="en-US" dirty="0"/>
              <a:t>5/27/2021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B3B3F-C0CE-47CB-BCED-F49A710726FF}" type="datetimeFigureOut">
              <a:rPr lang="en-US" dirty="0"/>
              <a:t>5/27/2021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Objectives for today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GB" dirty="0"/>
          </a:p>
          <a:p>
            <a:r>
              <a:rPr lang="en-GB" dirty="0"/>
              <a:t> </a:t>
            </a:r>
          </a:p>
          <a:p>
            <a:r>
              <a:rPr lang="en-US" dirty="0" smtClean="0"/>
              <a:t>4.1 Identify </a:t>
            </a:r>
            <a:r>
              <a:rPr lang="en-US" dirty="0"/>
              <a:t>appropriate and inappropriate ways of communicating verbally with customers. 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4.2</a:t>
            </a:r>
            <a:r>
              <a:rPr lang="en-US" dirty="0"/>
              <a:t>. Give examples of types of non-verbal communication. </a:t>
            </a:r>
          </a:p>
          <a:p>
            <a:r>
              <a:rPr lang="en-GB" dirty="0"/>
              <a:t>	</a:t>
            </a:r>
          </a:p>
          <a:p>
            <a:endParaRPr lang="en-GB" dirty="0"/>
          </a:p>
          <a:p>
            <a:r>
              <a:rPr lang="en-GB" dirty="0"/>
              <a:t>	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13772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/>
              <a:t>The six main areas of body language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39888"/>
            <a:ext cx="8229600" cy="4525962"/>
          </a:xfrm>
        </p:spPr>
        <p:txBody>
          <a:bodyPr/>
          <a:lstStyle/>
          <a:p>
            <a:pPr eaLnBrk="1" hangingPunct="1"/>
            <a:endParaRPr lang="en-GB" altLang="en-US" dirty="0" smtClean="0"/>
          </a:p>
          <a:p>
            <a:pPr eaLnBrk="1" hangingPunct="1"/>
            <a:endParaRPr lang="en-GB" altLang="en-US" dirty="0" smtClean="0"/>
          </a:p>
          <a:p>
            <a:pPr eaLnBrk="1" hangingPunct="1">
              <a:buFontTx/>
              <a:buNone/>
            </a:pPr>
            <a:endParaRPr lang="en-GB" altLang="en-US" dirty="0" smtClean="0"/>
          </a:p>
          <a:p>
            <a:pPr eaLnBrk="1" hangingPunct="1"/>
            <a:endParaRPr lang="en-GB" altLang="en-US" dirty="0" smtClean="0"/>
          </a:p>
          <a:p>
            <a:pPr eaLnBrk="1" hangingPunct="1"/>
            <a:endParaRPr lang="en-GB" altLang="en-US" dirty="0" smtClean="0"/>
          </a:p>
        </p:txBody>
      </p:sp>
      <p:pic>
        <p:nvPicPr>
          <p:cNvPr id="34820" name="Picture 5" descr="flyblobb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1675" y="2349501"/>
            <a:ext cx="3168650" cy="297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53" name="Text Box 6"/>
          <p:cNvSpPr txBox="1">
            <a:spLocks noChangeArrowheads="1"/>
          </p:cNvSpPr>
          <p:nvPr/>
        </p:nvSpPr>
        <p:spPr bwMode="auto">
          <a:xfrm>
            <a:off x="3124200" y="6113463"/>
            <a:ext cx="5276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Lucida Grande" pitchFamily="-2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Lucida Grande" pitchFamily="-2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Lucida Grande" pitchFamily="-2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000">
                <a:solidFill>
                  <a:schemeClr val="tx1"/>
                </a:solidFill>
                <a:latin typeface="Lucida Grande" pitchFamily="-2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Lucida Grande" pitchFamily="-2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Lucida Grande" pitchFamily="-2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Lucida Grande" pitchFamily="-2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Lucida Grande" pitchFamily="-2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855912" y="1781648"/>
            <a:ext cx="22304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Lucida Grande" pitchFamily="-2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Lucida Grande" pitchFamily="-2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Lucida Grande" pitchFamily="-2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000">
                <a:solidFill>
                  <a:schemeClr val="tx1"/>
                </a:solidFill>
                <a:latin typeface="Lucida Grande" pitchFamily="-2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Lucida Grande" pitchFamily="-2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Lucida Grande" pitchFamily="-2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Lucida Grande" pitchFamily="-2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Lucida Grande" pitchFamily="-2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dirty="0">
                <a:latin typeface="Calibri" panose="020F0502020204030204" pitchFamily="34" charset="0"/>
              </a:rPr>
              <a:t>Eye contact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391400" y="2362200"/>
            <a:ext cx="1873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Lucida Grande" pitchFamily="-2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Lucida Grande" pitchFamily="-2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Lucida Grande" pitchFamily="-2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000">
                <a:solidFill>
                  <a:schemeClr val="tx1"/>
                </a:solidFill>
                <a:latin typeface="Lucida Grande" pitchFamily="-2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Lucida Grande" pitchFamily="-2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Lucida Grande" pitchFamily="-2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Lucida Grande" pitchFamily="-2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Lucida Grande" pitchFamily="-2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>
                <a:latin typeface="Calibri" panose="020F0502020204030204" pitchFamily="34" charset="0"/>
              </a:rPr>
              <a:t>Facial expression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855913" y="3284539"/>
            <a:ext cx="14398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Lucida Grande" pitchFamily="-2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Lucida Grande" pitchFamily="-2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Lucida Grande" pitchFamily="-2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000">
                <a:solidFill>
                  <a:schemeClr val="tx1"/>
                </a:solidFill>
                <a:latin typeface="Lucida Grande" pitchFamily="-2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Lucida Grande" pitchFamily="-2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Lucida Grande" pitchFamily="-2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Lucida Grande" pitchFamily="-2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Lucida Grande" pitchFamily="-2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>
                <a:latin typeface="Calibri" panose="020F0502020204030204" pitchFamily="34" charset="0"/>
              </a:rPr>
              <a:t>Gestures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824788" y="3470275"/>
            <a:ext cx="1439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Lucida Grande" pitchFamily="-2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Lucida Grande" pitchFamily="-2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Lucida Grande" pitchFamily="-2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000">
                <a:solidFill>
                  <a:schemeClr val="tx1"/>
                </a:solidFill>
                <a:latin typeface="Lucida Grande" pitchFamily="-2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Lucida Grande" pitchFamily="-2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Lucida Grande" pitchFamily="-2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Lucida Grande" pitchFamily="-2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Lucida Grande" pitchFamily="-2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>
                <a:latin typeface="Calibri" panose="020F0502020204030204" pitchFamily="34" charset="0"/>
              </a:rPr>
              <a:t>Posture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011488" y="4652964"/>
            <a:ext cx="14398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Lucida Grande" pitchFamily="-2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Lucida Grande" pitchFamily="-2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Lucida Grande" pitchFamily="-2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000">
                <a:solidFill>
                  <a:schemeClr val="tx1"/>
                </a:solidFill>
                <a:latin typeface="Lucida Grande" pitchFamily="-2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Lucida Grande" pitchFamily="-2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Lucida Grande" pitchFamily="-2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Lucida Grande" pitchFamily="-2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Lucida Grande" pitchFamily="-2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>
                <a:latin typeface="Calibri" panose="020F0502020204030204" pitchFamily="34" charset="0"/>
              </a:rPr>
              <a:t>Appearance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389813" y="5135563"/>
            <a:ext cx="17065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Lucida Grande" pitchFamily="-2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Lucida Grande" pitchFamily="-2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Lucida Grande" pitchFamily="-2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000">
                <a:solidFill>
                  <a:schemeClr val="tx1"/>
                </a:solidFill>
                <a:latin typeface="Lucida Grande" pitchFamily="-2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Lucida Grande" pitchFamily="-2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Lucida Grande" pitchFamily="-2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Lucida Grande" pitchFamily="-2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Lucida Grande" pitchFamily="-2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>
                <a:latin typeface="Calibri" panose="020F0502020204030204" pitchFamily="34" charset="0"/>
              </a:rPr>
              <a:t>Personal space</a:t>
            </a:r>
          </a:p>
        </p:txBody>
      </p:sp>
    </p:spTree>
    <p:extLst>
      <p:ext uri="{BB962C8B-B14F-4D97-AF65-F5344CB8AC3E}">
        <p14:creationId xmlns:p14="http://schemas.microsoft.com/office/powerpoint/2010/main" val="2358156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are they saying?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329" y="2970221"/>
            <a:ext cx="2324100" cy="196215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4494" y="3079758"/>
            <a:ext cx="2619375" cy="17430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7502" y="3027371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6588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Appropriate ways of communicating with customers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095458"/>
          </a:xfrm>
        </p:spPr>
        <p:txBody>
          <a:bodyPr/>
          <a:lstStyle/>
          <a:p>
            <a:r>
              <a:rPr lang="en-GB" dirty="0" smtClean="0"/>
              <a:t>Professional communication means:</a:t>
            </a:r>
          </a:p>
          <a:p>
            <a:r>
              <a:rPr lang="en-GB" dirty="0" smtClean="0"/>
              <a:t>1. Always be respectful and polite</a:t>
            </a:r>
          </a:p>
          <a:p>
            <a:r>
              <a:rPr lang="en-GB" dirty="0" smtClean="0"/>
              <a:t>2. The customer is the reason you are there so everything you say should be motivated by the need to help them</a:t>
            </a:r>
          </a:p>
          <a:p>
            <a:r>
              <a:rPr lang="en-GB" dirty="0" smtClean="0"/>
              <a:t>3. Be aware of professional boundaries –it’s not appropriate to ask personal questions or share personal information – unless it’s relevant to your product or service</a:t>
            </a:r>
          </a:p>
          <a:p>
            <a:r>
              <a:rPr lang="en-GB" dirty="0" smtClean="0"/>
              <a:t>4. Use open questions so the customer knows you are focussed on meeting their needs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052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Open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089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Open questions give a signal that you want to know more – they are the kind of questions that don’t need a yes or no answer and can be used to engage someone in a conversation.</a:t>
            </a:r>
          </a:p>
          <a:p>
            <a:pPr marL="0" indent="0">
              <a:buNone/>
            </a:pPr>
            <a:r>
              <a:rPr lang="en-GB" dirty="0" smtClean="0"/>
              <a:t>We use open questions to find out more about a customer’s needs</a:t>
            </a:r>
          </a:p>
          <a:p>
            <a:pPr marL="0" indent="0">
              <a:buNone/>
            </a:pPr>
            <a:r>
              <a:rPr lang="en-GB" dirty="0" smtClean="0"/>
              <a:t>For example:</a:t>
            </a:r>
          </a:p>
          <a:p>
            <a:pPr marL="0" indent="0">
              <a:buNone/>
            </a:pPr>
            <a:r>
              <a:rPr lang="en-GB" dirty="0" smtClean="0"/>
              <a:t>Tell me more about the kind of product you’re looking for…..</a:t>
            </a:r>
          </a:p>
          <a:p>
            <a:pPr marL="0" indent="0">
              <a:buNone/>
            </a:pPr>
            <a:r>
              <a:rPr lang="en-GB" dirty="0" smtClean="0"/>
              <a:t>Have you considered this product that is especially for….</a:t>
            </a:r>
          </a:p>
          <a:p>
            <a:pPr marL="0" indent="0">
              <a:buNone/>
            </a:pPr>
            <a:r>
              <a:rPr lang="en-GB" dirty="0" smtClean="0"/>
              <a:t>Can you let me know what kind of dress you’re looking for….</a:t>
            </a:r>
          </a:p>
          <a:p>
            <a:pPr marL="0" indent="0">
              <a:buNone/>
            </a:pPr>
            <a:r>
              <a:rPr lang="en-GB" dirty="0" smtClean="0"/>
              <a:t>Where are you planning to wear it / use it?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8451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Flowchart: Merge 4"/>
          <p:cNvSpPr>
            <a:spLocks noChangeArrowheads="1"/>
          </p:cNvSpPr>
          <p:nvPr/>
        </p:nvSpPr>
        <p:spPr bwMode="auto">
          <a:xfrm>
            <a:off x="1866900" y="476250"/>
            <a:ext cx="5137150" cy="6743700"/>
          </a:xfrm>
          <a:prstGeom prst="flowChartMerg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54275" name="Text Box 1"/>
          <p:cNvSpPr txBox="1">
            <a:spLocks noChangeArrowheads="1"/>
          </p:cNvSpPr>
          <p:nvPr/>
        </p:nvSpPr>
        <p:spPr bwMode="auto">
          <a:xfrm>
            <a:off x="3448050" y="4902201"/>
            <a:ext cx="2108200" cy="15097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mic Sans MS" panose="030F0702030302020204" pitchFamily="66" charset="0"/>
                <a:cs typeface="Times New Roman" panose="02020603050405020304" pitchFamily="18" charset="0"/>
              </a:rPr>
              <a:t>CLOSING THE TRANSACTION</a:t>
            </a:r>
            <a:endParaRPr lang="en-US" altLang="en-US" sz="600"/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100">
                <a:latin typeface="Comic Sans MS" panose="030F0702030302020204" pitchFamily="66" charset="0"/>
                <a:cs typeface="Times New Roman" panose="02020603050405020304" pitchFamily="18" charset="0"/>
              </a:rPr>
              <a:t>Asking if there is anything else they would like</a:t>
            </a:r>
            <a:endParaRPr lang="en-US" altLang="en-US" sz="600"/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100">
                <a:latin typeface="Comic Sans MS" panose="030F0702030302020204" pitchFamily="66" charset="0"/>
                <a:cs typeface="Times New Roman" panose="02020603050405020304" pitchFamily="18" charset="0"/>
              </a:rPr>
              <a:t>Thanking the customer</a:t>
            </a:r>
            <a:endParaRPr lang="en-US" altLang="en-US" sz="600"/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100">
                <a:latin typeface="Comic Sans MS" panose="030F0702030302020204" pitchFamily="66" charset="0"/>
                <a:cs typeface="Times New Roman" panose="02020603050405020304" pitchFamily="18" charset="0"/>
              </a:rPr>
              <a:t>Saying goodbye, etc.</a:t>
            </a:r>
            <a:endParaRPr lang="en-US" altLang="en-US" sz="1800"/>
          </a:p>
        </p:txBody>
      </p:sp>
      <p:sp>
        <p:nvSpPr>
          <p:cNvPr id="54276" name="Text Box 2"/>
          <p:cNvSpPr txBox="1">
            <a:spLocks noChangeArrowheads="1"/>
          </p:cNvSpPr>
          <p:nvPr/>
        </p:nvSpPr>
        <p:spPr bwMode="auto">
          <a:xfrm>
            <a:off x="3114675" y="3375026"/>
            <a:ext cx="2687638" cy="12731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mic Sans MS" panose="030F0702030302020204" pitchFamily="66" charset="0"/>
                <a:cs typeface="Times New Roman" panose="02020603050405020304" pitchFamily="18" charset="0"/>
              </a:rPr>
              <a:t>PROVIDING THE SOLUTION</a:t>
            </a:r>
            <a:endParaRPr lang="en-US" altLang="en-US" sz="600"/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100">
                <a:latin typeface="Comic Sans MS" panose="030F0702030302020204" pitchFamily="66" charset="0"/>
                <a:cs typeface="Times New Roman" panose="02020603050405020304" pitchFamily="18" charset="0"/>
              </a:rPr>
              <a:t>Good product knowledge</a:t>
            </a:r>
            <a:endParaRPr lang="en-US" altLang="en-US" sz="600"/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100">
                <a:latin typeface="Comic Sans MS" panose="030F0702030302020204" pitchFamily="66" charset="0"/>
                <a:cs typeface="Times New Roman" panose="02020603050405020304" pitchFamily="18" charset="0"/>
              </a:rPr>
              <a:t>Offering alternatives</a:t>
            </a:r>
            <a:endParaRPr lang="en-US" altLang="en-US" sz="600"/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100">
                <a:latin typeface="Comic Sans MS" panose="030F0702030302020204" pitchFamily="66" charset="0"/>
                <a:cs typeface="Times New Roman" panose="02020603050405020304" pitchFamily="18" charset="0"/>
              </a:rPr>
              <a:t>Suggesting extra products that the customer may need, etc.</a:t>
            </a:r>
            <a:endParaRPr lang="en-US" altLang="en-US" sz="1800"/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3448049" y="552450"/>
            <a:ext cx="2480139" cy="1041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 dirty="0" smtClean="0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GREET AND WELCOME</a:t>
            </a:r>
            <a:r>
              <a:rPr lang="en-US" altLang="en-US" sz="1200" b="1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G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 dirty="0" smtClean="0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Building rapport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 dirty="0" smtClean="0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Exchange greetings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 dirty="0" smtClean="0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Good eye contact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 dirty="0" smtClean="0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Smile</a:t>
            </a:r>
            <a:r>
              <a:rPr lang="en-US" altLang="en-US" sz="1400" b="1" dirty="0"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r>
              <a:rPr lang="en-US" altLang="en-US" sz="1400" b="1" dirty="0" err="1" smtClean="0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etc</a:t>
            </a:r>
            <a:r>
              <a:rPr lang="en-US" altLang="en-US" sz="1400" b="1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r>
              <a:rPr lang="en-US" altLang="en-US" sz="1400" b="1" dirty="0">
                <a:latin typeface="Comic Sans MS" panose="030F0702030302020204" pitchFamily="66" charset="0"/>
                <a:cs typeface="Times New Roman" panose="02020603050405020304" pitchFamily="18" charset="0"/>
              </a:rPr>
              <a:t>WELCOME</a:t>
            </a:r>
            <a:endParaRPr lang="en-US" altLang="en-US" sz="700" dirty="0"/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Comic Sans MS" panose="030F0702030302020204" pitchFamily="66" charset="0"/>
                <a:cs typeface="Times New Roman" panose="02020603050405020304" pitchFamily="18" charset="0"/>
              </a:rPr>
              <a:t>Building rapport</a:t>
            </a:r>
            <a:endParaRPr lang="en-US" altLang="en-US" sz="700" dirty="0"/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Comic Sans MS" panose="030F0702030302020204" pitchFamily="66" charset="0"/>
                <a:cs typeface="Times New Roman" panose="02020603050405020304" pitchFamily="18" charset="0"/>
              </a:rPr>
              <a:t>Good eye contact</a:t>
            </a:r>
            <a:endParaRPr lang="en-US" altLang="en-US" sz="700" dirty="0"/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Comic Sans MS" panose="030F0702030302020204" pitchFamily="66" charset="0"/>
                <a:cs typeface="Times New Roman" panose="02020603050405020304" pitchFamily="18" charset="0"/>
              </a:rPr>
              <a:t>Smiling, etc.</a:t>
            </a:r>
            <a:endParaRPr lang="en-US" altLang="en-US" sz="7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dirty="0"/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REET </a:t>
            </a:r>
            <a:r>
              <a:rPr lang="en-US" altLang="en-US" sz="1200" b="1" dirty="0">
                <a:latin typeface="Comic Sans MS" panose="030F0702030302020204" pitchFamily="66" charset="0"/>
                <a:cs typeface="Times New Roman" panose="02020603050405020304" pitchFamily="18" charset="0"/>
              </a:rPr>
              <a:t>&amp; WELCOME</a:t>
            </a:r>
            <a:endParaRPr lang="en-US" altLang="en-US" sz="600" dirty="0"/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 dirty="0">
                <a:latin typeface="Comic Sans MS" panose="030F0702030302020204" pitchFamily="66" charset="0"/>
                <a:cs typeface="Times New Roman" panose="02020603050405020304" pitchFamily="18" charset="0"/>
              </a:rPr>
              <a:t>GREET &amp; WELCOME</a:t>
            </a:r>
            <a:endParaRPr lang="en-US" altLang="en-US" sz="700" dirty="0"/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Comic Sans MS" panose="030F0702030302020204" pitchFamily="66" charset="0"/>
                <a:cs typeface="Times New Roman" panose="02020603050405020304" pitchFamily="18" charset="0"/>
              </a:rPr>
              <a:t>Building rapport</a:t>
            </a:r>
            <a:endParaRPr lang="en-US" altLang="en-US" sz="700" dirty="0"/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Comic Sans MS" panose="030F0702030302020204" pitchFamily="66" charset="0"/>
                <a:cs typeface="Times New Roman" panose="02020603050405020304" pitchFamily="18" charset="0"/>
              </a:rPr>
              <a:t>Good eye contact</a:t>
            </a:r>
            <a:endParaRPr lang="en-US" altLang="en-US" sz="700" dirty="0"/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Comic Sans MS" panose="030F0702030302020204" pitchFamily="66" charset="0"/>
                <a:cs typeface="Times New Roman" panose="02020603050405020304" pitchFamily="18" charset="0"/>
              </a:rPr>
              <a:t>Smiling, etc.</a:t>
            </a:r>
            <a:endParaRPr lang="en-US" altLang="en-US" sz="7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dirty="0"/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r>
              <a:rPr lang="en-US" altLang="en-US" sz="1200" b="1" dirty="0">
                <a:latin typeface="Comic Sans MS" panose="030F0702030302020204" pitchFamily="66" charset="0"/>
                <a:cs typeface="Times New Roman" panose="02020603050405020304" pitchFamily="18" charset="0"/>
              </a:rPr>
              <a:t>&amp; WELCOME</a:t>
            </a:r>
            <a:endParaRPr lang="en-US" altLang="en-US" sz="600" dirty="0"/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100" dirty="0">
                <a:latin typeface="Comic Sans MS" panose="030F0702030302020204" pitchFamily="66" charset="0"/>
                <a:cs typeface="Times New Roman" panose="02020603050405020304" pitchFamily="18" charset="0"/>
              </a:rPr>
              <a:t>Building rapport</a:t>
            </a:r>
            <a:endParaRPr lang="en-US" altLang="en-US" sz="600" dirty="0"/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100" dirty="0">
                <a:latin typeface="Comic Sans MS" panose="030F0702030302020204" pitchFamily="66" charset="0"/>
                <a:cs typeface="Times New Roman" panose="02020603050405020304" pitchFamily="18" charset="0"/>
              </a:rPr>
              <a:t>Good eye contact</a:t>
            </a:r>
            <a:endParaRPr lang="en-US" altLang="en-US" sz="600" dirty="0"/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100" dirty="0">
                <a:latin typeface="Comic Sans MS" panose="030F0702030302020204" pitchFamily="66" charset="0"/>
                <a:cs typeface="Times New Roman" panose="02020603050405020304" pitchFamily="18" charset="0"/>
              </a:rPr>
              <a:t>Smiling, etc.</a:t>
            </a:r>
            <a:endParaRPr lang="en-US" altLang="en-US" sz="6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1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Building </a:t>
            </a:r>
            <a:r>
              <a:rPr lang="en-US" altLang="en-US" sz="1100" dirty="0">
                <a:latin typeface="Comic Sans MS" panose="030F0702030302020204" pitchFamily="66" charset="0"/>
                <a:cs typeface="Times New Roman" panose="02020603050405020304" pitchFamily="18" charset="0"/>
              </a:rPr>
              <a:t>rapport</a:t>
            </a:r>
            <a:endParaRPr lang="en-US" altLang="en-US" sz="600" dirty="0"/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100" dirty="0">
                <a:latin typeface="Comic Sans MS" panose="030F0702030302020204" pitchFamily="66" charset="0"/>
                <a:cs typeface="Times New Roman" panose="02020603050405020304" pitchFamily="18" charset="0"/>
              </a:rPr>
              <a:t>Good eye contact</a:t>
            </a:r>
            <a:endParaRPr lang="en-US" altLang="en-US" sz="600" dirty="0"/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100" dirty="0">
                <a:latin typeface="Comic Sans MS" panose="030F0702030302020204" pitchFamily="66" charset="0"/>
                <a:cs typeface="Times New Roman" panose="02020603050405020304" pitchFamily="18" charset="0"/>
              </a:rPr>
              <a:t>Smiling, etc.</a:t>
            </a:r>
            <a:endParaRPr lang="en-US" altLang="en-US" sz="6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54278" name="Text Box 3"/>
          <p:cNvSpPr txBox="1">
            <a:spLocks noChangeArrowheads="1"/>
          </p:cNvSpPr>
          <p:nvPr/>
        </p:nvSpPr>
        <p:spPr bwMode="auto">
          <a:xfrm>
            <a:off x="2877343" y="1634912"/>
            <a:ext cx="3116263" cy="161311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FI</a:t>
            </a:r>
            <a:r>
              <a:rPr lang="en-US" altLang="en-US" sz="1400" b="1" dirty="0" smtClean="0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FIND OUT WHAT THE CUSTOMER WANTS AND NEEDS</a:t>
            </a:r>
            <a:r>
              <a:rPr lang="en-US" altLang="en-US" sz="1400" b="1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 H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 dirty="0" smtClean="0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Asking open questions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 dirty="0" smtClean="0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Confirming back what its </a:t>
            </a:r>
            <a:r>
              <a:rPr lang="en-US" altLang="en-US" sz="1400" b="1" dirty="0" err="1" smtClean="0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needed.</a:t>
            </a:r>
            <a:r>
              <a:rPr lang="en-US" altLang="en-US" sz="1400" b="1" dirty="0" err="1" smtClean="0">
                <a:latin typeface="Comic Sans MS" panose="030F0702030302020204" pitchFamily="66" charset="0"/>
                <a:cs typeface="Times New Roman" panose="02020603050405020304" pitchFamily="18" charset="0"/>
              </a:rPr>
              <a:t>E</a:t>
            </a:r>
            <a:r>
              <a:rPr lang="en-US" altLang="en-US" sz="1400" b="1" dirty="0" err="1" smtClean="0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Checking</a:t>
            </a:r>
            <a:r>
              <a:rPr lang="en-US" altLang="en-US" sz="1400" b="1" dirty="0" smtClean="0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that you have all the requirements </a:t>
            </a:r>
            <a:r>
              <a:rPr lang="en-US" altLang="en-US" sz="1400" b="1" dirty="0" err="1" smtClean="0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etc</a:t>
            </a:r>
            <a:r>
              <a:rPr lang="en-US" altLang="en-US" sz="1400" b="1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r>
              <a:rPr lang="en-US" altLang="en-US" sz="1400" b="1" dirty="0">
                <a:latin typeface="Comic Sans MS" panose="030F0702030302020204" pitchFamily="66" charset="0"/>
                <a:cs typeface="Times New Roman" panose="02020603050405020304" pitchFamily="18" charset="0"/>
              </a:rPr>
              <a:t>CUSTOMER WANTS &amp; NEEDS</a:t>
            </a:r>
            <a:endParaRPr lang="en-US" altLang="en-US" sz="700" dirty="0"/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 dirty="0" smtClean="0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PROVIDING THE SOLUTION</a:t>
            </a:r>
            <a:r>
              <a:rPr lang="en-US" altLang="en-US" sz="1200" b="1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 dirty="0" smtClean="0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  Good product knowledge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 dirty="0" smtClean="0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Offering alternatives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 dirty="0" smtClean="0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Suggesting any other products that            the customer may </a:t>
            </a:r>
            <a:r>
              <a:rPr lang="en-US" altLang="en-US" sz="1200" b="1" dirty="0" err="1" smtClean="0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need</a:t>
            </a:r>
            <a:r>
              <a:rPr lang="en-US" altLang="en-US" sz="1200" b="1" dirty="0" err="1" smtClean="0">
                <a:latin typeface="Comic Sans MS" panose="030F0702030302020204" pitchFamily="66" charset="0"/>
                <a:cs typeface="Times New Roman" panose="02020603050405020304" pitchFamily="18" charset="0"/>
              </a:rPr>
              <a:t>open</a:t>
            </a:r>
            <a:endParaRPr lang="en-US" altLang="en-US" sz="700" b="1" dirty="0"/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back </a:t>
            </a:r>
            <a:r>
              <a:rPr lang="en-US" altLang="en-US" sz="1200" dirty="0">
                <a:latin typeface="Comic Sans MS" panose="030F0702030302020204" pitchFamily="66" charset="0"/>
                <a:cs typeface="Times New Roman" panose="02020603050405020304" pitchFamily="18" charset="0"/>
              </a:rPr>
              <a:t>what is needed</a:t>
            </a:r>
            <a:endParaRPr lang="en-US" altLang="en-US" sz="700" dirty="0"/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Comic Sans MS" panose="030F0702030302020204" pitchFamily="66" charset="0"/>
                <a:cs typeface="Times New Roman" panose="02020603050405020304" pitchFamily="18" charset="0"/>
              </a:rPr>
              <a:t>Checking that you have all the requirements, etc.</a:t>
            </a:r>
            <a:endParaRPr lang="en-US" altLang="en-US" sz="700" dirty="0"/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WANTS </a:t>
            </a:r>
            <a:r>
              <a:rPr lang="en-US" altLang="en-US" sz="1200" b="1" dirty="0">
                <a:latin typeface="Comic Sans MS" panose="030F0702030302020204" pitchFamily="66" charset="0"/>
                <a:cs typeface="Times New Roman" panose="02020603050405020304" pitchFamily="18" charset="0"/>
              </a:rPr>
              <a:t>&amp; NEEDS</a:t>
            </a:r>
            <a:endParaRPr lang="en-US" altLang="en-US" sz="600" dirty="0"/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100" dirty="0" smtClean="0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  </a:t>
            </a:r>
            <a:r>
              <a:rPr lang="en-US" altLang="en-US" sz="1200" b="1" dirty="0" smtClean="0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CLOSING THE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 dirty="0" smtClean="0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TRANSACTION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100" b="1" dirty="0" smtClean="0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Asking the customer if there </a:t>
            </a:r>
            <a:endParaRPr lang="en-US" altLang="en-US" sz="1100" b="1" dirty="0">
              <a:solidFill>
                <a:schemeClr val="bg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100" b="1" dirty="0" smtClean="0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   Is anything else they would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100" b="1" dirty="0" smtClean="0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like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100" b="1" dirty="0" smtClean="0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        Dealing with payments </a:t>
            </a:r>
            <a:r>
              <a:rPr lang="en-US" altLang="en-US" sz="1100" b="1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r>
              <a:rPr lang="en-US" altLang="en-US" sz="1100" b="1" dirty="0" err="1" smtClean="0">
                <a:latin typeface="Comic Sans MS" panose="030F0702030302020204" pitchFamily="66" charset="0"/>
                <a:cs typeface="Times New Roman" panose="02020603050405020304" pitchFamily="18" charset="0"/>
              </a:rPr>
              <a:t>openquestions</a:t>
            </a:r>
            <a:endParaRPr lang="en-US" altLang="en-US" sz="600" b="1" dirty="0"/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100" b="1" dirty="0">
                <a:latin typeface="Comic Sans MS" panose="030F0702030302020204" pitchFamily="66" charset="0"/>
                <a:cs typeface="Times New Roman" panose="02020603050405020304" pitchFamily="18" charset="0"/>
              </a:rPr>
              <a:t>Confirming back </a:t>
            </a:r>
            <a:r>
              <a:rPr lang="en-US" altLang="en-US" sz="1100" b="1" dirty="0" err="1" smtClean="0">
                <a:latin typeface="Comic Sans MS" panose="030F0702030302020204" pitchFamily="66" charset="0"/>
                <a:cs typeface="Times New Roman" panose="02020603050405020304" pitchFamily="18" charset="0"/>
              </a:rPr>
              <a:t>wha</a:t>
            </a:r>
            <a:r>
              <a:rPr lang="en-US" altLang="en-US" sz="11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, </a:t>
            </a:r>
            <a:r>
              <a:rPr lang="en-US" altLang="en-US" sz="1100" dirty="0">
                <a:latin typeface="Comic Sans MS" panose="030F0702030302020204" pitchFamily="66" charset="0"/>
                <a:cs typeface="Times New Roman" panose="02020603050405020304" pitchFamily="18" charset="0"/>
              </a:rPr>
              <a:t>etc.</a:t>
            </a:r>
            <a:endParaRPr lang="en-US" altLang="en-US" sz="6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54279" name="Rectangle 45"/>
          <p:cNvSpPr>
            <a:spLocks noChangeArrowheads="1"/>
          </p:cNvSpPr>
          <p:nvPr/>
        </p:nvSpPr>
        <p:spPr bwMode="auto">
          <a:xfrm>
            <a:off x="1524001" y="5011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pic>
        <p:nvPicPr>
          <p:cNvPr id="54280" name="Picture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7439" y="3716339"/>
            <a:ext cx="3913187" cy="2605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249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Positive and negative Language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348741"/>
            <a:ext cx="10178322" cy="4530852"/>
          </a:xfrm>
        </p:spPr>
        <p:txBody>
          <a:bodyPr>
            <a:normAutofit/>
          </a:bodyPr>
          <a:lstStyle/>
          <a:p>
            <a:endParaRPr lang="en-GB" sz="2800" dirty="0" smtClean="0"/>
          </a:p>
          <a:p>
            <a:endParaRPr lang="en-GB" sz="2800" dirty="0"/>
          </a:p>
          <a:p>
            <a:r>
              <a:rPr lang="en-GB" sz="2800" dirty="0" smtClean="0"/>
              <a:t>In twos think of as many positive words and phrases as you can which are used in a customer service environment.</a:t>
            </a:r>
          </a:p>
          <a:p>
            <a:endParaRPr lang="en-GB" sz="2800" dirty="0"/>
          </a:p>
          <a:p>
            <a:r>
              <a:rPr lang="en-GB" sz="2800" dirty="0" smtClean="0"/>
              <a:t>Now think of as many negative ones as you can.</a:t>
            </a:r>
          </a:p>
          <a:p>
            <a:endParaRPr lang="en-GB" sz="2800" dirty="0"/>
          </a:p>
          <a:p>
            <a:r>
              <a:rPr lang="en-GB" sz="2800" dirty="0" smtClean="0"/>
              <a:t>Make a note of them.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848349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Appropriate or Inappropriate?</a:t>
            </a:r>
            <a:endParaRPr lang="en-GB" dirty="0"/>
          </a:p>
        </p:txBody>
      </p:sp>
      <p:pic>
        <p:nvPicPr>
          <p:cNvPr id="6" name="Content Placeholder 5" descr="C:\Users\First Steps.FS-11\AppData\Local\Microsoft\Windows\Temporary Internet Files\Content.IE5\2Y6XSNVA\spoiled_brat2[1].gif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05" y="3235087"/>
            <a:ext cx="2241174" cy="214475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C:\Users\First Steps.FS-11\AppData\Local\Microsoft\Windows\Temporary Internet Files\Content.IE5\2Y6XSNVA\nice[1]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1106" y="3235086"/>
            <a:ext cx="1885308" cy="199318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C:\Users\First Steps.FS-11\AppData\Local\Microsoft\Windows\Temporary Internet Files\Content.IE5\UURHHNGV\discipline_children-777067[1]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6305" y="3196533"/>
            <a:ext cx="2076878" cy="20317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86695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about these?</a:t>
            </a:r>
            <a:endParaRPr lang="en-GB" dirty="0"/>
          </a:p>
        </p:txBody>
      </p:sp>
      <p:pic>
        <p:nvPicPr>
          <p:cNvPr id="4" name="Content Placeholder 3" descr="C:\Users\First Steps.FS-11\AppData\Local\Microsoft\Windows\Temporary Internet Files\Content.IE5\MLZGSLN2\1626735_orig[1].gif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870" y="2799841"/>
            <a:ext cx="2475126" cy="24502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First Steps.FS-11\AppData\Local\Microsoft\Windows\Temporary Internet Files\Content.IE5\6XVG7REP\children[1].gi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38063"/>
            <a:ext cx="2491483" cy="263181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C:\Users\First Steps.FS-11\AppData\Local\Microsoft\Windows\Temporary Internet Files\Content.IE5\2Y6XSNVA\not-listening[1]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9326" y="2799841"/>
            <a:ext cx="2727789" cy="25221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6968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What is Body Language?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>
          <a:xfrm>
            <a:off x="1976438" y="908050"/>
            <a:ext cx="8229600" cy="5847080"/>
          </a:xfrm>
        </p:spPr>
        <p:txBody>
          <a:bodyPr rtlCol="0">
            <a:normAutofit fontScale="25000" lnSpcReduction="20000"/>
          </a:bodyPr>
          <a:lstStyle/>
          <a:p>
            <a:pPr marL="0" indent="0">
              <a:defRPr/>
            </a:pPr>
            <a:r>
              <a:rPr lang="en-GB" sz="2400" dirty="0"/>
              <a:t>“</a:t>
            </a:r>
          </a:p>
          <a:p>
            <a:pPr marL="0" indent="0">
              <a:defRPr/>
            </a:pPr>
            <a:endParaRPr lang="en-GB" sz="2400" dirty="0"/>
          </a:p>
          <a:p>
            <a:pPr marL="0" indent="0">
              <a:defRPr/>
            </a:pPr>
            <a:endParaRPr lang="en-GB" sz="2400" dirty="0"/>
          </a:p>
          <a:p>
            <a:pPr marL="0" indent="0">
              <a:defRPr/>
            </a:pPr>
            <a:r>
              <a:rPr lang="en-GB" sz="12800" dirty="0"/>
              <a:t>Body language is the unconscious and conscious transmission and interpretation of feelings, attitudes, and moods, through:</a:t>
            </a:r>
          </a:p>
          <a:p>
            <a:pPr>
              <a:defRPr/>
            </a:pPr>
            <a:endParaRPr lang="en-GB" sz="12800" dirty="0" smtClean="0"/>
          </a:p>
          <a:p>
            <a:pPr>
              <a:defRPr/>
            </a:pPr>
            <a:r>
              <a:rPr lang="en-GB" sz="12800" dirty="0" smtClean="0"/>
              <a:t>body </a:t>
            </a:r>
            <a:r>
              <a:rPr lang="en-GB" sz="12800" dirty="0"/>
              <a:t>posture, movement, physical state, position and relationship to other bodies, objects and surroundings, </a:t>
            </a:r>
          </a:p>
          <a:p>
            <a:pPr>
              <a:defRPr/>
            </a:pPr>
            <a:r>
              <a:rPr lang="en-GB" sz="12800" dirty="0"/>
              <a:t>facial expression and eye movement,</a:t>
            </a:r>
          </a:p>
          <a:p>
            <a:pPr marL="0" indent="0">
              <a:defRPr/>
            </a:pPr>
            <a:r>
              <a:rPr lang="en-GB" sz="12800" dirty="0" smtClean="0"/>
              <a:t>(</a:t>
            </a:r>
            <a:r>
              <a:rPr lang="en-GB" sz="12800" dirty="0"/>
              <a:t>and this transmission and interpretation can be quite different to the spoken words)." </a:t>
            </a:r>
          </a:p>
          <a:p>
            <a:pPr algn="r">
              <a:buNone/>
              <a:defRPr/>
            </a:pPr>
            <a:r>
              <a:rPr lang="en-GB" sz="12800" dirty="0" smtClean="0"/>
              <a:t>The Oxford English Dictionary </a:t>
            </a:r>
          </a:p>
          <a:p>
            <a:pPr>
              <a:buNone/>
              <a:defRPr/>
            </a:pPr>
            <a:endParaRPr lang="en-GB" sz="8000" dirty="0" smtClean="0"/>
          </a:p>
          <a:p>
            <a:pPr>
              <a:buNone/>
              <a:defRPr/>
            </a:pPr>
            <a:endParaRPr lang="en-GB" sz="8000" dirty="0" smtClean="0"/>
          </a:p>
          <a:p>
            <a:pPr>
              <a:buNone/>
              <a:defRPr/>
            </a:pPr>
            <a:r>
              <a:rPr lang="en-GB" sz="8000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27911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Or simply…..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GB" altLang="en-US" smtClean="0"/>
          </a:p>
          <a:p>
            <a:pPr eaLnBrk="1" hangingPunct="1">
              <a:buFontTx/>
              <a:buNone/>
            </a:pPr>
            <a:endParaRPr lang="en-GB" altLang="en-US" smtClean="0"/>
          </a:p>
          <a:p>
            <a:pPr eaLnBrk="1" hangingPunct="1">
              <a:buFontTx/>
              <a:buNone/>
            </a:pPr>
            <a:r>
              <a:rPr lang="en-GB" altLang="en-US" sz="3600"/>
              <a:t>“What you ‘say’ without speaking”.</a:t>
            </a:r>
            <a:r>
              <a:rPr lang="en-GB" altLang="en-US" smtClean="0"/>
              <a:t> </a:t>
            </a:r>
          </a:p>
          <a:p>
            <a:pPr eaLnBrk="1" hangingPunct="1">
              <a:buFontTx/>
              <a:buNone/>
            </a:pPr>
            <a:endParaRPr lang="en-GB" altLang="en-US" smtClean="0"/>
          </a:p>
          <a:p>
            <a:pPr algn="r" eaLnBrk="1" hangingPunct="1"/>
            <a:r>
              <a:rPr lang="en-GB" altLang="en-US" i="1" smtClean="0"/>
              <a:t>Yelton, 2001</a:t>
            </a:r>
          </a:p>
          <a:p>
            <a:pPr eaLnBrk="1" hangingPunct="1">
              <a:buFontTx/>
              <a:buNone/>
            </a:pPr>
            <a:endParaRPr lang="en-GB" altLang="en-US" smtClean="0"/>
          </a:p>
          <a:p>
            <a:pPr eaLnBrk="1" hangingPunct="1">
              <a:buFontTx/>
              <a:buNone/>
            </a:pPr>
            <a:r>
              <a:rPr lang="en-GB" altLang="en-US" smtClean="0"/>
              <a:t>					</a:t>
            </a:r>
          </a:p>
        </p:txBody>
      </p:sp>
      <p:pic>
        <p:nvPicPr>
          <p:cNvPr id="76804" name="Picture 4" descr="MCj0423828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75" y="4076700"/>
            <a:ext cx="1257300" cy="199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194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8D4585"/>
      </a:dk2>
      <a:lt2>
        <a:srgbClr val="E7E6E6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6ED4F6"/>
      </a:hlink>
      <a:folHlink>
        <a:srgbClr val="9FECFC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7D30EEFE-7128-4DE5-8A0D-8D4EF32CB0A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496156611B3A4C9D3016DD1C82BE82" ma:contentTypeVersion="14" ma:contentTypeDescription="Create a new document." ma:contentTypeScope="" ma:versionID="a0dc8397e2a3f1afdb79b843148ae111">
  <xsd:schema xmlns:xsd="http://www.w3.org/2001/XMLSchema" xmlns:xs="http://www.w3.org/2001/XMLSchema" xmlns:p="http://schemas.microsoft.com/office/2006/metadata/properties" xmlns:ns3="b3fe5981-60c0-4104-a1b1-a1fac9687ed0" xmlns:ns4="e0e7bb2f-ff26-4fae-befd-4a9a53791a98" targetNamespace="http://schemas.microsoft.com/office/2006/metadata/properties" ma:root="true" ma:fieldsID="4e27fab920473e4351fe4ab2726f0006" ns3:_="" ns4:_="">
    <xsd:import namespace="b3fe5981-60c0-4104-a1b1-a1fac9687ed0"/>
    <xsd:import namespace="e0e7bb2f-ff26-4fae-befd-4a9a53791a9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fe5981-60c0-4104-a1b1-a1fac9687e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e7bb2f-ff26-4fae-befd-4a9a53791a9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F7DDA5A-0B38-4B43-AAF8-2F3891DA0C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3fe5981-60c0-4104-a1b1-a1fac9687ed0"/>
    <ds:schemaRef ds:uri="e0e7bb2f-ff26-4fae-befd-4a9a53791a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999B5EC-D172-4E99-B8A3-4BC9B246B714}">
  <ds:schemaRefs>
    <ds:schemaRef ds:uri="e0e7bb2f-ff26-4fae-befd-4a9a53791a98"/>
    <ds:schemaRef ds:uri="http://purl.org/dc/terms/"/>
    <ds:schemaRef ds:uri="b3fe5981-60c0-4104-a1b1-a1fac9687ed0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08FEDE5-468F-4B5B-88F8-48058254EC7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52</TotalTime>
  <Words>567</Words>
  <Application>Microsoft Office PowerPoint</Application>
  <PresentationFormat>Widescreen</PresentationFormat>
  <Paragraphs>117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MS PGothic</vt:lpstr>
      <vt:lpstr>Arial</vt:lpstr>
      <vt:lpstr>Calibri</vt:lpstr>
      <vt:lpstr>Comic Sans MS</vt:lpstr>
      <vt:lpstr>Times New Roman</vt:lpstr>
      <vt:lpstr>Trebuchet MS</vt:lpstr>
      <vt:lpstr>Berlin</vt:lpstr>
      <vt:lpstr>Learning Objectives for today</vt:lpstr>
      <vt:lpstr>Appropriate ways of communicating with customers</vt:lpstr>
      <vt:lpstr>Open questions</vt:lpstr>
      <vt:lpstr>PowerPoint Presentation</vt:lpstr>
      <vt:lpstr>Positive and negative Language</vt:lpstr>
      <vt:lpstr>Appropriate or Inappropriate?</vt:lpstr>
      <vt:lpstr>What about these?</vt:lpstr>
      <vt:lpstr>What is Body Language?</vt:lpstr>
      <vt:lpstr>Or simply…..</vt:lpstr>
      <vt:lpstr>The six main areas of body language</vt:lpstr>
      <vt:lpstr>What are they saying?</vt:lpstr>
      <vt:lpstr>PowerPoint Presentation</vt:lpstr>
    </vt:vector>
  </TitlesOfParts>
  <Company>London Borough of Islington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Objectives for today</dc:title>
  <dc:creator>Moore, Alison</dc:creator>
  <cp:lastModifiedBy>Moore, Alison</cp:lastModifiedBy>
  <cp:revision>8</cp:revision>
  <dcterms:created xsi:type="dcterms:W3CDTF">2021-05-27T12:22:39Z</dcterms:created>
  <dcterms:modified xsi:type="dcterms:W3CDTF">2021-05-27T13:16:51Z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0x010100BA496156611B3A4C9D3016DD1C82BE82</vt:lpwstr>
  </property>
</Properties>
</file>