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sldIdLst>
    <p:sldId id="256" r:id="rId5"/>
    <p:sldId id="263" r:id="rId6"/>
    <p:sldId id="265" r:id="rId7"/>
    <p:sldId id="260" r:id="rId8"/>
    <p:sldId id="267" r:id="rId9"/>
    <p:sldId id="257" r:id="rId10"/>
    <p:sldId id="258" r:id="rId11"/>
    <p:sldId id="259"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79" d="100"/>
          <a:sy n="79" d="100"/>
        </p:scale>
        <p:origin x="7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5/4/2021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5/4/2021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5/4/2021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5/4/2021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bbc.co.uk/bitesize/guides/zx7cmnb/revision/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bc.co.uk/bitesize/guides/zx7cmnb/revision/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Analysing language features</a:t>
            </a:r>
            <a:endParaRPr lang="en-GB" dirty="0"/>
          </a:p>
        </p:txBody>
      </p:sp>
      <p:sp>
        <p:nvSpPr>
          <p:cNvPr id="3" name="Subtitle 2"/>
          <p:cNvSpPr>
            <a:spLocks noGrp="1"/>
          </p:cNvSpPr>
          <p:nvPr>
            <p:ph type="subTitle" idx="1"/>
          </p:nvPr>
        </p:nvSpPr>
        <p:spPr/>
        <p:txBody>
          <a:bodyPr/>
          <a:lstStyle/>
          <a:p>
            <a:r>
              <a:rPr lang="en-GB" dirty="0" smtClean="0"/>
              <a:t>Week 2 – Functional skills</a:t>
            </a:r>
            <a:endParaRPr lang="en-GB" dirty="0"/>
          </a:p>
        </p:txBody>
      </p:sp>
    </p:spTree>
    <p:extLst>
      <p:ext uri="{BB962C8B-B14F-4D97-AF65-F5344CB8AC3E}">
        <p14:creationId xmlns:p14="http://schemas.microsoft.com/office/powerpoint/2010/main" val="2698955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0036" y="1352086"/>
            <a:ext cx="7813964" cy="4061496"/>
          </a:xfrm>
          <a:prstGeom prst="rect">
            <a:avLst/>
          </a:prstGeom>
        </p:spPr>
        <p:txBody>
          <a:bodyPr wrap="square">
            <a:spAutoFit/>
          </a:bodyPr>
          <a:lstStyle/>
          <a:p>
            <a:pPr marL="457200">
              <a:spcAft>
                <a:spcPts val="0"/>
              </a:spcAft>
            </a:pPr>
            <a:r>
              <a:rPr lang="en-GB" sz="3200" b="1" u="sng" dirty="0">
                <a:solidFill>
                  <a:srgbClr val="FF0000"/>
                </a:solidFill>
                <a:latin typeface="Calibri Light" panose="020F0302020204030204" pitchFamily="34" charset="0"/>
                <a:ea typeface="Times New Roman" panose="02020603050405020304" pitchFamily="18" charset="0"/>
              </a:rPr>
              <a:t>Persuasive statements  - starter </a:t>
            </a:r>
            <a:r>
              <a:rPr lang="en-GB" sz="3200" b="1" dirty="0">
                <a:solidFill>
                  <a:srgbClr val="FF0000"/>
                </a:solidFill>
                <a:latin typeface="Calibri Light" panose="020F0302020204030204" pitchFamily="34" charset="0"/>
                <a:ea typeface="Times New Roman" panose="02020603050405020304" pitchFamily="18" charset="0"/>
              </a:rPr>
              <a:t>statements</a:t>
            </a:r>
            <a:endParaRPr lang="en-GB" sz="3200" dirty="0">
              <a:solidFill>
                <a:srgbClr val="FF0000"/>
              </a:solidFill>
              <a:latin typeface="Times New Roman" panose="02020603050405020304" pitchFamily="18" charset="0"/>
              <a:ea typeface="Times New Roman" panose="02020603050405020304" pitchFamily="18" charset="0"/>
            </a:endParaRPr>
          </a:p>
          <a:p>
            <a:pPr marL="457200">
              <a:spcAft>
                <a:spcPts val="0"/>
              </a:spcAft>
            </a:pPr>
            <a:r>
              <a:rPr lang="en-GB" sz="2000" b="1"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This English course is the best in the whole country. There is no course better than this one!</a:t>
            </a:r>
            <a:r>
              <a:rPr lang="en-GB"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latin typeface="Calibri Light" panose="020F0302020204030204" pitchFamily="34" charset="0"/>
                <a:ea typeface="Times New Roman" panose="02020603050405020304" pitchFamily="18" charset="0"/>
              </a:rPr>
              <a:t>The Ofsted report stated that “the provision of care at Islington is excellent. Students state that they feel proud to attend”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228600">
              <a:lnSpc>
                <a:spcPct val="107000"/>
              </a:lnSpc>
              <a:spcAft>
                <a:spcPts val="800"/>
              </a:spcAft>
            </a:pPr>
            <a:r>
              <a:rPr lang="en-GB" dirty="0">
                <a:latin typeface="Calibri Light" panose="020F0302020204030204" pitchFamily="34" charset="0"/>
                <a:ea typeface="Calibri" panose="020F0502020204030204" pitchFamily="34" charset="0"/>
                <a:cs typeface="Times New Roman" panose="02020603050405020304" pitchFamily="18" charset="0"/>
              </a:rPr>
              <a:t>          </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75% of the students leave having achieved their goals</a:t>
            </a:r>
            <a:endParaRPr lang="en-GB"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27918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6909" y="1295660"/>
            <a:ext cx="9448800" cy="3712683"/>
          </a:xfrm>
          <a:prstGeom prst="rect">
            <a:avLst/>
          </a:prstGeom>
        </p:spPr>
        <p:txBody>
          <a:bodyPr wrap="square">
            <a:spAutoFit/>
          </a:bodyPr>
          <a:lstStyle/>
          <a:p>
            <a:pPr marL="457200">
              <a:spcAft>
                <a:spcPts val="0"/>
              </a:spcAft>
            </a:pPr>
            <a:r>
              <a:rPr lang="en-GB" b="1" dirty="0">
                <a:latin typeface="Calibri Light" panose="020F0302020204030204" pitchFamily="34" charset="0"/>
                <a:ea typeface="Times New Roman" panose="02020603050405020304" pitchFamily="18" charset="0"/>
              </a:rPr>
              <a:t>The learners at Islington  are well behaved, motivated and enthusiastic.</a:t>
            </a: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If you were to become a student with Islington ACL, you would be getting the best education in the area. You will become part of a community that cares about your future… it will be all about you!</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solidFill>
                  <a:srgbClr val="000000"/>
                </a:solidFill>
                <a:latin typeface="Calibri Light" panose="020F0302020204030204" pitchFamily="34" charset="0"/>
                <a:ea typeface="Times New Roman" panose="02020603050405020304" pitchFamily="18" charset="0"/>
              </a:rPr>
              <a:t>(personal pronouns/direct address)</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Don’t delay – make your voice heard. Vote today!</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a:lnSpc>
                <a:spcPct val="107000"/>
              </a:lnSpc>
              <a:spcAft>
                <a:spcPts val="800"/>
              </a:spcAft>
            </a:pPr>
            <a:r>
              <a:rPr lang="en-GB" dirty="0">
                <a:latin typeface="Calibri Light" panose="020F0302020204030204" pitchFamily="34" charset="0"/>
                <a:ea typeface="Calibri" panose="020F0502020204030204" pitchFamily="34" charset="0"/>
                <a:cs typeface="Times New Roman" panose="02020603050405020304" pitchFamily="18" charset="0"/>
              </a:rPr>
              <a:t>         </a:t>
            </a:r>
            <a:r>
              <a:rPr lang="en-GB" b="1" dirty="0" smtClean="0">
                <a:latin typeface="Calibri Light" panose="020F0302020204030204" pitchFamily="34" charset="0"/>
                <a:ea typeface="Calibri" panose="020F0502020204030204" pitchFamily="34" charset="0"/>
                <a:cs typeface="Times New Roman" panose="02020603050405020304" pitchFamily="18" charset="0"/>
              </a:rPr>
              <a:t>What </a:t>
            </a:r>
            <a:r>
              <a:rPr lang="en-GB" b="1" dirty="0">
                <a:latin typeface="Calibri Light" panose="020F0302020204030204" pitchFamily="34" charset="0"/>
                <a:ea typeface="Calibri" panose="020F0502020204030204" pitchFamily="34" charset="0"/>
                <a:cs typeface="Times New Roman" panose="02020603050405020304" pitchFamily="18" charset="0"/>
              </a:rPr>
              <a:t>would life be like without education at Islington ACL?   </a:t>
            </a:r>
            <a:endParaRPr lang="en-GB"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3131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Descriptive language use</a:t>
            </a:r>
            <a:endParaRPr lang="en-GB" dirty="0"/>
          </a:p>
        </p:txBody>
      </p:sp>
      <p:sp>
        <p:nvSpPr>
          <p:cNvPr id="3" name="Content Placeholder 2"/>
          <p:cNvSpPr>
            <a:spLocks noGrp="1"/>
          </p:cNvSpPr>
          <p:nvPr>
            <p:ph idx="1"/>
          </p:nvPr>
        </p:nvSpPr>
        <p:spPr/>
        <p:txBody>
          <a:bodyPr/>
          <a:lstStyle/>
          <a:p>
            <a:r>
              <a:rPr lang="en-GB" dirty="0" smtClean="0">
                <a:hlinkClick r:id="rId2"/>
              </a:rPr>
              <a:t>descriptive language video</a:t>
            </a:r>
            <a:endParaRPr lang="en-GB" dirty="0" smtClean="0"/>
          </a:p>
          <a:p>
            <a:endParaRPr lang="en-GB" dirty="0"/>
          </a:p>
          <a:p>
            <a:r>
              <a:rPr lang="en-GB" dirty="0" smtClean="0"/>
              <a:t>Write </a:t>
            </a:r>
            <a:r>
              <a:rPr lang="en-GB" dirty="0" smtClean="0"/>
              <a:t>a descriptive sentence, </a:t>
            </a:r>
            <a:r>
              <a:rPr lang="en-GB" dirty="0" smtClean="0"/>
              <a:t>each using a particular language technique that has been mentioned in the </a:t>
            </a:r>
            <a:r>
              <a:rPr lang="en-GB" dirty="0" smtClean="0"/>
              <a:t>video in each. </a:t>
            </a:r>
            <a:endParaRPr lang="en-GB" dirty="0" smtClean="0"/>
          </a:p>
          <a:p>
            <a:endParaRPr lang="en-GB" dirty="0"/>
          </a:p>
        </p:txBody>
      </p:sp>
    </p:spTree>
    <p:extLst>
      <p:ext uri="{BB962C8B-B14F-4D97-AF65-F5344CB8AC3E}">
        <p14:creationId xmlns:p14="http://schemas.microsoft.com/office/powerpoint/2010/main" val="165877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rtlCol="0">
            <a:normAutofit/>
          </a:bodyPr>
          <a:lstStyle/>
          <a:p>
            <a:pPr>
              <a:defRPr/>
            </a:pPr>
            <a:r>
              <a:rPr lang="en-GB" altLang="en-US" dirty="0"/>
              <a:t>A. F.O.R.E.S.T. P.I.E – to persuade!</a:t>
            </a:r>
          </a:p>
        </p:txBody>
      </p:sp>
      <p:sp>
        <p:nvSpPr>
          <p:cNvPr id="5123" name="Rectangle 3"/>
          <p:cNvSpPr>
            <a:spLocks noGrp="1" noChangeArrowheads="1"/>
          </p:cNvSpPr>
          <p:nvPr>
            <p:ph type="body" idx="1"/>
          </p:nvPr>
        </p:nvSpPr>
        <p:spPr>
          <a:xfrm>
            <a:off x="264696" y="1636295"/>
            <a:ext cx="9946104" cy="4489869"/>
          </a:xfrm>
        </p:spPr>
        <p:txBody>
          <a:bodyPr rtlCol="0">
            <a:noAutofit/>
          </a:bodyPr>
          <a:lstStyle/>
          <a:p>
            <a:pPr>
              <a:buNone/>
              <a:defRPr/>
            </a:pPr>
            <a:r>
              <a:rPr lang="en-GB" altLang="en-US" sz="2000" dirty="0">
                <a:solidFill>
                  <a:srgbClr val="FF0000"/>
                </a:solidFill>
              </a:rPr>
              <a:t>A</a:t>
            </a:r>
            <a:r>
              <a:rPr lang="en-GB" altLang="en-US" sz="2000" dirty="0"/>
              <a:t>lliteration</a:t>
            </a:r>
          </a:p>
          <a:p>
            <a:pPr>
              <a:buNone/>
              <a:defRPr/>
            </a:pPr>
            <a:r>
              <a:rPr lang="en-GB" altLang="en-US" sz="2000" dirty="0">
                <a:solidFill>
                  <a:srgbClr val="FF0000"/>
                </a:solidFill>
              </a:rPr>
              <a:t>F</a:t>
            </a:r>
            <a:r>
              <a:rPr lang="en-GB" altLang="en-US" sz="2000" dirty="0"/>
              <a:t>acts</a:t>
            </a:r>
          </a:p>
          <a:p>
            <a:pPr>
              <a:buNone/>
              <a:defRPr/>
            </a:pPr>
            <a:r>
              <a:rPr lang="en-GB" altLang="en-US" sz="2000" dirty="0">
                <a:solidFill>
                  <a:srgbClr val="FF0000"/>
                </a:solidFill>
              </a:rPr>
              <a:t>O</a:t>
            </a:r>
            <a:r>
              <a:rPr lang="en-GB" altLang="en-US" sz="2000" dirty="0"/>
              <a:t>pinion</a:t>
            </a:r>
          </a:p>
          <a:p>
            <a:pPr>
              <a:buNone/>
              <a:defRPr/>
            </a:pPr>
            <a:r>
              <a:rPr lang="en-GB" altLang="en-US" sz="2000" dirty="0">
                <a:solidFill>
                  <a:srgbClr val="FF0000"/>
                </a:solidFill>
              </a:rPr>
              <a:t>R</a:t>
            </a:r>
            <a:r>
              <a:rPr lang="en-GB" altLang="en-US" sz="2000" dirty="0"/>
              <a:t>epetition/</a:t>
            </a:r>
          </a:p>
          <a:p>
            <a:pPr>
              <a:buNone/>
              <a:defRPr/>
            </a:pPr>
            <a:r>
              <a:rPr lang="en-GB" altLang="en-US" sz="2000" dirty="0">
                <a:solidFill>
                  <a:srgbClr val="FF0000"/>
                </a:solidFill>
              </a:rPr>
              <a:t>R</a:t>
            </a:r>
            <a:r>
              <a:rPr lang="en-GB" altLang="en-US" sz="2000" dirty="0"/>
              <a:t>hetorical Question</a:t>
            </a:r>
          </a:p>
          <a:p>
            <a:pPr>
              <a:buNone/>
              <a:defRPr/>
            </a:pPr>
            <a:r>
              <a:rPr lang="en-GB" altLang="en-US" sz="2000" dirty="0">
                <a:solidFill>
                  <a:srgbClr val="FF0000"/>
                </a:solidFill>
              </a:rPr>
              <a:t>E</a:t>
            </a:r>
            <a:r>
              <a:rPr lang="en-GB" altLang="en-US" sz="2000" dirty="0"/>
              <a:t>motive language</a:t>
            </a:r>
          </a:p>
          <a:p>
            <a:pPr>
              <a:buNone/>
              <a:defRPr/>
            </a:pPr>
            <a:r>
              <a:rPr lang="en-GB" altLang="en-US" sz="2000" dirty="0">
                <a:solidFill>
                  <a:srgbClr val="FF0000"/>
                </a:solidFill>
              </a:rPr>
              <a:t>S</a:t>
            </a:r>
            <a:r>
              <a:rPr lang="en-GB" altLang="en-US" sz="2000" dirty="0"/>
              <a:t>tatistics</a:t>
            </a:r>
          </a:p>
          <a:p>
            <a:pPr>
              <a:buNone/>
              <a:defRPr/>
            </a:pPr>
            <a:r>
              <a:rPr lang="en-GB" altLang="en-US" sz="2000" dirty="0">
                <a:solidFill>
                  <a:srgbClr val="FF0000"/>
                </a:solidFill>
              </a:rPr>
              <a:t>T</a:t>
            </a:r>
            <a:r>
              <a:rPr lang="en-GB" altLang="en-US" sz="2000" dirty="0"/>
              <a:t>riplets</a:t>
            </a:r>
          </a:p>
          <a:p>
            <a:pPr>
              <a:buNone/>
              <a:defRPr/>
            </a:pPr>
            <a:r>
              <a:rPr lang="en-GB" altLang="en-US" sz="2000" dirty="0">
                <a:solidFill>
                  <a:srgbClr val="FF0000"/>
                </a:solidFill>
              </a:rPr>
              <a:t>P</a:t>
            </a:r>
            <a:r>
              <a:rPr lang="en-GB" altLang="en-US" sz="2000" dirty="0"/>
              <a:t>ersonal Pronouns</a:t>
            </a:r>
          </a:p>
          <a:p>
            <a:pPr>
              <a:buNone/>
              <a:defRPr/>
            </a:pPr>
            <a:r>
              <a:rPr lang="en-GB" altLang="en-US" sz="2000" dirty="0">
                <a:solidFill>
                  <a:srgbClr val="FF0000"/>
                </a:solidFill>
              </a:rPr>
              <a:t>I</a:t>
            </a:r>
            <a:r>
              <a:rPr lang="en-GB" altLang="en-US" sz="2000" dirty="0"/>
              <a:t>mperatives</a:t>
            </a:r>
          </a:p>
          <a:p>
            <a:pPr>
              <a:buNone/>
              <a:defRPr/>
            </a:pPr>
            <a:r>
              <a:rPr lang="en-GB" altLang="en-US" sz="2000" dirty="0">
                <a:solidFill>
                  <a:srgbClr val="FF0000"/>
                </a:solidFill>
              </a:rPr>
              <a:t>E</a:t>
            </a:r>
            <a:r>
              <a:rPr lang="en-GB" altLang="en-US" sz="2000" dirty="0"/>
              <a:t>xaggeration</a:t>
            </a:r>
          </a:p>
        </p:txBody>
      </p:sp>
      <p:pic>
        <p:nvPicPr>
          <p:cNvPr id="3076" name="Picture 2" descr="http://hostedmedia.reimanpub.com/TOH/Images/Photos/37/300x300/exps11695_TH10090C27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5864" y="1734351"/>
            <a:ext cx="2733600" cy="2357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803358" y="4189839"/>
            <a:ext cx="7230979" cy="10198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Task</a:t>
            </a:r>
          </a:p>
          <a:p>
            <a:pPr algn="ctr"/>
            <a:r>
              <a:rPr lang="en-GB" dirty="0"/>
              <a:t>Write  3 of these techniques down in your books and give a short example of each –on any subject (5 minutes)</a:t>
            </a:r>
          </a:p>
        </p:txBody>
      </p:sp>
      <p:sp>
        <p:nvSpPr>
          <p:cNvPr id="3" name="Rectangle 2"/>
          <p:cNvSpPr/>
          <p:nvPr/>
        </p:nvSpPr>
        <p:spPr>
          <a:xfrm>
            <a:off x="4114800" y="5522495"/>
            <a:ext cx="5125453" cy="6036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Stretch and challenge – complete 5 examples in the time allowed</a:t>
            </a:r>
          </a:p>
        </p:txBody>
      </p:sp>
      <p:sp>
        <p:nvSpPr>
          <p:cNvPr id="4" name="Rectangle 3"/>
          <p:cNvSpPr/>
          <p:nvPr/>
        </p:nvSpPr>
        <p:spPr>
          <a:xfrm>
            <a:off x="7467599" y="1783379"/>
            <a:ext cx="4038601" cy="1129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accent6">
                    <a:lumMod val="60000"/>
                    <a:lumOff val="40000"/>
                  </a:schemeClr>
                </a:solidFill>
              </a:rPr>
              <a:t>Maths challenge </a:t>
            </a:r>
            <a:r>
              <a:rPr lang="en-GB" dirty="0"/>
              <a:t>– how may techniques are here? Is the total number a prime number</a:t>
            </a:r>
          </a:p>
        </p:txBody>
      </p:sp>
    </p:spTree>
    <p:extLst>
      <p:ext uri="{BB962C8B-B14F-4D97-AF65-F5344CB8AC3E}">
        <p14:creationId xmlns:p14="http://schemas.microsoft.com/office/powerpoint/2010/main" val="2430639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Mayoral speech</a:t>
            </a:r>
            <a:endParaRPr lang="en-GB" dirty="0"/>
          </a:p>
        </p:txBody>
      </p:sp>
      <p:sp>
        <p:nvSpPr>
          <p:cNvPr id="3" name="Content Placeholder 2"/>
          <p:cNvSpPr>
            <a:spLocks noGrp="1"/>
          </p:cNvSpPr>
          <p:nvPr>
            <p:ph idx="1"/>
          </p:nvPr>
        </p:nvSpPr>
        <p:spPr/>
        <p:txBody>
          <a:bodyPr/>
          <a:lstStyle/>
          <a:p>
            <a:r>
              <a:rPr lang="en-GB" dirty="0"/>
              <a:t> </a:t>
            </a:r>
            <a:r>
              <a:rPr lang="en-GB" u="sng" dirty="0">
                <a:hlinkClick r:id="rId2"/>
              </a:rPr>
              <a:t>Persuasive devices - Literary techniques - GCSE English Language Revision - Other - BBC </a:t>
            </a:r>
            <a:r>
              <a:rPr lang="en-GB" u="sng" dirty="0" err="1" smtClean="0">
                <a:hlinkClick r:id="rId2"/>
              </a:rPr>
              <a:t>Bitesize</a:t>
            </a:r>
            <a:endParaRPr lang="en-GB" u="sng" dirty="0" smtClean="0"/>
          </a:p>
          <a:p>
            <a:endParaRPr lang="en-GB" u="sng" dirty="0"/>
          </a:p>
          <a:p>
            <a:r>
              <a:rPr lang="en-GB" u="sng" dirty="0" smtClean="0"/>
              <a:t>Try to identify the language techniques used in the following video</a:t>
            </a:r>
          </a:p>
          <a:p>
            <a:r>
              <a:rPr lang="en-GB" u="sng" dirty="0" smtClean="0"/>
              <a:t>Think about the impact of the language chosen</a:t>
            </a:r>
          </a:p>
          <a:p>
            <a:r>
              <a:rPr lang="en-GB" u="sng" dirty="0" smtClean="0"/>
              <a:t>What effect do they have on the reader?</a:t>
            </a:r>
          </a:p>
          <a:p>
            <a:endParaRPr lang="en-GB" u="sng" dirty="0"/>
          </a:p>
          <a:p>
            <a:endParaRPr lang="en-GB" u="sng" dirty="0" smtClean="0"/>
          </a:p>
          <a:p>
            <a:r>
              <a:rPr lang="en-GB" smtClean="0">
                <a:hlinkClick r:id="rId2"/>
              </a:rPr>
              <a:t>Mayoral speech</a:t>
            </a:r>
            <a:endParaRPr lang="en-GB" dirty="0"/>
          </a:p>
          <a:p>
            <a:endParaRPr lang="en-GB" dirty="0"/>
          </a:p>
        </p:txBody>
      </p:sp>
    </p:spTree>
    <p:extLst>
      <p:ext uri="{BB962C8B-B14F-4D97-AF65-F5344CB8AC3E}">
        <p14:creationId xmlns:p14="http://schemas.microsoft.com/office/powerpoint/2010/main" val="703240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Did you manage to identify the following </a:t>
            </a:r>
            <a:r>
              <a:rPr lang="en-GB" dirty="0" err="1" smtClean="0"/>
              <a:t>techiques</a:t>
            </a:r>
            <a:r>
              <a:rPr lang="en-GB" dirty="0" smtClean="0"/>
              <a:t>?</a:t>
            </a:r>
            <a:endParaRPr lang="en-GB" dirty="0"/>
          </a:p>
        </p:txBody>
      </p:sp>
      <p:sp>
        <p:nvSpPr>
          <p:cNvPr id="3" name="Content Placeholder 2"/>
          <p:cNvSpPr>
            <a:spLocks noGrp="1"/>
          </p:cNvSpPr>
          <p:nvPr>
            <p:ph idx="1"/>
          </p:nvPr>
        </p:nvSpPr>
        <p:spPr/>
        <p:txBody>
          <a:bodyPr/>
          <a:lstStyle/>
          <a:p>
            <a:r>
              <a:rPr lang="en-GB" dirty="0" smtClean="0"/>
              <a:t>Emotive alliteration</a:t>
            </a:r>
          </a:p>
          <a:p>
            <a:r>
              <a:rPr lang="en-GB" dirty="0" smtClean="0"/>
              <a:t>Rule of three</a:t>
            </a:r>
          </a:p>
          <a:p>
            <a:r>
              <a:rPr lang="en-GB" dirty="0" smtClean="0"/>
              <a:t>Personal pronouns( me /I)</a:t>
            </a:r>
          </a:p>
          <a:p>
            <a:r>
              <a:rPr lang="en-GB" dirty="0" smtClean="0"/>
              <a:t>Repetition of key words</a:t>
            </a:r>
          </a:p>
          <a:p>
            <a:r>
              <a:rPr lang="en-GB" dirty="0" smtClean="0"/>
              <a:t>Flatter the audience</a:t>
            </a:r>
          </a:p>
          <a:p>
            <a:r>
              <a:rPr lang="en-GB" dirty="0" smtClean="0"/>
              <a:t>Include simple facts</a:t>
            </a:r>
          </a:p>
          <a:p>
            <a:r>
              <a:rPr lang="en-GB" dirty="0" smtClean="0"/>
              <a:t>Use imperatives</a:t>
            </a:r>
            <a:endParaRPr lang="en-GB" dirty="0"/>
          </a:p>
        </p:txBody>
      </p:sp>
    </p:spTree>
    <p:extLst>
      <p:ext uri="{BB962C8B-B14F-4D97-AF65-F5344CB8AC3E}">
        <p14:creationId xmlns:p14="http://schemas.microsoft.com/office/powerpoint/2010/main" val="261561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Tone and sentence structures </a:t>
            </a:r>
            <a:endParaRPr lang="en-GB" dirty="0"/>
          </a:p>
        </p:txBody>
      </p:sp>
      <p:sp>
        <p:nvSpPr>
          <p:cNvPr id="3" name="Content Placeholder 2"/>
          <p:cNvSpPr>
            <a:spLocks noGrp="1"/>
          </p:cNvSpPr>
          <p:nvPr>
            <p:ph idx="1"/>
          </p:nvPr>
        </p:nvSpPr>
        <p:spPr/>
        <p:txBody>
          <a:bodyPr/>
          <a:lstStyle/>
          <a:p>
            <a:r>
              <a:rPr lang="en-GB" dirty="0" smtClean="0"/>
              <a:t>Can be:</a:t>
            </a:r>
          </a:p>
          <a:p>
            <a:r>
              <a:rPr lang="en-GB" dirty="0" smtClean="0"/>
              <a:t>Emotive</a:t>
            </a:r>
          </a:p>
          <a:p>
            <a:r>
              <a:rPr lang="en-GB" dirty="0" smtClean="0"/>
              <a:t>Sarcastic</a:t>
            </a:r>
          </a:p>
          <a:p>
            <a:r>
              <a:rPr lang="en-GB" dirty="0" smtClean="0"/>
              <a:t>Negative</a:t>
            </a:r>
          </a:p>
          <a:p>
            <a:r>
              <a:rPr lang="en-GB" dirty="0" smtClean="0"/>
              <a:t>Positive</a:t>
            </a:r>
          </a:p>
          <a:p>
            <a:r>
              <a:rPr lang="en-GB" dirty="0" smtClean="0"/>
              <a:t>SENTENCES</a:t>
            </a:r>
          </a:p>
          <a:p>
            <a:r>
              <a:rPr lang="en-GB" dirty="0" smtClean="0"/>
              <a:t>Using repetition/lists/short for impact/ impatience</a:t>
            </a:r>
          </a:p>
          <a:p>
            <a:endParaRPr lang="en-GB" dirty="0"/>
          </a:p>
        </p:txBody>
      </p:sp>
    </p:spTree>
    <p:extLst>
      <p:ext uri="{BB962C8B-B14F-4D97-AF65-F5344CB8AC3E}">
        <p14:creationId xmlns:p14="http://schemas.microsoft.com/office/powerpoint/2010/main" val="12420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140431" y="1264624"/>
            <a:ext cx="10798139"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Homework</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1600" b="1" dirty="0">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Writing a campaigning speech</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 are standing as a candidate for Mayor of London. Prepare your campaign speech. It should be approximately 300 words.</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 must include a variety of the language techniques and sentence structures we have discussed. Don’t forget to choose your words carefully to express your message and to get the right tone in your speech. Remember, the purpose is to </a:t>
            </a:r>
            <a:r>
              <a:rPr kumimoji="0" lang="en-GB" altLang="en-US"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persuade</a:t>
            </a:r>
            <a:r>
              <a:rPr kumimoji="0" lang="en-GB"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people to vote for you.</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Things to think about:</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Structure</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Beginning</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Think about a way to open in an engaging way</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Remember to greet the audience, introduce yourself and make your purpose clear</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Outline the main structure of your speech</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Main body of the speech</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What are the three main campaign ideas/points that you would like to make?</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 will you expand your points to drive your points home?</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End</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Sum up your main points with a strong statement</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Include a call to action/repeat your campaign slogan</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Thank the audience </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Language techniques</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Commonly used techniques include:</a:t>
            </a:r>
            <a:endParaRPr kumimoji="0" lang="en-GB"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40668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81E1819CF9C248B61C0E4D9D0A5454" ma:contentTypeVersion="11" ma:contentTypeDescription="Create a new document." ma:contentTypeScope="" ma:versionID="45c611baa1367372cb9bd2dd6189417c">
  <xsd:schema xmlns:xsd="http://www.w3.org/2001/XMLSchema" xmlns:xs="http://www.w3.org/2001/XMLSchema" xmlns:p="http://schemas.microsoft.com/office/2006/metadata/properties" xmlns:ns3="0f018554-3278-4bdb-9f00-d23e665f071e" xmlns:ns4="466ec694-672e-4b5b-bf42-c12a70c56e68" targetNamespace="http://schemas.microsoft.com/office/2006/metadata/properties" ma:root="true" ma:fieldsID="2176b191234005346f003f1909797f86" ns3:_="" ns4:_="">
    <xsd:import namespace="0f018554-3278-4bdb-9f00-d23e665f071e"/>
    <xsd:import namespace="466ec694-672e-4b5b-bf42-c12a70c56e6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018554-3278-4bdb-9f00-d23e665f07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6ec694-672e-4b5b-bf42-c12a70c56e6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CDAB89B-9D16-4D54-9C91-4267B97CB58C}">
  <ds:schemaRefs>
    <ds:schemaRef ds:uri="http://schemas.microsoft.com/sharepoint/v3/contenttype/forms"/>
  </ds:schemaRefs>
</ds:datastoreItem>
</file>

<file path=customXml/itemProps2.xml><?xml version="1.0" encoding="utf-8"?>
<ds:datastoreItem xmlns:ds="http://schemas.openxmlformats.org/officeDocument/2006/customXml" ds:itemID="{505CFAAE-1FDF-4880-9D3A-E9D21CA003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018554-3278-4bdb-9f00-d23e665f071e"/>
    <ds:schemaRef ds:uri="466ec694-672e-4b5b-bf42-c12a70c56e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D47FB2-C92D-4145-A1BC-2B1336950A71}">
  <ds:schemaRefs>
    <ds:schemaRef ds:uri="http://schemas.microsoft.com/office/2006/documentManagement/types"/>
    <ds:schemaRef ds:uri="http://purl.org/dc/terms/"/>
    <ds:schemaRef ds:uri="http://purl.org/dc/elements/1.1/"/>
    <ds:schemaRef ds:uri="http://schemas.microsoft.com/office/infopath/2007/PartnerControls"/>
    <ds:schemaRef ds:uri="0f018554-3278-4bdb-9f00-d23e665f071e"/>
    <ds:schemaRef ds:uri="http://purl.org/dc/dcmitype/"/>
    <ds:schemaRef ds:uri="http://www.w3.org/XML/1998/namespace"/>
    <ds:schemaRef ds:uri="http://schemas.openxmlformats.org/package/2006/metadata/core-properties"/>
    <ds:schemaRef ds:uri="466ec694-672e-4b5b-bf42-c12a70c56e68"/>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TM03090434[[fn=Wood Type]]</Template>
  <TotalTime>41</TotalTime>
  <Words>401</Words>
  <Application>Microsoft Office PowerPoint</Application>
  <PresentationFormat>Widescreen</PresentationFormat>
  <Paragraphs>89</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Rockwell</vt:lpstr>
      <vt:lpstr>Rockwell Condensed</vt:lpstr>
      <vt:lpstr>Times New Roman</vt:lpstr>
      <vt:lpstr>Wingdings</vt:lpstr>
      <vt:lpstr>Wood Type</vt:lpstr>
      <vt:lpstr>Analysing language features</vt:lpstr>
      <vt:lpstr>PowerPoint Presentation</vt:lpstr>
      <vt:lpstr>PowerPoint Presentation</vt:lpstr>
      <vt:lpstr>Descriptive language use</vt:lpstr>
      <vt:lpstr>A. F.O.R.E.S.T. P.I.E – to persuade!</vt:lpstr>
      <vt:lpstr>Mayoral speech</vt:lpstr>
      <vt:lpstr>Did you manage to identify the following techiques?</vt:lpstr>
      <vt:lpstr>Tone and sentence structures </vt:lpstr>
      <vt:lpstr>PowerPoint Presentation</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Analysing language features</dc:title>
  <dc:creator>Hill, Deborah</dc:creator>
  <cp:lastModifiedBy>Deborah Hill</cp:lastModifiedBy>
  <cp:revision>8</cp:revision>
  <dcterms:created xsi:type="dcterms:W3CDTF">2021-04-28T15:21:28Z</dcterms:created>
  <dcterms:modified xsi:type="dcterms:W3CDTF">2021-05-04T11:28:03Z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0x0101002981E1819CF9C248B61C0E4D9D0A5454</vt:lpwstr>
  </property>
</Properties>
</file>