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3" r:id="rId2"/>
    <p:sldMasterId id="2147483712" r:id="rId3"/>
  </p:sldMasterIdLst>
  <p:notesMasterIdLst>
    <p:notesMasterId r:id="rId59"/>
  </p:notesMasterIdLst>
  <p:handoutMasterIdLst>
    <p:handoutMasterId r:id="rId60"/>
  </p:handoutMasterIdLst>
  <p:sldIdLst>
    <p:sldId id="299" r:id="rId4"/>
    <p:sldId id="678" r:id="rId5"/>
    <p:sldId id="677" r:id="rId6"/>
    <p:sldId id="675" r:id="rId7"/>
    <p:sldId id="715" r:id="rId8"/>
    <p:sldId id="713" r:id="rId9"/>
    <p:sldId id="696" r:id="rId10"/>
    <p:sldId id="681" r:id="rId11"/>
    <p:sldId id="682" r:id="rId12"/>
    <p:sldId id="683" r:id="rId13"/>
    <p:sldId id="684" r:id="rId14"/>
    <p:sldId id="685" r:id="rId15"/>
    <p:sldId id="665" r:id="rId16"/>
    <p:sldId id="671" r:id="rId17"/>
    <p:sldId id="714" r:id="rId18"/>
    <p:sldId id="672" r:id="rId19"/>
    <p:sldId id="268" r:id="rId20"/>
    <p:sldId id="686" r:id="rId21"/>
    <p:sldId id="288" r:id="rId22"/>
    <p:sldId id="289" r:id="rId23"/>
    <p:sldId id="290" r:id="rId24"/>
    <p:sldId id="292" r:id="rId25"/>
    <p:sldId id="365" r:id="rId26"/>
    <p:sldId id="691" r:id="rId27"/>
    <p:sldId id="704" r:id="rId28"/>
    <p:sldId id="705" r:id="rId29"/>
    <p:sldId id="395" r:id="rId30"/>
    <p:sldId id="720" r:id="rId31"/>
    <p:sldId id="371" r:id="rId32"/>
    <p:sldId id="377" r:id="rId33"/>
    <p:sldId id="257" r:id="rId34"/>
    <p:sldId id="260" r:id="rId35"/>
    <p:sldId id="693" r:id="rId36"/>
    <p:sldId id="667" r:id="rId37"/>
    <p:sldId id="261" r:id="rId38"/>
    <p:sldId id="396" r:id="rId39"/>
    <p:sldId id="397" r:id="rId40"/>
    <p:sldId id="398" r:id="rId41"/>
    <p:sldId id="363" r:id="rId42"/>
    <p:sldId id="383" r:id="rId43"/>
    <p:sldId id="719" r:id="rId44"/>
    <p:sldId id="692" r:id="rId45"/>
    <p:sldId id="689" r:id="rId46"/>
    <p:sldId id="690" r:id="rId47"/>
    <p:sldId id="325" r:id="rId48"/>
    <p:sldId id="313" r:id="rId49"/>
    <p:sldId id="695" r:id="rId50"/>
    <p:sldId id="710" r:id="rId51"/>
    <p:sldId id="687" r:id="rId52"/>
    <p:sldId id="688" r:id="rId53"/>
    <p:sldId id="717" r:id="rId54"/>
    <p:sldId id="711" r:id="rId55"/>
    <p:sldId id="401" r:id="rId56"/>
    <p:sldId id="370" r:id="rId57"/>
    <p:sldId id="708" r:id="rId58"/>
  </p:sldIdLst>
  <p:sldSz cx="12192000" cy="6858000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8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ce Beckles" userId="c5d7e2ebd1f33eb5" providerId="LiveId" clId="{8DD3C18A-8D71-4564-80D8-D506234BA2A1}"/>
    <pc:docChg chg="modSld">
      <pc:chgData name="Janice Beckles" userId="c5d7e2ebd1f33eb5" providerId="LiveId" clId="{8DD3C18A-8D71-4564-80D8-D506234BA2A1}" dt="2021-07-20T11:35:48.489" v="35" actId="20577"/>
      <pc:docMkLst>
        <pc:docMk/>
      </pc:docMkLst>
      <pc:sldChg chg="modSp mod">
        <pc:chgData name="Janice Beckles" userId="c5d7e2ebd1f33eb5" providerId="LiveId" clId="{8DD3C18A-8D71-4564-80D8-D506234BA2A1}" dt="2021-07-20T11:35:48.489" v="35" actId="20577"/>
        <pc:sldMkLst>
          <pc:docMk/>
          <pc:sldMk cId="398679894" sldId="695"/>
        </pc:sldMkLst>
        <pc:spChg chg="mod">
          <ac:chgData name="Janice Beckles" userId="c5d7e2ebd1f33eb5" providerId="LiveId" clId="{8DD3C18A-8D71-4564-80D8-D506234BA2A1}" dt="2021-07-20T11:35:48.489" v="35" actId="20577"/>
          <ac:spMkLst>
            <pc:docMk/>
            <pc:sldMk cId="398679894" sldId="695"/>
            <ac:spMk id="7782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07FD0-F982-4BA4-AA3F-CDDECCA3323E}" type="datetimeFigureOut">
              <a:rPr lang="en-GB" smtClean="0"/>
              <a:t>20/07/2021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627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B6B1-CDCA-461E-8EC1-F2DCAE837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7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72ABD-1AF7-42A6-AC3D-4A771E8EFDDE}" type="datetimeFigureOut">
              <a:rPr lang="en-GB" smtClean="0"/>
              <a:t>20/07/2021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7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39A06-4C14-4C7B-9960-825DB93301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8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04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93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38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584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82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842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6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68AA3-944C-4B05-B045-E93BE17488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36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5900" y="514350"/>
            <a:ext cx="4562475" cy="2566988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86256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B165A5-A890-4415-8D2B-27B94D68F6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51100" y="547688"/>
            <a:ext cx="4878388" cy="274320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58636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1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26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30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005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6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8A48-98C2-4A93-85BC-CA29AB9ED6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36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5900" y="514350"/>
            <a:ext cx="4562475" cy="2566988"/>
          </a:xfrm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1589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920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37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56340-8D4E-4160-9AA2-0FF23FA31A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20938" y="544513"/>
            <a:ext cx="4849812" cy="27273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36543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D46C198E-98ED-46AE-AD3A-3400825811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734674CC-E35F-4A8F-AD95-03A66560F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CA7D8-906E-4025-A08E-38F47D779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FD8C1-0D90-452D-9C7E-60A8DA86FB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484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6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043423-E991-4FF5-B629-4636B4FAE2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36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5900" y="514350"/>
            <a:ext cx="4562475" cy="2566988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93660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991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21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6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9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183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53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38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099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9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28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6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30CBCD-086F-43C9-94C6-802F6FBC7C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36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5900" y="514350"/>
            <a:ext cx="4562475" cy="2566988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764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11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39A06-4C14-4C7B-9960-825DB93301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5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35EE8-481C-154E-8E89-2089F6EB6E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351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EXERCISE: Using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GOALS worksheet – compete the form accordingly.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Firstly,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must decide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business wants to achieve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next 6  - 12 months; increase in existing sales, new products, entering new markets. Think about what will have to change to make these happen and don’t be afraid to AIM HIGH – this isn’t about doing what you always do…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decide what your MARKETING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goals are for the next 6 – 12 months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prioritise what content can do for you,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as: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Building awareness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Educating buyers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Moving leads along the purchase path (nurturing)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Engaging with all influencers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Serving existing customers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Cross-selling or up-selling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Generating new sales leads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Establishing your expertise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/>
              <a:buChar char="•"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each goal that you choose – decide a form of metric you will use to measure your success:</a:t>
            </a:r>
          </a:p>
          <a:p>
            <a:pPr marL="0" indent="0">
              <a:buFont typeface="Arial"/>
              <a:buNone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35EE8-481C-154E-8E89-2089F6EB6E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1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6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6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7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5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70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88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50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1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11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09600" y="274638"/>
            <a:ext cx="85598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en-GB" altLang="en-US" sz="4400" dirty="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527051" y="1773238"/>
            <a:ext cx="10272183" cy="4464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98857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E44C23-F770-4711-9BB5-3048332CFEEC}"/>
              </a:ext>
            </a:extLst>
          </p:cNvPr>
          <p:cNvCxnSpPr/>
          <p:nvPr/>
        </p:nvCxnSpPr>
        <p:spPr>
          <a:xfrm>
            <a:off x="6868584" y="4354513"/>
            <a:ext cx="4504267" cy="0"/>
          </a:xfrm>
          <a:prstGeom prst="line">
            <a:avLst/>
          </a:prstGeom>
          <a:ln>
            <a:solidFill>
              <a:srgbClr val="95BE3D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7EC0CF-C68A-4DEC-A1D5-3686E50A0527}"/>
              </a:ext>
            </a:extLst>
          </p:cNvPr>
          <p:cNvCxnSpPr/>
          <p:nvPr userDrawn="1"/>
        </p:nvCxnSpPr>
        <p:spPr>
          <a:xfrm>
            <a:off x="6832600" y="1882775"/>
            <a:ext cx="4504267" cy="0"/>
          </a:xfrm>
          <a:prstGeom prst="line">
            <a:avLst/>
          </a:prstGeom>
          <a:ln>
            <a:solidFill>
              <a:srgbClr val="EDCD1A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831592" y="4532747"/>
            <a:ext cx="4637617" cy="1892300"/>
          </a:xfrm>
        </p:spPr>
        <p:txBody>
          <a:bodyPr>
            <a:normAutofit/>
          </a:bodyPr>
          <a:lstStyle>
            <a:lvl1pPr marL="0" indent="0">
              <a:buNone/>
              <a:defRPr sz="165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" y="0"/>
            <a:ext cx="6253145" cy="6858000"/>
          </a:xfrm>
          <a:noFill/>
          <a:ln w="57150" cmpd="sng">
            <a:noFill/>
          </a:ln>
        </p:spPr>
        <p:txBody>
          <a:bodyPr rtlCol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 sz="1650" baseline="0">
                <a:solidFill>
                  <a:schemeClr val="bg1"/>
                </a:solidFill>
                <a:sym typeface="Wingdings"/>
              </a:defRPr>
            </a:lvl1pPr>
          </a:lstStyle>
          <a:p>
            <a:pPr lvl="0"/>
            <a:r>
              <a:rPr lang="en-US" noProof="0" dirty="0">
                <a:sym typeface="Wingdings"/>
              </a:rPr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32604" y="2154767"/>
            <a:ext cx="4637617" cy="1781064"/>
          </a:xfrm>
        </p:spPr>
        <p:txBody>
          <a:bodyPr>
            <a:normAutofit/>
          </a:bodyPr>
          <a:lstStyle>
            <a:lvl1pPr marL="0" indent="0">
              <a:buNone/>
              <a:defRPr sz="165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6831588" y="949575"/>
            <a:ext cx="4755048" cy="623568"/>
          </a:xfr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0" baseline="0">
                <a:solidFill>
                  <a:srgbClr val="4AC4F1"/>
                </a:solidFill>
                <a:latin typeface="Lovelo"/>
                <a:cs typeface="Lovelo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14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66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05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312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835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370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501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97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073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862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049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36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66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534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969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413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66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141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45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338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-Jewel.png">
            <a:extLst>
              <a:ext uri="{FF2B5EF4-FFF2-40B4-BE49-F238E27FC236}">
                <a16:creationId xmlns:a16="http://schemas.microsoft.com/office/drawing/2014/main" id="{C92AFE8C-7E3E-4C93-BE15-51FA56606C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584" y="-741362"/>
            <a:ext cx="14753168" cy="84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3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54F383A9-735F-436E-8650-343E411FE140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DFA5E7-C941-43FA-AFD7-0EA7D5190535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DD38F0-79A2-4E91-BB33-F24D152FC2F4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865244-DA6D-4778-A5D0-7D73926A34D0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D72464-E154-41BB-883D-FAC0306DD31E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6FA59A7-F487-48DC-A648-F0891AA4C658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D5BA3A-4109-4B1B-9253-298378647E51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FCA2DBC-3E59-4990-8867-23C5C1A2A6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496ED8B-8837-4AE8-B3D8-9EDB92FD3264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4" y="2226504"/>
            <a:ext cx="789023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4" y="4777380"/>
            <a:ext cx="7890239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3C290C5-FC14-4F1D-B3FC-0D27E85C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 rot="5400000">
            <a:off x="10162117" y="1790700"/>
            <a:ext cx="990600" cy="304800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0E58D63-134D-48D3-8C18-B51D09EA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8527" y="3226594"/>
            <a:ext cx="3859212" cy="30480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D10A11-E1D4-42DD-9A95-00C11F7B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0D22D0A3-DE66-42C3-9B5B-42BFA8FE86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1199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27" y="927099"/>
            <a:ext cx="8458229" cy="709865"/>
          </a:xfrm>
        </p:spPr>
        <p:txBody>
          <a:bodyPr/>
          <a:lstStyle>
            <a:lvl1pPr>
              <a:defRPr sz="32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6585C-46BD-4733-B069-2B08BF53A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F5C6F-542F-4756-8DB3-744C3CA9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8D948-5C60-47C0-B0A0-EAE33872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394E-8FBD-4D08-9297-03A1801352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118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01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D73BB9A9-A398-4ADD-BA4C-27461E04D177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82595E-8CA6-4E16-A557-371813B79931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3B47DB-FFED-492C-A8C9-AD1AD6215168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620B42-3D5D-4FE0-9033-5B195FE6B6DA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0D9B16-7694-4118-9305-FAE4670828AD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0586D5F-E211-46E9-B6D6-7564BBB8969F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740916-63D1-4E1B-8FEC-5DD2266B95DB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211D87-8EB1-4074-84C8-8825A2AAF1A0}"/>
                </a:ext>
              </a:extLst>
            </p:cNvPr>
            <p:cNvSpPr/>
            <p:nvPr/>
          </p:nvSpPr>
          <p:spPr>
            <a:xfrm>
              <a:off x="5283200" y="401616"/>
              <a:ext cx="3465513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02014AC-FEB1-4602-B1D0-A58A536A5DEF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105027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6 h 2752"/>
                <a:gd name="T4" fmla="*/ 0 w 4960"/>
                <a:gd name="T5" fmla="*/ 2147483646 h 2752"/>
                <a:gd name="T6" fmla="*/ 0 w 4960"/>
                <a:gd name="T7" fmla="*/ 2147483646 h 2752"/>
                <a:gd name="T8" fmla="*/ 2147483646 w 4960"/>
                <a:gd name="T9" fmla="*/ 2147483646 h 2752"/>
                <a:gd name="T10" fmla="*/ 2147483646 w 4960"/>
                <a:gd name="T11" fmla="*/ 2147483646 h 2752"/>
                <a:gd name="T12" fmla="*/ 2147483646 w 4960"/>
                <a:gd name="T13" fmla="*/ 2147483646 h 2752"/>
                <a:gd name="T14" fmla="*/ 2147483646 w 4960"/>
                <a:gd name="T15" fmla="*/ 0 h 2752"/>
                <a:gd name="T16" fmla="*/ 2147483646 w 4960"/>
                <a:gd name="T17" fmla="*/ 0 h 2752"/>
                <a:gd name="T18" fmla="*/ 2147483646 w 4960"/>
                <a:gd name="T19" fmla="*/ 2147483646 h 2752"/>
                <a:gd name="T20" fmla="*/ 2147483646 w 4960"/>
                <a:gd name="T21" fmla="*/ 2147483646 h 2752"/>
                <a:gd name="T22" fmla="*/ 2147483646 w 4960"/>
                <a:gd name="T23" fmla="*/ 2147483646 h 2752"/>
                <a:gd name="T24" fmla="*/ 2147483646 w 4960"/>
                <a:gd name="T25" fmla="*/ 2147483646 h 2752"/>
                <a:gd name="T26" fmla="*/ 2147483646 w 4960"/>
                <a:gd name="T27" fmla="*/ 2147483646 h 2752"/>
                <a:gd name="T28" fmla="*/ 2147483646 w 4960"/>
                <a:gd name="T29" fmla="*/ 2147483646 h 2752"/>
                <a:gd name="T30" fmla="*/ 2147483646 w 4960"/>
                <a:gd name="T31" fmla="*/ 2147483646 h 2752"/>
                <a:gd name="T32" fmla="*/ 2147483646 w 4960"/>
                <a:gd name="T33" fmla="*/ 2147483646 h 2752"/>
                <a:gd name="T34" fmla="*/ 2147483646 w 4960"/>
                <a:gd name="T35" fmla="*/ 2147483646 h 2752"/>
                <a:gd name="T36" fmla="*/ 2147483646 w 4960"/>
                <a:gd name="T37" fmla="*/ 2147483646 h 2752"/>
                <a:gd name="T38" fmla="*/ 2147483646 w 4960"/>
                <a:gd name="T39" fmla="*/ 2147483646 h 2752"/>
                <a:gd name="T40" fmla="*/ 2147483646 w 4960"/>
                <a:gd name="T41" fmla="*/ 2147483646 h 2752"/>
                <a:gd name="T42" fmla="*/ 2147483646 w 4960"/>
                <a:gd name="T43" fmla="*/ 2147483646 h 2752"/>
                <a:gd name="T44" fmla="*/ 2147483646 w 4960"/>
                <a:gd name="T45" fmla="*/ 2147483646 h 2752"/>
                <a:gd name="T46" fmla="*/ 2147483646 w 4960"/>
                <a:gd name="T47" fmla="*/ 2147483646 h 2752"/>
                <a:gd name="T48" fmla="*/ 2147483646 w 4960"/>
                <a:gd name="T49" fmla="*/ 2147483646 h 2752"/>
                <a:gd name="T50" fmla="*/ 2147483646 w 4960"/>
                <a:gd name="T51" fmla="*/ 2147483646 h 2752"/>
                <a:gd name="T52" fmla="*/ 2147483646 w 4960"/>
                <a:gd name="T53" fmla="*/ 2147483646 h 2752"/>
                <a:gd name="T54" fmla="*/ 2147483646 w 4960"/>
                <a:gd name="T55" fmla="*/ 2147483646 h 2752"/>
                <a:gd name="T56" fmla="*/ 2147483646 w 4960"/>
                <a:gd name="T57" fmla="*/ 2147483646 h 2752"/>
                <a:gd name="T58" fmla="*/ 2147483646 w 4960"/>
                <a:gd name="T59" fmla="*/ 2147483646 h 2752"/>
                <a:gd name="T60" fmla="*/ 2147483646 w 4960"/>
                <a:gd name="T61" fmla="*/ 2147483646 h 2752"/>
                <a:gd name="T62" fmla="*/ 2147483646 w 4960"/>
                <a:gd name="T63" fmla="*/ 2147483646 h 2752"/>
                <a:gd name="T64" fmla="*/ 2147483646 w 4960"/>
                <a:gd name="T65" fmla="*/ 2147483646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DB68703-3CEF-4F0C-A9C9-5E030DE56433}"/>
                </a:ext>
              </a:extLst>
            </p:cNvPr>
            <p:cNvSpPr>
              <a:spLocks/>
            </p:cNvSpPr>
            <p:nvPr/>
          </p:nvSpPr>
          <p:spPr bwMode="gray">
            <a:xfrm rot="-5912394">
              <a:off x="3320102" y="1458373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2F4D2E9-629B-4503-8DFC-9D3EA0268FE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3D1D4-0076-4457-9F1B-46B816FB17C8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045" y="2257588"/>
            <a:ext cx="4120896" cy="3020344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5682" y="2257588"/>
            <a:ext cx="4110021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579F15E-8DF6-4EF6-B4B1-7D4B98AB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F416B23-6397-43A2-A5AF-07942CC9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EA79738-DFB1-46D1-BFC0-CA91F600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4A8A54BA-7DB0-4549-BFD7-910C0CDFE8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2732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253" y="2489201"/>
            <a:ext cx="4849307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1" y="2489203"/>
            <a:ext cx="4849307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B4E93-368E-4756-94F2-C032192A7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831538-A322-4F1C-856D-394C12A3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165175-1C2E-414F-A95E-264E962B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684E1-8959-43FD-BF7C-C80006EC46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0214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891" y="2489200"/>
            <a:ext cx="484466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5253" y="3248491"/>
            <a:ext cx="4849307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42" y="2489201"/>
            <a:ext cx="4849305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41" y="3245836"/>
            <a:ext cx="4849307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6BCCA3-BA88-4D36-9089-FEFF0F2F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6A2BCD-008C-40B3-9220-C5CB1643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72DD3C-951A-4107-B4F3-13DDAA79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8D17-9FA3-4F7C-A048-FA62E41784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250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744BF9-5503-4167-BA43-759A19EE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B348C7-6C5E-4083-BAFD-93FFDBFF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DA2EEB-440F-4F51-940A-A10B2FD2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591A7-8B83-497A-997F-2FBFC42204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9368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6715F6-383B-4287-A140-009343340B97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27E470F-E3BB-4976-A26D-C65E5E8B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1F9EE91-2425-4692-8875-70AED8E28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44F24E-96DB-418C-B7FD-87D4F038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13F3191D-46AD-426E-B904-70D1963EF8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4410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>
            <a:extLst>
              <a:ext uri="{FF2B5EF4-FFF2-40B4-BE49-F238E27FC236}">
                <a16:creationId xmlns:a16="http://schemas.microsoft.com/office/drawing/2014/main" id="{469F3FD8-1F4A-4663-8E21-54FF234AFA2A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0881B-6511-43AD-92BE-5CA507E15E60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987BA3-882B-4CEA-B97B-BB282815019B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61CB34-F81B-4CEF-BAF0-BD4E41174610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DA7946-1FB7-4687-860D-B029540565B1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3B0542-7FAF-49C8-BB28-01715D14D902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2236C7-A375-41E8-A46A-01F3B0AFE8D9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189E80-6097-460F-9305-6BD75723099A}"/>
                </a:ext>
              </a:extLst>
            </p:cNvPr>
            <p:cNvSpPr/>
            <p:nvPr/>
          </p:nvSpPr>
          <p:spPr>
            <a:xfrm>
              <a:off x="5283200" y="401616"/>
              <a:ext cx="3465513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3303C8E-C6B3-4CA0-A206-D50AC91C511D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2548536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6 h 2752"/>
                <a:gd name="T4" fmla="*/ 0 w 4960"/>
                <a:gd name="T5" fmla="*/ 2147483646 h 2752"/>
                <a:gd name="T6" fmla="*/ 0 w 4960"/>
                <a:gd name="T7" fmla="*/ 2147483646 h 2752"/>
                <a:gd name="T8" fmla="*/ 2147483646 w 4960"/>
                <a:gd name="T9" fmla="*/ 2147483646 h 2752"/>
                <a:gd name="T10" fmla="*/ 2147483646 w 4960"/>
                <a:gd name="T11" fmla="*/ 2147483646 h 2752"/>
                <a:gd name="T12" fmla="*/ 2147483646 w 4960"/>
                <a:gd name="T13" fmla="*/ 2147483646 h 2752"/>
                <a:gd name="T14" fmla="*/ 2147483646 w 4960"/>
                <a:gd name="T15" fmla="*/ 0 h 2752"/>
                <a:gd name="T16" fmla="*/ 2147483646 w 4960"/>
                <a:gd name="T17" fmla="*/ 0 h 2752"/>
                <a:gd name="T18" fmla="*/ 2147483646 w 4960"/>
                <a:gd name="T19" fmla="*/ 2147483646 h 2752"/>
                <a:gd name="T20" fmla="*/ 2147483646 w 4960"/>
                <a:gd name="T21" fmla="*/ 2147483646 h 2752"/>
                <a:gd name="T22" fmla="*/ 2147483646 w 4960"/>
                <a:gd name="T23" fmla="*/ 2147483646 h 2752"/>
                <a:gd name="T24" fmla="*/ 2147483646 w 4960"/>
                <a:gd name="T25" fmla="*/ 2147483646 h 2752"/>
                <a:gd name="T26" fmla="*/ 2147483646 w 4960"/>
                <a:gd name="T27" fmla="*/ 2147483646 h 2752"/>
                <a:gd name="T28" fmla="*/ 2147483646 w 4960"/>
                <a:gd name="T29" fmla="*/ 2147483646 h 2752"/>
                <a:gd name="T30" fmla="*/ 2147483646 w 4960"/>
                <a:gd name="T31" fmla="*/ 2147483646 h 2752"/>
                <a:gd name="T32" fmla="*/ 2147483646 w 4960"/>
                <a:gd name="T33" fmla="*/ 2147483646 h 2752"/>
                <a:gd name="T34" fmla="*/ 2147483646 w 4960"/>
                <a:gd name="T35" fmla="*/ 2147483646 h 2752"/>
                <a:gd name="T36" fmla="*/ 2147483646 w 4960"/>
                <a:gd name="T37" fmla="*/ 2147483646 h 2752"/>
                <a:gd name="T38" fmla="*/ 2147483646 w 4960"/>
                <a:gd name="T39" fmla="*/ 2147483646 h 2752"/>
                <a:gd name="T40" fmla="*/ 2147483646 w 4960"/>
                <a:gd name="T41" fmla="*/ 2147483646 h 2752"/>
                <a:gd name="T42" fmla="*/ 2147483646 w 4960"/>
                <a:gd name="T43" fmla="*/ 2147483646 h 2752"/>
                <a:gd name="T44" fmla="*/ 2147483646 w 4960"/>
                <a:gd name="T45" fmla="*/ 2147483646 h 2752"/>
                <a:gd name="T46" fmla="*/ 2147483646 w 4960"/>
                <a:gd name="T47" fmla="*/ 2147483646 h 2752"/>
                <a:gd name="T48" fmla="*/ 2147483646 w 4960"/>
                <a:gd name="T49" fmla="*/ 2147483646 h 2752"/>
                <a:gd name="T50" fmla="*/ 2147483646 w 4960"/>
                <a:gd name="T51" fmla="*/ 2147483646 h 2752"/>
                <a:gd name="T52" fmla="*/ 2147483646 w 4960"/>
                <a:gd name="T53" fmla="*/ 2147483646 h 2752"/>
                <a:gd name="T54" fmla="*/ 2147483646 w 4960"/>
                <a:gd name="T55" fmla="*/ 2147483646 h 2752"/>
                <a:gd name="T56" fmla="*/ 2147483646 w 4960"/>
                <a:gd name="T57" fmla="*/ 2147483646 h 2752"/>
                <a:gd name="T58" fmla="*/ 2147483646 w 4960"/>
                <a:gd name="T59" fmla="*/ 2147483646 h 2752"/>
                <a:gd name="T60" fmla="*/ 2147483646 w 4960"/>
                <a:gd name="T61" fmla="*/ 2147483646 h 2752"/>
                <a:gd name="T62" fmla="*/ 2147483646 w 4960"/>
                <a:gd name="T63" fmla="*/ 2147483646 h 2752"/>
                <a:gd name="T64" fmla="*/ 2147483646 w 4960"/>
                <a:gd name="T65" fmla="*/ 2147483646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7C7297B-63EB-4E9A-A24A-2987D5352FE6}"/>
                </a:ext>
              </a:extLst>
            </p:cNvPr>
            <p:cNvSpPr>
              <a:spLocks/>
            </p:cNvSpPr>
            <p:nvPr/>
          </p:nvSpPr>
          <p:spPr bwMode="gray">
            <a:xfrm rot="-5912394">
              <a:off x="2769747" y="1458373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B4D6925-D397-42A4-91DF-CE0095A1BBC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020FA52-42F4-4E92-B190-4F31E631766F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3" y="1447800"/>
            <a:ext cx="3616787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1903" y="1447800"/>
            <a:ext cx="484380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5256" y="3086846"/>
            <a:ext cx="3616785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9E98A9A7-801F-4359-A2FA-5863B11D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52D86993-B729-4A15-9B0F-7D0A4050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4A0004AB-8C77-450A-95FF-479A20C9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EE8E8822-9349-470F-95A5-0407DBA91A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2556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>
            <a:extLst>
              <a:ext uri="{FF2B5EF4-FFF2-40B4-BE49-F238E27FC236}">
                <a16:creationId xmlns:a16="http://schemas.microsoft.com/office/drawing/2014/main" id="{658C8A5A-E623-411A-9C3A-9662F7AFAF96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839C81-7E43-4888-BFF2-702C0C3B24DD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F6BB48-8256-4E60-BF16-1CDEBE56649E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40D0EF-2A3C-4E86-9ABE-428AD8C26ED0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15BC1C-FB8C-4253-85CC-140854B33114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295536-CE57-4261-85E5-0BF58D47E101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07C30B-D40C-403F-9B99-8A81CB34378A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314A31-26D2-494B-B0C9-66FBBD015B96}"/>
                </a:ext>
              </a:extLst>
            </p:cNvPr>
            <p:cNvSpPr/>
            <p:nvPr/>
          </p:nvSpPr>
          <p:spPr>
            <a:xfrm>
              <a:off x="5283200" y="401616"/>
              <a:ext cx="3465513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3ADA1BB-F2A5-4378-AD72-B6E6634C06CA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2852610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6 h 2752"/>
                <a:gd name="T4" fmla="*/ 0 w 4960"/>
                <a:gd name="T5" fmla="*/ 2147483646 h 2752"/>
                <a:gd name="T6" fmla="*/ 0 w 4960"/>
                <a:gd name="T7" fmla="*/ 2147483646 h 2752"/>
                <a:gd name="T8" fmla="*/ 2147483646 w 4960"/>
                <a:gd name="T9" fmla="*/ 2147483646 h 2752"/>
                <a:gd name="T10" fmla="*/ 2147483646 w 4960"/>
                <a:gd name="T11" fmla="*/ 2147483646 h 2752"/>
                <a:gd name="T12" fmla="*/ 2147483646 w 4960"/>
                <a:gd name="T13" fmla="*/ 2147483646 h 2752"/>
                <a:gd name="T14" fmla="*/ 2147483646 w 4960"/>
                <a:gd name="T15" fmla="*/ 0 h 2752"/>
                <a:gd name="T16" fmla="*/ 2147483646 w 4960"/>
                <a:gd name="T17" fmla="*/ 0 h 2752"/>
                <a:gd name="T18" fmla="*/ 2147483646 w 4960"/>
                <a:gd name="T19" fmla="*/ 2147483646 h 2752"/>
                <a:gd name="T20" fmla="*/ 2147483646 w 4960"/>
                <a:gd name="T21" fmla="*/ 2147483646 h 2752"/>
                <a:gd name="T22" fmla="*/ 2147483646 w 4960"/>
                <a:gd name="T23" fmla="*/ 2147483646 h 2752"/>
                <a:gd name="T24" fmla="*/ 2147483646 w 4960"/>
                <a:gd name="T25" fmla="*/ 2147483646 h 2752"/>
                <a:gd name="T26" fmla="*/ 2147483646 w 4960"/>
                <a:gd name="T27" fmla="*/ 2147483646 h 2752"/>
                <a:gd name="T28" fmla="*/ 2147483646 w 4960"/>
                <a:gd name="T29" fmla="*/ 2147483646 h 2752"/>
                <a:gd name="T30" fmla="*/ 2147483646 w 4960"/>
                <a:gd name="T31" fmla="*/ 2147483646 h 2752"/>
                <a:gd name="T32" fmla="*/ 2147483646 w 4960"/>
                <a:gd name="T33" fmla="*/ 2147483646 h 2752"/>
                <a:gd name="T34" fmla="*/ 2147483646 w 4960"/>
                <a:gd name="T35" fmla="*/ 2147483646 h 2752"/>
                <a:gd name="T36" fmla="*/ 2147483646 w 4960"/>
                <a:gd name="T37" fmla="*/ 2147483646 h 2752"/>
                <a:gd name="T38" fmla="*/ 2147483646 w 4960"/>
                <a:gd name="T39" fmla="*/ 2147483646 h 2752"/>
                <a:gd name="T40" fmla="*/ 2147483646 w 4960"/>
                <a:gd name="T41" fmla="*/ 2147483646 h 2752"/>
                <a:gd name="T42" fmla="*/ 2147483646 w 4960"/>
                <a:gd name="T43" fmla="*/ 2147483646 h 2752"/>
                <a:gd name="T44" fmla="*/ 2147483646 w 4960"/>
                <a:gd name="T45" fmla="*/ 2147483646 h 2752"/>
                <a:gd name="T46" fmla="*/ 2147483646 w 4960"/>
                <a:gd name="T47" fmla="*/ 2147483646 h 2752"/>
                <a:gd name="T48" fmla="*/ 2147483646 w 4960"/>
                <a:gd name="T49" fmla="*/ 2147483646 h 2752"/>
                <a:gd name="T50" fmla="*/ 2147483646 w 4960"/>
                <a:gd name="T51" fmla="*/ 2147483646 h 2752"/>
                <a:gd name="T52" fmla="*/ 2147483646 w 4960"/>
                <a:gd name="T53" fmla="*/ 2147483646 h 2752"/>
                <a:gd name="T54" fmla="*/ 2147483646 w 4960"/>
                <a:gd name="T55" fmla="*/ 2147483646 h 2752"/>
                <a:gd name="T56" fmla="*/ 2147483646 w 4960"/>
                <a:gd name="T57" fmla="*/ 2147483646 h 2752"/>
                <a:gd name="T58" fmla="*/ 2147483646 w 4960"/>
                <a:gd name="T59" fmla="*/ 2147483646 h 2752"/>
                <a:gd name="T60" fmla="*/ 2147483646 w 4960"/>
                <a:gd name="T61" fmla="*/ 2147483646 h 2752"/>
                <a:gd name="T62" fmla="*/ 2147483646 w 4960"/>
                <a:gd name="T63" fmla="*/ 2147483646 h 2752"/>
                <a:gd name="T64" fmla="*/ 2147483646 w 4960"/>
                <a:gd name="T65" fmla="*/ 2147483646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8E2E742-6D9F-4FF4-BA7A-BD8C16D14C50}"/>
                </a:ext>
              </a:extLst>
            </p:cNvPr>
            <p:cNvSpPr>
              <a:spLocks/>
            </p:cNvSpPr>
            <p:nvPr/>
          </p:nvSpPr>
          <p:spPr bwMode="gray">
            <a:xfrm rot="-5912394">
              <a:off x="3074559" y="1458373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BEA6409-81A2-4C2D-9EF9-6273F6F1CCD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CAE23E3-9449-4136-84E8-C3E4782E6346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4" y="1381390"/>
            <a:ext cx="3982785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7212" y="1320800"/>
            <a:ext cx="3721469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4" y="3086100"/>
            <a:ext cx="3982785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54B57DFA-A520-4C10-814E-45F2BDC1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CD14954E-F759-488B-BE42-D55EBD74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621AF63B-AF70-44D6-8738-94939F81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E41F192B-4521-4136-9357-B5FB4B091D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4249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>
            <a:extLst>
              <a:ext uri="{FF2B5EF4-FFF2-40B4-BE49-F238E27FC236}">
                <a16:creationId xmlns:a16="http://schemas.microsoft.com/office/drawing/2014/main" id="{A5257617-97D2-498B-AA62-70D07A38D80E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0B85D4-FE6F-40A3-96EB-D7735554F29D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2E3E70-304D-439C-9D05-2BA8284FAF73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ABA148-D244-4248-B457-E9877EF70969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189445-462A-49BD-80C4-1C2D62668480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11D725-5DEF-4E69-8BBA-5F7B36E6722F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9B99BD-ACEB-4C1A-A542-88B80C10916C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583E742-FBF6-4F49-B780-BD3F6C0D7FCD}"/>
                </a:ext>
              </a:extLst>
            </p:cNvPr>
            <p:cNvSpPr>
              <a:spLocks/>
            </p:cNvSpPr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B55E4-78C3-4606-B8B5-D815F9CF3AAC}"/>
                </a:ext>
              </a:extLst>
            </p:cNvPr>
            <p:cNvSpPr/>
            <p:nvPr/>
          </p:nvSpPr>
          <p:spPr>
            <a:xfrm>
              <a:off x="422275" y="401616"/>
              <a:ext cx="8326438" cy="3141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F8B04C0-C8DE-4E0B-94C7-8539307FC055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6 h 9621"/>
                <a:gd name="T4" fmla="*/ 0 w 10000"/>
                <a:gd name="T5" fmla="*/ 2147483646 h 9621"/>
                <a:gd name="T6" fmla="*/ 0 w 10000"/>
                <a:gd name="T7" fmla="*/ 2147483646 h 9621"/>
                <a:gd name="T8" fmla="*/ 2147483646 w 10000"/>
                <a:gd name="T9" fmla="*/ 2147483646 h 9621"/>
                <a:gd name="T10" fmla="*/ 2147483646 w 10000"/>
                <a:gd name="T11" fmla="*/ 2147483646 h 9621"/>
                <a:gd name="T12" fmla="*/ 2147483646 w 10000"/>
                <a:gd name="T13" fmla="*/ 2147483646 h 9621"/>
                <a:gd name="T14" fmla="*/ 2147483646 w 10000"/>
                <a:gd name="T15" fmla="*/ 0 h 9621"/>
                <a:gd name="T16" fmla="*/ 2147483646 w 10000"/>
                <a:gd name="T17" fmla="*/ 0 h 9621"/>
                <a:gd name="T18" fmla="*/ 2147483646 w 10000"/>
                <a:gd name="T19" fmla="*/ 2147483646 h 9621"/>
                <a:gd name="T20" fmla="*/ 2147483646 w 10000"/>
                <a:gd name="T21" fmla="*/ 2147483646 h 9621"/>
                <a:gd name="T22" fmla="*/ 2147483646 w 10000"/>
                <a:gd name="T23" fmla="*/ 2147483646 h 9621"/>
                <a:gd name="T24" fmla="*/ 2147483646 w 10000"/>
                <a:gd name="T25" fmla="*/ 2147483646 h 9621"/>
                <a:gd name="T26" fmla="*/ 2147483646 w 10000"/>
                <a:gd name="T27" fmla="*/ 2147483646 h 9621"/>
                <a:gd name="T28" fmla="*/ 2147483646 w 10000"/>
                <a:gd name="T29" fmla="*/ 2147483646 h 9621"/>
                <a:gd name="T30" fmla="*/ 2147483646 w 10000"/>
                <a:gd name="T31" fmla="*/ 2147483646 h 9621"/>
                <a:gd name="T32" fmla="*/ 2147483646 w 10000"/>
                <a:gd name="T33" fmla="*/ 2147483646 h 9621"/>
                <a:gd name="T34" fmla="*/ 2147483646 w 10000"/>
                <a:gd name="T35" fmla="*/ 2147483646 h 9621"/>
                <a:gd name="T36" fmla="*/ 2147483646 w 10000"/>
                <a:gd name="T37" fmla="*/ 2147483646 h 9621"/>
                <a:gd name="T38" fmla="*/ 2147483646 w 10000"/>
                <a:gd name="T39" fmla="*/ 2147483646 h 9621"/>
                <a:gd name="T40" fmla="*/ 2147483646 w 10000"/>
                <a:gd name="T41" fmla="*/ 2147483646 h 9621"/>
                <a:gd name="T42" fmla="*/ 2147483646 w 10000"/>
                <a:gd name="T43" fmla="*/ 2147483646 h 9621"/>
                <a:gd name="T44" fmla="*/ 2147483646 w 10000"/>
                <a:gd name="T45" fmla="*/ 2147483646 h 9621"/>
                <a:gd name="T46" fmla="*/ 2147483646 w 10000"/>
                <a:gd name="T47" fmla="*/ 2147483646 h 9621"/>
                <a:gd name="T48" fmla="*/ 2147483646 w 10000"/>
                <a:gd name="T49" fmla="*/ 2147483646 h 9621"/>
                <a:gd name="T50" fmla="*/ 2147483646 w 10000"/>
                <a:gd name="T51" fmla="*/ 2147483646 h 9621"/>
                <a:gd name="T52" fmla="*/ 2147483646 w 10000"/>
                <a:gd name="T53" fmla="*/ 2147483646 h 9621"/>
                <a:gd name="T54" fmla="*/ 2147483646 w 10000"/>
                <a:gd name="T55" fmla="*/ 2147483646 h 9621"/>
                <a:gd name="T56" fmla="*/ 2147483646 w 10000"/>
                <a:gd name="T57" fmla="*/ 2147483646 h 9621"/>
                <a:gd name="T58" fmla="*/ 2147483646 w 10000"/>
                <a:gd name="T59" fmla="*/ 2147483646 h 9621"/>
                <a:gd name="T60" fmla="*/ 2147483646 w 10000"/>
                <a:gd name="T61" fmla="*/ 2147483646 h 9621"/>
                <a:gd name="T62" fmla="*/ 2147483646 w 10000"/>
                <a:gd name="T63" fmla="*/ 2147483646 h 9621"/>
                <a:gd name="T64" fmla="*/ 2147483646 w 10000"/>
                <a:gd name="T65" fmla="*/ 2147483646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B4711C4-8037-4C98-9535-5E3890DDDD7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0EFF443-09D2-43CC-83F3-253D3076958B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4961454"/>
            <a:ext cx="856267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5" y="685800"/>
            <a:ext cx="8562672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5253" y="5528192"/>
            <a:ext cx="8562672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478BBD8-78C7-4EC0-9C82-D56E7A68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0DA71C0-6BF4-4C97-8F91-DB9C8E978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4FB353FB-47B3-47D1-9767-697362C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AC252F23-BB12-4407-B89D-07A38A6050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6114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6394D225-5412-46E3-B687-647345670B3C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0F25AC-6089-44A5-9E7E-4BACE14D58B9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177590-FA4E-4430-B033-BD984814061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26D7076-92CE-41C4-BDFC-B0AA9976B084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0B1B1A9-D494-4A20-BF9D-0D4641CF60AB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E9782C-989F-4320-B786-E4C7D62445AA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EF66E5-1CDD-44B4-B777-AB89C4A21F1A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FA75302-6704-4DE4-B506-DA62B4C6694E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6359946" y="2780895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D81F81-3226-4721-BD7E-FABE907D5D8D}"/>
                </a:ext>
              </a:extLst>
            </p:cNvPr>
            <p:cNvSpPr/>
            <p:nvPr/>
          </p:nvSpPr>
          <p:spPr>
            <a:xfrm>
              <a:off x="485775" y="4343161"/>
              <a:ext cx="8181975" cy="2112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593DC6C-D86F-40B3-B933-919304EC9C62}"/>
                </a:ext>
              </a:extLst>
            </p:cNvPr>
            <p:cNvSpPr>
              <a:spLocks/>
            </p:cNvSpPr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6 h 9621"/>
                <a:gd name="T4" fmla="*/ 0 w 10000"/>
                <a:gd name="T5" fmla="*/ 2147483646 h 9621"/>
                <a:gd name="T6" fmla="*/ 0 w 10000"/>
                <a:gd name="T7" fmla="*/ 2147483646 h 9621"/>
                <a:gd name="T8" fmla="*/ 2147483646 w 10000"/>
                <a:gd name="T9" fmla="*/ 2147483646 h 9621"/>
                <a:gd name="T10" fmla="*/ 2147483646 w 10000"/>
                <a:gd name="T11" fmla="*/ 2147483646 h 9621"/>
                <a:gd name="T12" fmla="*/ 2147483646 w 10000"/>
                <a:gd name="T13" fmla="*/ 2147483646 h 9621"/>
                <a:gd name="T14" fmla="*/ 2147483646 w 10000"/>
                <a:gd name="T15" fmla="*/ 0 h 9621"/>
                <a:gd name="T16" fmla="*/ 2147483646 w 10000"/>
                <a:gd name="T17" fmla="*/ 0 h 9621"/>
                <a:gd name="T18" fmla="*/ 2147483646 w 10000"/>
                <a:gd name="T19" fmla="*/ 2147483646 h 9621"/>
                <a:gd name="T20" fmla="*/ 2147483646 w 10000"/>
                <a:gd name="T21" fmla="*/ 2147483646 h 9621"/>
                <a:gd name="T22" fmla="*/ 2147483646 w 10000"/>
                <a:gd name="T23" fmla="*/ 2147483646 h 9621"/>
                <a:gd name="T24" fmla="*/ 2147483646 w 10000"/>
                <a:gd name="T25" fmla="*/ 2147483646 h 9621"/>
                <a:gd name="T26" fmla="*/ 2147483646 w 10000"/>
                <a:gd name="T27" fmla="*/ 2147483646 h 9621"/>
                <a:gd name="T28" fmla="*/ 2147483646 w 10000"/>
                <a:gd name="T29" fmla="*/ 2147483646 h 9621"/>
                <a:gd name="T30" fmla="*/ 2147483646 w 10000"/>
                <a:gd name="T31" fmla="*/ 2147483646 h 9621"/>
                <a:gd name="T32" fmla="*/ 2147483646 w 10000"/>
                <a:gd name="T33" fmla="*/ 2147483646 h 9621"/>
                <a:gd name="T34" fmla="*/ 2147483646 w 10000"/>
                <a:gd name="T35" fmla="*/ 2147483646 h 9621"/>
                <a:gd name="T36" fmla="*/ 2147483646 w 10000"/>
                <a:gd name="T37" fmla="*/ 2147483646 h 9621"/>
                <a:gd name="T38" fmla="*/ 2147483646 w 10000"/>
                <a:gd name="T39" fmla="*/ 2147483646 h 9621"/>
                <a:gd name="T40" fmla="*/ 2147483646 w 10000"/>
                <a:gd name="T41" fmla="*/ 2147483646 h 9621"/>
                <a:gd name="T42" fmla="*/ 2147483646 w 10000"/>
                <a:gd name="T43" fmla="*/ 2147483646 h 9621"/>
                <a:gd name="T44" fmla="*/ 2147483646 w 10000"/>
                <a:gd name="T45" fmla="*/ 2147483646 h 9621"/>
                <a:gd name="T46" fmla="*/ 2147483646 w 10000"/>
                <a:gd name="T47" fmla="*/ 2147483646 h 9621"/>
                <a:gd name="T48" fmla="*/ 2147483646 w 10000"/>
                <a:gd name="T49" fmla="*/ 2147483646 h 9621"/>
                <a:gd name="T50" fmla="*/ 2147483646 w 10000"/>
                <a:gd name="T51" fmla="*/ 2147483646 h 9621"/>
                <a:gd name="T52" fmla="*/ 2147483646 w 10000"/>
                <a:gd name="T53" fmla="*/ 2147483646 h 9621"/>
                <a:gd name="T54" fmla="*/ 2147483646 w 10000"/>
                <a:gd name="T55" fmla="*/ 2147483646 h 9621"/>
                <a:gd name="T56" fmla="*/ 2147483646 w 10000"/>
                <a:gd name="T57" fmla="*/ 2147483646 h 9621"/>
                <a:gd name="T58" fmla="*/ 2147483646 w 10000"/>
                <a:gd name="T59" fmla="*/ 2147483646 h 9621"/>
                <a:gd name="T60" fmla="*/ 2147483646 w 10000"/>
                <a:gd name="T61" fmla="*/ 2147483646 h 9621"/>
                <a:gd name="T62" fmla="*/ 2147483646 w 10000"/>
                <a:gd name="T63" fmla="*/ 2147483646 h 9621"/>
                <a:gd name="T64" fmla="*/ 2147483646 w 10000"/>
                <a:gd name="T65" fmla="*/ 2147483646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E5D13E6-B6AF-4C04-8795-77CCFD527BF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DC73A-9FED-4ED8-9CDD-DDE25D35C82D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4" y="927100"/>
            <a:ext cx="8562673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4" y="3488024"/>
            <a:ext cx="8562673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07140AF-86CB-4CDA-987F-DBCCBCF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99718B2-CEAB-451B-B01D-EC245578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9E6A82F-BA36-4EB2-9FB3-CB19AC7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19636899-8703-48ED-8A42-C93550B410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489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>
            <a:extLst>
              <a:ext uri="{FF2B5EF4-FFF2-40B4-BE49-F238E27FC236}">
                <a16:creationId xmlns:a16="http://schemas.microsoft.com/office/drawing/2014/main" id="{F15C1864-FA73-4ED9-90A7-AE897B7831A4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5EBE3D-B21E-4A46-8AE2-6D597E2CF197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FAC5D7-1D33-4EF1-AF59-2423FF7B3E15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31978A-2E2E-4D29-9D1E-C094A1AF17AC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567A8E-4A60-443F-B2E0-F946F330C205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B073F0-8E09-4119-B573-CA4DDED8EC5F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0B1004-286B-4067-BCB9-467F42261416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9AE214B-557B-4858-A4E9-98D38A52D7F5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6359946" y="4309201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4CB69E3-B15C-4817-9989-DF35230D61DA}"/>
                </a:ext>
              </a:extLst>
            </p:cNvPr>
            <p:cNvSpPr>
              <a:spLocks/>
            </p:cNvSpPr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6 h 9621"/>
                <a:gd name="T4" fmla="*/ 0 w 10000"/>
                <a:gd name="T5" fmla="*/ 2147483646 h 9621"/>
                <a:gd name="T6" fmla="*/ 0 w 10000"/>
                <a:gd name="T7" fmla="*/ 2147483646 h 9621"/>
                <a:gd name="T8" fmla="*/ 2147483646 w 10000"/>
                <a:gd name="T9" fmla="*/ 2147483646 h 9621"/>
                <a:gd name="T10" fmla="*/ 2147483646 w 10000"/>
                <a:gd name="T11" fmla="*/ 2147483646 h 9621"/>
                <a:gd name="T12" fmla="*/ 2147483646 w 10000"/>
                <a:gd name="T13" fmla="*/ 2147483646 h 9621"/>
                <a:gd name="T14" fmla="*/ 2147483646 w 10000"/>
                <a:gd name="T15" fmla="*/ 0 h 9621"/>
                <a:gd name="T16" fmla="*/ 2147483646 w 10000"/>
                <a:gd name="T17" fmla="*/ 0 h 9621"/>
                <a:gd name="T18" fmla="*/ 2147483646 w 10000"/>
                <a:gd name="T19" fmla="*/ 2147483646 h 9621"/>
                <a:gd name="T20" fmla="*/ 2147483646 w 10000"/>
                <a:gd name="T21" fmla="*/ 2147483646 h 9621"/>
                <a:gd name="T22" fmla="*/ 2147483646 w 10000"/>
                <a:gd name="T23" fmla="*/ 2147483646 h 9621"/>
                <a:gd name="T24" fmla="*/ 2147483646 w 10000"/>
                <a:gd name="T25" fmla="*/ 2147483646 h 9621"/>
                <a:gd name="T26" fmla="*/ 2147483646 w 10000"/>
                <a:gd name="T27" fmla="*/ 2147483646 h 9621"/>
                <a:gd name="T28" fmla="*/ 2147483646 w 10000"/>
                <a:gd name="T29" fmla="*/ 2147483646 h 9621"/>
                <a:gd name="T30" fmla="*/ 2147483646 w 10000"/>
                <a:gd name="T31" fmla="*/ 2147483646 h 9621"/>
                <a:gd name="T32" fmla="*/ 2147483646 w 10000"/>
                <a:gd name="T33" fmla="*/ 2147483646 h 9621"/>
                <a:gd name="T34" fmla="*/ 2147483646 w 10000"/>
                <a:gd name="T35" fmla="*/ 2147483646 h 9621"/>
                <a:gd name="T36" fmla="*/ 2147483646 w 10000"/>
                <a:gd name="T37" fmla="*/ 2147483646 h 9621"/>
                <a:gd name="T38" fmla="*/ 2147483646 w 10000"/>
                <a:gd name="T39" fmla="*/ 2147483646 h 9621"/>
                <a:gd name="T40" fmla="*/ 2147483646 w 10000"/>
                <a:gd name="T41" fmla="*/ 2147483646 h 9621"/>
                <a:gd name="T42" fmla="*/ 2147483646 w 10000"/>
                <a:gd name="T43" fmla="*/ 2147483646 h 9621"/>
                <a:gd name="T44" fmla="*/ 2147483646 w 10000"/>
                <a:gd name="T45" fmla="*/ 2147483646 h 9621"/>
                <a:gd name="T46" fmla="*/ 2147483646 w 10000"/>
                <a:gd name="T47" fmla="*/ 2147483646 h 9621"/>
                <a:gd name="T48" fmla="*/ 2147483646 w 10000"/>
                <a:gd name="T49" fmla="*/ 2147483646 h 9621"/>
                <a:gd name="T50" fmla="*/ 2147483646 w 10000"/>
                <a:gd name="T51" fmla="*/ 2147483646 h 9621"/>
                <a:gd name="T52" fmla="*/ 2147483646 w 10000"/>
                <a:gd name="T53" fmla="*/ 2147483646 h 9621"/>
                <a:gd name="T54" fmla="*/ 2147483646 w 10000"/>
                <a:gd name="T55" fmla="*/ 2147483646 h 9621"/>
                <a:gd name="T56" fmla="*/ 2147483646 w 10000"/>
                <a:gd name="T57" fmla="*/ 2147483646 h 9621"/>
                <a:gd name="T58" fmla="*/ 2147483646 w 10000"/>
                <a:gd name="T59" fmla="*/ 2147483646 h 9621"/>
                <a:gd name="T60" fmla="*/ 2147483646 w 10000"/>
                <a:gd name="T61" fmla="*/ 2147483646 h 9621"/>
                <a:gd name="T62" fmla="*/ 2147483646 w 10000"/>
                <a:gd name="T63" fmla="*/ 2147483646 h 9621"/>
                <a:gd name="T64" fmla="*/ 2147483646 w 10000"/>
                <a:gd name="T65" fmla="*/ 2147483646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A3D7223-5155-4BE4-873C-8B0CED5EDB0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5" name="TextBox 36">
            <a:extLst>
              <a:ext uri="{FF2B5EF4-FFF2-40B4-BE49-F238E27FC236}">
                <a16:creationId xmlns:a16="http://schemas.microsoft.com/office/drawing/2014/main" id="{1FD71D31-92BC-4F53-89D9-C9D1560EE78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63601" y="652464"/>
            <a:ext cx="80221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dirty="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123767A8-32CB-49CB-94B6-DC4A164960E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425518" y="2900364"/>
            <a:ext cx="825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dirty="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2EAA2E-6B99-4034-8CDD-40F62BE6B7F8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081" y="927100"/>
            <a:ext cx="8213847" cy="288217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849705" y="3809279"/>
            <a:ext cx="7528191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4" y="5000817"/>
            <a:ext cx="8458231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AAB2BB1-FD7B-4B8D-8B7B-561A9992FC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5E9B7FB-C582-4A2A-9CF2-1446C7795E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92F5905-9C44-4976-B90F-41D50CCBC5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12BD43B1-0653-4ADB-A623-1CB25D98BA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852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3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4A2678F1-BAFC-4A05-91DB-7E8E3EC99579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4D048A-2D46-49C4-A4FB-9509AF6D42CA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E93E2CF-A869-4B8E-8D98-E84AFB51B939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196AF7-42D5-463A-822D-BEA55774F738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FF151C9-DFC5-454E-915B-075D15ED3508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72FAEB-3EF7-487A-8832-E9BBBC193CFA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30B5B8-C4A2-4EFB-9333-0FBC175962FC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D84F716-1A63-41F9-98F1-78A7E5434B7E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6359946" y="4311243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60CE4E6-A5BA-4C02-A36A-D52BD11C51E0}"/>
                </a:ext>
              </a:extLst>
            </p:cNvPr>
            <p:cNvSpPr>
              <a:spLocks/>
            </p:cNvSpPr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2147483646 h 9621"/>
                <a:gd name="T4" fmla="*/ 0 w 10000"/>
                <a:gd name="T5" fmla="*/ 2147483646 h 9621"/>
                <a:gd name="T6" fmla="*/ 0 w 10000"/>
                <a:gd name="T7" fmla="*/ 2147483646 h 9621"/>
                <a:gd name="T8" fmla="*/ 2147483646 w 10000"/>
                <a:gd name="T9" fmla="*/ 2147483646 h 9621"/>
                <a:gd name="T10" fmla="*/ 2147483646 w 10000"/>
                <a:gd name="T11" fmla="*/ 2147483646 h 9621"/>
                <a:gd name="T12" fmla="*/ 2147483646 w 10000"/>
                <a:gd name="T13" fmla="*/ 2147483646 h 9621"/>
                <a:gd name="T14" fmla="*/ 2147483646 w 10000"/>
                <a:gd name="T15" fmla="*/ 0 h 9621"/>
                <a:gd name="T16" fmla="*/ 2147483646 w 10000"/>
                <a:gd name="T17" fmla="*/ 0 h 9621"/>
                <a:gd name="T18" fmla="*/ 2147483646 w 10000"/>
                <a:gd name="T19" fmla="*/ 2147483646 h 9621"/>
                <a:gd name="T20" fmla="*/ 2147483646 w 10000"/>
                <a:gd name="T21" fmla="*/ 2147483646 h 9621"/>
                <a:gd name="T22" fmla="*/ 2147483646 w 10000"/>
                <a:gd name="T23" fmla="*/ 2147483646 h 9621"/>
                <a:gd name="T24" fmla="*/ 2147483646 w 10000"/>
                <a:gd name="T25" fmla="*/ 2147483646 h 9621"/>
                <a:gd name="T26" fmla="*/ 2147483646 w 10000"/>
                <a:gd name="T27" fmla="*/ 2147483646 h 9621"/>
                <a:gd name="T28" fmla="*/ 2147483646 w 10000"/>
                <a:gd name="T29" fmla="*/ 2147483646 h 9621"/>
                <a:gd name="T30" fmla="*/ 2147483646 w 10000"/>
                <a:gd name="T31" fmla="*/ 2147483646 h 9621"/>
                <a:gd name="T32" fmla="*/ 2147483646 w 10000"/>
                <a:gd name="T33" fmla="*/ 2147483646 h 9621"/>
                <a:gd name="T34" fmla="*/ 2147483646 w 10000"/>
                <a:gd name="T35" fmla="*/ 2147483646 h 9621"/>
                <a:gd name="T36" fmla="*/ 2147483646 w 10000"/>
                <a:gd name="T37" fmla="*/ 2147483646 h 9621"/>
                <a:gd name="T38" fmla="*/ 2147483646 w 10000"/>
                <a:gd name="T39" fmla="*/ 2147483646 h 9621"/>
                <a:gd name="T40" fmla="*/ 2147483646 w 10000"/>
                <a:gd name="T41" fmla="*/ 2147483646 h 9621"/>
                <a:gd name="T42" fmla="*/ 2147483646 w 10000"/>
                <a:gd name="T43" fmla="*/ 2147483646 h 9621"/>
                <a:gd name="T44" fmla="*/ 2147483646 w 10000"/>
                <a:gd name="T45" fmla="*/ 2147483646 h 9621"/>
                <a:gd name="T46" fmla="*/ 2147483646 w 10000"/>
                <a:gd name="T47" fmla="*/ 2147483646 h 9621"/>
                <a:gd name="T48" fmla="*/ 2147483646 w 10000"/>
                <a:gd name="T49" fmla="*/ 2147483646 h 9621"/>
                <a:gd name="T50" fmla="*/ 2147483646 w 10000"/>
                <a:gd name="T51" fmla="*/ 2147483646 h 9621"/>
                <a:gd name="T52" fmla="*/ 2147483646 w 10000"/>
                <a:gd name="T53" fmla="*/ 2147483646 h 9621"/>
                <a:gd name="T54" fmla="*/ 2147483646 w 10000"/>
                <a:gd name="T55" fmla="*/ 2147483646 h 9621"/>
                <a:gd name="T56" fmla="*/ 2147483646 w 10000"/>
                <a:gd name="T57" fmla="*/ 2147483646 h 9621"/>
                <a:gd name="T58" fmla="*/ 2147483646 w 10000"/>
                <a:gd name="T59" fmla="*/ 2147483646 h 9621"/>
                <a:gd name="T60" fmla="*/ 2147483646 w 10000"/>
                <a:gd name="T61" fmla="*/ 2147483646 h 9621"/>
                <a:gd name="T62" fmla="*/ 2147483646 w 10000"/>
                <a:gd name="T63" fmla="*/ 2147483646 h 9621"/>
                <a:gd name="T64" fmla="*/ 2147483646 w 10000"/>
                <a:gd name="T65" fmla="*/ 2147483646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8509D2A-40B7-4857-9FF4-020EBFA14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D4C7C-623E-4784-8341-A0AB0A749815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4" y="2057400"/>
            <a:ext cx="8562673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5" y="5024909"/>
            <a:ext cx="8562672" cy="994891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A280B06-2A5C-498B-8120-78A6A02D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78417F-5F29-406F-AEC1-C258DB31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CB84A66-11A2-4005-AD62-B21F18C9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7E86336A-8226-474A-AA04-2DC5A2E013B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248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C01256-33BF-44BF-83CA-ADC2F2C2FFD5}"/>
              </a:ext>
            </a:extLst>
          </p:cNvPr>
          <p:cNvCxnSpPr/>
          <p:nvPr/>
        </p:nvCxnSpPr>
        <p:spPr>
          <a:xfrm>
            <a:off x="4392084" y="2489201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F1D44E-6669-4A6D-823F-35AC9C01295D}"/>
              </a:ext>
            </a:extLst>
          </p:cNvPr>
          <p:cNvCxnSpPr/>
          <p:nvPr/>
        </p:nvCxnSpPr>
        <p:spPr>
          <a:xfrm>
            <a:off x="7799917" y="2489201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4" y="927100"/>
            <a:ext cx="8564791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3" y="2489200"/>
            <a:ext cx="3084576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5253" y="3147164"/>
            <a:ext cx="3084576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819" y="2489200"/>
            <a:ext cx="309189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44628" y="3147164"/>
            <a:ext cx="3091891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44856" y="2489200"/>
            <a:ext cx="309189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47914" y="3147164"/>
            <a:ext cx="3088833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9CCD442-C6EB-48F2-803C-72C11652CDE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6CB18380-A3C7-4BF6-9FC3-801750B43FC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521D8AF-3255-402E-919C-704E5C64558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588B6384-FEA8-45AD-8205-8D8C2B0797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5546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7523D7-46AB-466B-BB83-52B2A39C2B1B}"/>
              </a:ext>
            </a:extLst>
          </p:cNvPr>
          <p:cNvCxnSpPr/>
          <p:nvPr/>
        </p:nvCxnSpPr>
        <p:spPr>
          <a:xfrm>
            <a:off x="4385733" y="2489201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2AC3E1-4A0E-480A-8C51-CD1853F3CAA0}"/>
              </a:ext>
            </a:extLst>
          </p:cNvPr>
          <p:cNvCxnSpPr/>
          <p:nvPr/>
        </p:nvCxnSpPr>
        <p:spPr>
          <a:xfrm>
            <a:off x="7799917" y="2489201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3" y="927100"/>
            <a:ext cx="8460347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3" y="4179596"/>
            <a:ext cx="3084576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58740" y="2489200"/>
            <a:ext cx="268685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5252" y="4837559"/>
            <a:ext cx="3084576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8167" y="4179595"/>
            <a:ext cx="309189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37585" y="2489200"/>
            <a:ext cx="268685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48167" y="4848209"/>
            <a:ext cx="3091891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44856" y="4179596"/>
            <a:ext cx="309189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44855" y="2489200"/>
            <a:ext cx="268685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44856" y="4837559"/>
            <a:ext cx="3091891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B1E145E7-BBF6-40E3-B561-C4D522AD135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31E6AEE-2FF3-4F04-AA80-F05C61A8064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D413C802-8295-4002-91DA-27A5ECFE4B8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4C7545F0-CA5E-4CA9-8777-3FA26D266B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3028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93977-BB0D-470F-AFE3-471511239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2117" y="6388100"/>
            <a:ext cx="1320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C9253-8AFC-46A2-A333-09F3EC8E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917" y="6388100"/>
            <a:ext cx="5145616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D6A2B-BEAE-4C14-BA1F-A4DB1F65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7A55750E-13CD-42DA-878A-86CCED4401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425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37D063D5-B900-4662-A863-B2467ACA6526}"/>
              </a:ext>
            </a:extLst>
          </p:cNvPr>
          <p:cNvGrpSpPr>
            <a:grpSpLocks/>
          </p:cNvGrpSpPr>
          <p:nvPr/>
        </p:nvGrpSpPr>
        <p:grpSpPr bwMode="auto">
          <a:xfrm>
            <a:off x="-2118" y="0"/>
            <a:ext cx="12160251" cy="6861175"/>
            <a:chOff x="-1588" y="0"/>
            <a:chExt cx="9120420" cy="68607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14B8BA-A953-48B6-B816-DD486A598411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6872FC-937C-4749-ACF3-B70AE37D3A9C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1831F7-9FDB-4677-9248-647459335982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C07B0E-B6CA-40EC-8BF2-A0D6C2E34558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B86601-43BF-4440-8F53-5B6B7780F315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69806D-81F6-4636-A787-08401ACE449B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B1F2FCC-EFA6-4D23-9BFA-D3A9009E142C}"/>
                </a:ext>
              </a:extLst>
            </p:cNvPr>
            <p:cNvSpPr>
              <a:spLocks/>
            </p:cNvSpPr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85D4042-5A10-44CF-9CE5-9097D115B0A2}"/>
              </a:ext>
            </a:extLst>
          </p:cNvPr>
          <p:cNvSpPr/>
          <p:nvPr/>
        </p:nvSpPr>
        <p:spPr>
          <a:xfrm>
            <a:off x="552451" y="401639"/>
            <a:ext cx="6148916" cy="605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C56606D-3ED6-4887-AE40-9F7A8B9EC7F9}"/>
              </a:ext>
            </a:extLst>
          </p:cNvPr>
          <p:cNvSpPr>
            <a:spLocks/>
          </p:cNvSpPr>
          <p:nvPr/>
        </p:nvSpPr>
        <p:spPr bwMode="gray">
          <a:xfrm rot="5400000">
            <a:off x="2731030" y="1210735"/>
            <a:ext cx="5997575" cy="4436533"/>
          </a:xfrm>
          <a:custGeom>
            <a:avLst/>
            <a:gdLst>
              <a:gd name="T0" fmla="*/ 0 w 4960"/>
              <a:gd name="T1" fmla="*/ 0 h 2752"/>
              <a:gd name="T2" fmla="*/ 0 w 4960"/>
              <a:gd name="T3" fmla="*/ 2147483646 h 2752"/>
              <a:gd name="T4" fmla="*/ 0 w 4960"/>
              <a:gd name="T5" fmla="*/ 2147483646 h 2752"/>
              <a:gd name="T6" fmla="*/ 0 w 4960"/>
              <a:gd name="T7" fmla="*/ 2147483646 h 2752"/>
              <a:gd name="T8" fmla="*/ 2147483646 w 4960"/>
              <a:gd name="T9" fmla="*/ 2147483646 h 2752"/>
              <a:gd name="T10" fmla="*/ 2147483646 w 4960"/>
              <a:gd name="T11" fmla="*/ 2147483646 h 2752"/>
              <a:gd name="T12" fmla="*/ 2147483646 w 4960"/>
              <a:gd name="T13" fmla="*/ 2147483646 h 2752"/>
              <a:gd name="T14" fmla="*/ 2147483646 w 4960"/>
              <a:gd name="T15" fmla="*/ 0 h 2752"/>
              <a:gd name="T16" fmla="*/ 2147483646 w 4960"/>
              <a:gd name="T17" fmla="*/ 0 h 2752"/>
              <a:gd name="T18" fmla="*/ 2147483646 w 4960"/>
              <a:gd name="T19" fmla="*/ 2147483646 h 2752"/>
              <a:gd name="T20" fmla="*/ 2147483646 w 4960"/>
              <a:gd name="T21" fmla="*/ 2147483646 h 2752"/>
              <a:gd name="T22" fmla="*/ 2147483646 w 4960"/>
              <a:gd name="T23" fmla="*/ 2147483646 h 2752"/>
              <a:gd name="T24" fmla="*/ 2147483646 w 4960"/>
              <a:gd name="T25" fmla="*/ 2147483646 h 2752"/>
              <a:gd name="T26" fmla="*/ 2147483646 w 4960"/>
              <a:gd name="T27" fmla="*/ 2147483646 h 2752"/>
              <a:gd name="T28" fmla="*/ 2147483646 w 4960"/>
              <a:gd name="T29" fmla="*/ 2147483646 h 2752"/>
              <a:gd name="T30" fmla="*/ 2147483646 w 4960"/>
              <a:gd name="T31" fmla="*/ 2147483646 h 2752"/>
              <a:gd name="T32" fmla="*/ 2147483646 w 4960"/>
              <a:gd name="T33" fmla="*/ 2147483646 h 2752"/>
              <a:gd name="T34" fmla="*/ 2147483646 w 4960"/>
              <a:gd name="T35" fmla="*/ 2147483646 h 2752"/>
              <a:gd name="T36" fmla="*/ 2147483646 w 4960"/>
              <a:gd name="T37" fmla="*/ 2147483646 h 2752"/>
              <a:gd name="T38" fmla="*/ 2147483646 w 4960"/>
              <a:gd name="T39" fmla="*/ 2147483646 h 2752"/>
              <a:gd name="T40" fmla="*/ 2147483646 w 4960"/>
              <a:gd name="T41" fmla="*/ 2147483646 h 2752"/>
              <a:gd name="T42" fmla="*/ 2147483646 w 4960"/>
              <a:gd name="T43" fmla="*/ 2147483646 h 2752"/>
              <a:gd name="T44" fmla="*/ 2147483646 w 4960"/>
              <a:gd name="T45" fmla="*/ 2147483646 h 2752"/>
              <a:gd name="T46" fmla="*/ 2147483646 w 4960"/>
              <a:gd name="T47" fmla="*/ 2147483646 h 2752"/>
              <a:gd name="T48" fmla="*/ 2147483646 w 4960"/>
              <a:gd name="T49" fmla="*/ 2147483646 h 2752"/>
              <a:gd name="T50" fmla="*/ 2147483646 w 4960"/>
              <a:gd name="T51" fmla="*/ 2147483646 h 2752"/>
              <a:gd name="T52" fmla="*/ 2147483646 w 4960"/>
              <a:gd name="T53" fmla="*/ 2147483646 h 2752"/>
              <a:gd name="T54" fmla="*/ 2147483646 w 4960"/>
              <a:gd name="T55" fmla="*/ 2147483646 h 2752"/>
              <a:gd name="T56" fmla="*/ 2147483646 w 4960"/>
              <a:gd name="T57" fmla="*/ 2147483646 h 2752"/>
              <a:gd name="T58" fmla="*/ 2147483646 w 4960"/>
              <a:gd name="T59" fmla="*/ 2147483646 h 2752"/>
              <a:gd name="T60" fmla="*/ 2147483646 w 4960"/>
              <a:gd name="T61" fmla="*/ 2147483646 h 2752"/>
              <a:gd name="T62" fmla="*/ 2147483646 w 4960"/>
              <a:gd name="T63" fmla="*/ 2147483646 h 2752"/>
              <a:gd name="T64" fmla="*/ 2147483646 w 4960"/>
              <a:gd name="T65" fmla="*/ 2147483646 h 2752"/>
              <a:gd name="T66" fmla="*/ 0 w 4960"/>
              <a:gd name="T67" fmla="*/ 0 h 2752"/>
              <a:gd name="T68" fmla="*/ 0 w 4960"/>
              <a:gd name="T69" fmla="*/ 0 h 27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A1C530D-5444-446D-B857-9259F09E5FD8}"/>
              </a:ext>
            </a:extLst>
          </p:cNvPr>
          <p:cNvSpPr>
            <a:spLocks noEditPoints="1"/>
          </p:cNvSpPr>
          <p:nvPr/>
        </p:nvSpPr>
        <p:spPr bwMode="gray">
          <a:xfrm>
            <a:off x="0" y="0"/>
            <a:ext cx="12192000" cy="6858000"/>
          </a:xfrm>
          <a:custGeom>
            <a:avLst/>
            <a:gdLst>
              <a:gd name="T0" fmla="*/ 0 w 5760"/>
              <a:gd name="T1" fmla="*/ 0 h 4320"/>
              <a:gd name="T2" fmla="*/ 0 w 5760"/>
              <a:gd name="T3" fmla="*/ 2147483646 h 4320"/>
              <a:gd name="T4" fmla="*/ 2147483646 w 5760"/>
              <a:gd name="T5" fmla="*/ 2147483646 h 4320"/>
              <a:gd name="T6" fmla="*/ 2147483646 w 5760"/>
              <a:gd name="T7" fmla="*/ 0 h 4320"/>
              <a:gd name="T8" fmla="*/ 0 w 5760"/>
              <a:gd name="T9" fmla="*/ 0 h 4320"/>
              <a:gd name="T10" fmla="*/ 2147483646 w 5760"/>
              <a:gd name="T11" fmla="*/ 2147483646 h 4320"/>
              <a:gd name="T12" fmla="*/ 2147483646 w 5760"/>
              <a:gd name="T13" fmla="*/ 2147483646 h 4320"/>
              <a:gd name="T14" fmla="*/ 2147483646 w 5760"/>
              <a:gd name="T15" fmla="*/ 2147483646 h 4320"/>
              <a:gd name="T16" fmla="*/ 2147483646 w 5760"/>
              <a:gd name="T17" fmla="*/ 2147483646 h 4320"/>
              <a:gd name="T18" fmla="*/ 2147483646 w 5760"/>
              <a:gd name="T19" fmla="*/ 2147483646 h 43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8F09F5-9B49-49A8-B300-DCFD3F73DC62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33237" y="1447799"/>
            <a:ext cx="1484688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651" y="1447799"/>
            <a:ext cx="5889248" cy="45720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E7EF64D-2549-41B3-B365-4935C6A4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567EC84-3700-4125-938E-CA74C021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551" y="6365875"/>
            <a:ext cx="514773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C2AF8D4-B023-485C-967F-2FB5448B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800"/>
            </a:lvl1pPr>
          </a:lstStyle>
          <a:p>
            <a:pPr>
              <a:defRPr/>
            </a:pPr>
            <a:fld id="{8FCF0FAD-8545-42AD-8D93-166B49B8D6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4825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5C217D-63C3-4433-85C6-CD28443D73BA}"/>
              </a:ext>
            </a:extLst>
          </p:cNvPr>
          <p:cNvCxnSpPr/>
          <p:nvPr/>
        </p:nvCxnSpPr>
        <p:spPr>
          <a:xfrm>
            <a:off x="6868584" y="4354513"/>
            <a:ext cx="4504267" cy="0"/>
          </a:xfrm>
          <a:prstGeom prst="line">
            <a:avLst/>
          </a:prstGeom>
          <a:ln>
            <a:solidFill>
              <a:srgbClr val="95BE3D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AE9E4-0B68-4589-AF76-C5552A03B475}"/>
              </a:ext>
            </a:extLst>
          </p:cNvPr>
          <p:cNvCxnSpPr/>
          <p:nvPr userDrawn="1"/>
        </p:nvCxnSpPr>
        <p:spPr>
          <a:xfrm>
            <a:off x="6832600" y="1882775"/>
            <a:ext cx="4504267" cy="0"/>
          </a:xfrm>
          <a:prstGeom prst="line">
            <a:avLst/>
          </a:prstGeom>
          <a:ln>
            <a:solidFill>
              <a:srgbClr val="EDCD1A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831592" y="4532747"/>
            <a:ext cx="4637617" cy="1892300"/>
          </a:xfrm>
        </p:spPr>
        <p:txBody>
          <a:bodyPr>
            <a:normAutofit/>
          </a:bodyPr>
          <a:lstStyle>
            <a:lvl1pPr marL="0" indent="0">
              <a:buNone/>
              <a:defRPr sz="165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" y="0"/>
            <a:ext cx="6253145" cy="6858000"/>
          </a:xfrm>
          <a:noFill/>
          <a:ln w="57150" cmpd="sng">
            <a:noFill/>
          </a:ln>
        </p:spPr>
        <p:txBody>
          <a:bodyPr rtlCol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 sz="1650" baseline="0">
                <a:solidFill>
                  <a:schemeClr val="bg1"/>
                </a:solidFill>
                <a:sym typeface="Wingdings"/>
              </a:defRPr>
            </a:lvl1pPr>
          </a:lstStyle>
          <a:p>
            <a:pPr lvl="0"/>
            <a:r>
              <a:rPr lang="en-US" noProof="0" dirty="0">
                <a:sym typeface="Wingdings"/>
              </a:rPr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32604" y="2154767"/>
            <a:ext cx="4637617" cy="1781064"/>
          </a:xfrm>
        </p:spPr>
        <p:txBody>
          <a:bodyPr>
            <a:normAutofit/>
          </a:bodyPr>
          <a:lstStyle>
            <a:lvl1pPr marL="0" indent="0">
              <a:buNone/>
              <a:defRPr sz="165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6831588" y="949575"/>
            <a:ext cx="4755048" cy="623568"/>
          </a:xfr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0" baseline="0">
                <a:solidFill>
                  <a:srgbClr val="4AC4F1"/>
                </a:solidFill>
                <a:latin typeface="Lovelo"/>
                <a:cs typeface="Lovelo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873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-Jewel.png">
            <a:extLst>
              <a:ext uri="{FF2B5EF4-FFF2-40B4-BE49-F238E27FC236}">
                <a16:creationId xmlns:a16="http://schemas.microsoft.com/office/drawing/2014/main" id="{C92AFE8C-7E3E-4C93-BE15-51FA56606C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584" y="-741362"/>
            <a:ext cx="14753168" cy="84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9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0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3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9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7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7/20/2021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F9B2F95-F65E-4B6A-BA82-7201E5B92CCE}" type="datetimeFigureOut">
              <a:rPr lang="en-GB" smtClean="0"/>
              <a:t>20/07/2021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51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">
            <a:extLst>
              <a:ext uri="{FF2B5EF4-FFF2-40B4-BE49-F238E27FC236}">
                <a16:creationId xmlns:a16="http://schemas.microsoft.com/office/drawing/2014/main" id="{CD6308CD-BEAB-45DA-A11A-E34A154538D0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4117" cy="6861175"/>
            <a:chOff x="-1588" y="0"/>
            <a:chExt cx="9145588" cy="68607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187E2E-7FB6-4984-8F13-A3599291E5DD}"/>
                </a:ext>
              </a:extLst>
            </p:cNvPr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5F74D8E-E459-48E6-B1F8-EDEC2114336C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02F03B1-4048-48DC-B7BB-389363F68379}"/>
                </a:ext>
              </a:extLst>
            </p:cNvPr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57D71D-09E7-4447-98EE-490FAE03C36F}"/>
                </a:ext>
              </a:extLst>
            </p:cNvPr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DE57D4D-F81E-49E7-A1F2-9CD8A2D75E64}"/>
                </a:ext>
              </a:extLst>
            </p:cNvPr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2E3257-C1B9-4CEB-8EDB-4AB6944CE063}"/>
                </a:ext>
              </a:extLst>
            </p:cNvPr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>
              <a:extLst>
                <a:ext uri="{FF2B5EF4-FFF2-40B4-BE49-F238E27FC236}">
                  <a16:creationId xmlns:a16="http://schemas.microsoft.com/office/drawing/2014/main" id="{D85B67B2-9517-4E35-8696-92A66597CF5D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6359946" y="1790293"/>
              <a:ext cx="2377690" cy="317748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052" name="Freeform 24">
              <a:extLst>
                <a:ext uri="{FF2B5EF4-FFF2-40B4-BE49-F238E27FC236}">
                  <a16:creationId xmlns:a16="http://schemas.microsoft.com/office/drawing/2014/main" id="{7D5EC67A-2DBE-49BF-8724-19C743D8B7AF}"/>
                </a:ext>
              </a:extLst>
            </p:cNvPr>
            <p:cNvSpPr>
              <a:spLocks/>
            </p:cNvSpPr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2147483646 h 2752"/>
                <a:gd name="T4" fmla="*/ 0 w 4960"/>
                <a:gd name="T5" fmla="*/ 2147483646 h 2752"/>
                <a:gd name="T6" fmla="*/ 0 w 4960"/>
                <a:gd name="T7" fmla="*/ 2147483646 h 2752"/>
                <a:gd name="T8" fmla="*/ 2147483646 w 4960"/>
                <a:gd name="T9" fmla="*/ 2147483646 h 2752"/>
                <a:gd name="T10" fmla="*/ 2147483646 w 4960"/>
                <a:gd name="T11" fmla="*/ 2147483646 h 2752"/>
                <a:gd name="T12" fmla="*/ 2147483646 w 4960"/>
                <a:gd name="T13" fmla="*/ 2147483646 h 2752"/>
                <a:gd name="T14" fmla="*/ 2147483646 w 4960"/>
                <a:gd name="T15" fmla="*/ 0 h 2752"/>
                <a:gd name="T16" fmla="*/ 2147483646 w 4960"/>
                <a:gd name="T17" fmla="*/ 0 h 2752"/>
                <a:gd name="T18" fmla="*/ 2147483646 w 4960"/>
                <a:gd name="T19" fmla="*/ 2147483646 h 2752"/>
                <a:gd name="T20" fmla="*/ 2147483646 w 4960"/>
                <a:gd name="T21" fmla="*/ 2147483646 h 2752"/>
                <a:gd name="T22" fmla="*/ 2147483646 w 4960"/>
                <a:gd name="T23" fmla="*/ 2147483646 h 2752"/>
                <a:gd name="T24" fmla="*/ 2147483646 w 4960"/>
                <a:gd name="T25" fmla="*/ 2147483646 h 2752"/>
                <a:gd name="T26" fmla="*/ 2147483646 w 4960"/>
                <a:gd name="T27" fmla="*/ 2147483646 h 2752"/>
                <a:gd name="T28" fmla="*/ 2147483646 w 4960"/>
                <a:gd name="T29" fmla="*/ 2147483646 h 2752"/>
                <a:gd name="T30" fmla="*/ 2147483646 w 4960"/>
                <a:gd name="T31" fmla="*/ 2147483646 h 2752"/>
                <a:gd name="T32" fmla="*/ 2147483646 w 4960"/>
                <a:gd name="T33" fmla="*/ 2147483646 h 2752"/>
                <a:gd name="T34" fmla="*/ 2147483646 w 4960"/>
                <a:gd name="T35" fmla="*/ 2147483646 h 2752"/>
                <a:gd name="T36" fmla="*/ 2147483646 w 4960"/>
                <a:gd name="T37" fmla="*/ 2147483646 h 2752"/>
                <a:gd name="T38" fmla="*/ 2147483646 w 4960"/>
                <a:gd name="T39" fmla="*/ 2147483646 h 2752"/>
                <a:gd name="T40" fmla="*/ 2147483646 w 4960"/>
                <a:gd name="T41" fmla="*/ 2147483646 h 2752"/>
                <a:gd name="T42" fmla="*/ 2147483646 w 4960"/>
                <a:gd name="T43" fmla="*/ 2147483646 h 2752"/>
                <a:gd name="T44" fmla="*/ 2147483646 w 4960"/>
                <a:gd name="T45" fmla="*/ 2147483646 h 2752"/>
                <a:gd name="T46" fmla="*/ 2147483646 w 4960"/>
                <a:gd name="T47" fmla="*/ 2147483646 h 2752"/>
                <a:gd name="T48" fmla="*/ 2147483646 w 4960"/>
                <a:gd name="T49" fmla="*/ 2147483646 h 2752"/>
                <a:gd name="T50" fmla="*/ 2147483646 w 4960"/>
                <a:gd name="T51" fmla="*/ 2147483646 h 2752"/>
                <a:gd name="T52" fmla="*/ 2147483646 w 4960"/>
                <a:gd name="T53" fmla="*/ 2147483646 h 2752"/>
                <a:gd name="T54" fmla="*/ 2147483646 w 4960"/>
                <a:gd name="T55" fmla="*/ 2147483646 h 2752"/>
                <a:gd name="T56" fmla="*/ 2147483646 w 4960"/>
                <a:gd name="T57" fmla="*/ 2147483646 h 2752"/>
                <a:gd name="T58" fmla="*/ 2147483646 w 4960"/>
                <a:gd name="T59" fmla="*/ 2147483646 h 2752"/>
                <a:gd name="T60" fmla="*/ 2147483646 w 4960"/>
                <a:gd name="T61" fmla="*/ 2147483646 h 2752"/>
                <a:gd name="T62" fmla="*/ 2147483646 w 4960"/>
                <a:gd name="T63" fmla="*/ 2147483646 h 2752"/>
                <a:gd name="T64" fmla="*/ 2147483646 w 4960"/>
                <a:gd name="T65" fmla="*/ 2147483646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  <p:sp>
          <p:nvSpPr>
            <p:cNvPr id="1053" name="Freeform 5">
              <a:extLst>
                <a:ext uri="{FF2B5EF4-FFF2-40B4-BE49-F238E27FC236}">
                  <a16:creationId xmlns:a16="http://schemas.microsoft.com/office/drawing/2014/main" id="{C10C6662-8C28-4DE1-89BB-1EB7B703047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6 h 4320"/>
                <a:gd name="T4" fmla="*/ 2147483646 w 5760"/>
                <a:gd name="T5" fmla="*/ 2147483646 h 4320"/>
                <a:gd name="T6" fmla="*/ 2147483646 w 5760"/>
                <a:gd name="T7" fmla="*/ 0 h 4320"/>
                <a:gd name="T8" fmla="*/ 0 w 5760"/>
                <a:gd name="T9" fmla="*/ 0 h 4320"/>
                <a:gd name="T10" fmla="*/ 2147483646 w 5760"/>
                <a:gd name="T11" fmla="*/ 2147483646 h 4320"/>
                <a:gd name="T12" fmla="*/ 2147483646 w 5760"/>
                <a:gd name="T13" fmla="*/ 2147483646 h 4320"/>
                <a:gd name="T14" fmla="*/ 2147483646 w 5760"/>
                <a:gd name="T15" fmla="*/ 2147483646 h 4320"/>
                <a:gd name="T16" fmla="*/ 2147483646 w 5760"/>
                <a:gd name="T17" fmla="*/ 2147483646 h 4320"/>
                <a:gd name="T18" fmla="*/ 2147483646 w 5760"/>
                <a:gd name="T19" fmla="*/ 2147483646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800" dirty="0"/>
            </a:p>
          </p:txBody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2DFCEA49-9966-45DB-BFDD-D3F862B0C44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55700" y="927101"/>
            <a:ext cx="846031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CCAD75B2-C1D0-427B-BDD1-91CBF38786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51468" y="2489200"/>
            <a:ext cx="84624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FF1D7-9614-4864-9A74-A66B623B5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617" y="6365875"/>
            <a:ext cx="13208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8552B-2725-4544-B764-DB9299B62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400" y="6365875"/>
            <a:ext cx="514773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06781B-D9A6-45C9-9A7F-10C63CCF7F02}"/>
              </a:ext>
            </a:extLst>
          </p:cNvPr>
          <p:cNvSpPr/>
          <p:nvPr/>
        </p:nvSpPr>
        <p:spPr>
          <a:xfrm>
            <a:off x="10327217" y="0"/>
            <a:ext cx="9144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E4D82BB-BC23-4CDE-800C-0D5EB98F9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238318" y="295275"/>
            <a:ext cx="1054100" cy="768350"/>
          </a:xfrm>
          <a:prstGeom prst="rect">
            <a:avLst/>
          </a:prstGeom>
        </p:spPr>
        <p:txBody>
          <a:bodyPr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E924C3C-8D22-4F0E-96E5-39784DF5F1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4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685800" indent="-282575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95885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233488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508125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segmentation.co.uk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ReM1uqmVfP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TsTMVXHz10&amp;list=PLfwoaiiezPT-E9gcZ6AV1et2hcd92J21C&amp;index=8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E54995B-8D20-443F-AA70-D21E584C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pPr eaLnBrk="1" hangingPunct="1"/>
            <a:r>
              <a:rPr lang="en-GB" altLang="en-US" dirty="0"/>
              <a:t>Menu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81D0C3E-BCD9-4908-8DB4-D5EDAB09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205038"/>
            <a:ext cx="8229600" cy="4525962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How to develop small actions and get BIG results</a:t>
            </a:r>
          </a:p>
          <a:p>
            <a:pPr eaLnBrk="1" hangingPunct="1"/>
            <a:r>
              <a:rPr lang="en-GB" altLang="en-US" sz="2400" dirty="0"/>
              <a:t>The 7 ‘P’s and your business</a:t>
            </a:r>
          </a:p>
          <a:p>
            <a:pPr eaLnBrk="1" hangingPunct="1"/>
            <a:r>
              <a:rPr lang="en-GB" altLang="en-US" sz="2400" dirty="0"/>
              <a:t>Develop a F.A.B (features, advantages and benefits selling proposition)</a:t>
            </a:r>
          </a:p>
          <a:p>
            <a:pPr eaLnBrk="1" hangingPunct="1"/>
            <a:r>
              <a:rPr lang="en-GB" altLang="en-US" sz="2400" dirty="0"/>
              <a:t>Marketing schedule and calendar</a:t>
            </a:r>
          </a:p>
          <a:p>
            <a:pPr eaLnBrk="1" hangingPunct="1"/>
            <a:r>
              <a:rPr lang="en-GB" altLang="en-US" sz="2400" dirty="0"/>
              <a:t>Get and keep customers</a:t>
            </a:r>
          </a:p>
          <a:p>
            <a:pPr eaLnBrk="1" hangingPunct="1"/>
            <a:r>
              <a:rPr lang="en-GB" altLang="en-US" sz="2400" dirty="0"/>
              <a:t>Low cost strategies</a:t>
            </a:r>
          </a:p>
          <a:p>
            <a:pPr eaLnBrk="1" hangingPunct="1"/>
            <a:r>
              <a:rPr lang="en-GB" altLang="en-US" sz="2400" dirty="0"/>
              <a:t>Free tools to grow your business</a:t>
            </a:r>
          </a:p>
        </p:txBody>
      </p:sp>
    </p:spTree>
    <p:extLst>
      <p:ext uri="{BB962C8B-B14F-4D97-AF65-F5344CB8AC3E}">
        <p14:creationId xmlns:p14="http://schemas.microsoft.com/office/powerpoint/2010/main" val="2065200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Marketing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familiarity</a:t>
            </a:r>
          </a:p>
          <a:p>
            <a:r>
              <a:rPr lang="en-GB" dirty="0"/>
              <a:t>trust</a:t>
            </a:r>
          </a:p>
          <a:p>
            <a:r>
              <a:rPr lang="en-GB" dirty="0"/>
              <a:t>authority</a:t>
            </a:r>
          </a:p>
          <a:p>
            <a:r>
              <a:rPr lang="en-GB" dirty="0"/>
              <a:t>followership</a:t>
            </a:r>
          </a:p>
          <a:p>
            <a:r>
              <a:rPr lang="en-GB" dirty="0"/>
              <a:t>conversations</a:t>
            </a:r>
          </a:p>
          <a:p>
            <a:r>
              <a:rPr lang="en-GB" dirty="0"/>
              <a:t>community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936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2645152"/>
            <a:ext cx="5363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Awareness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Interest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(Follow-up)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743" y="970691"/>
            <a:ext cx="8670062" cy="564431"/>
          </a:xfrm>
        </p:spPr>
        <p:txBody>
          <a:bodyPr>
            <a:normAutofit fontScale="90000"/>
          </a:bodyPr>
          <a:lstStyle/>
          <a:p>
            <a:r>
              <a:rPr lang="en-US" dirty="0"/>
              <a:t>4 Stages of buying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37" y="2645152"/>
            <a:ext cx="5089968" cy="33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DF34F-D526-473A-AF26-644B7D3CD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6" r="12809" b="1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Marketing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fontScale="85000" lnSpcReduction="20000"/>
          </a:bodyPr>
          <a:lstStyle/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Building awareness 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Educating buyers (awareness, trust)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Moving leads along the purchase path (nurturing) 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Engaging with all influencers 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Serving existing customers 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Cross-selling or up-selling 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Generating new sales leads </a:t>
            </a:r>
          </a:p>
          <a:p>
            <a:pPr marL="171450" indent="-171450">
              <a:lnSpc>
                <a:spcPct val="90000"/>
              </a:lnSpc>
              <a:buFont typeface="Arial"/>
              <a:buChar char="•"/>
            </a:pPr>
            <a:r>
              <a:rPr lang="en-US" dirty="0"/>
              <a:t>Establishing your expertise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1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3">
            <a:extLst>
              <a:ext uri="{FF2B5EF4-FFF2-40B4-BE49-F238E27FC236}">
                <a16:creationId xmlns:a16="http://schemas.microsoft.com/office/drawing/2014/main" id="{CD44CE4C-91AF-46D2-AF91-653CFD030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11" y="2395756"/>
            <a:ext cx="6391533" cy="4266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2E2DD-2BAF-4D43-8D9D-57AF2B4F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dirty="0">
                <a:solidFill>
                  <a:srgbClr val="EBEBEB"/>
                </a:solidFill>
              </a:rPr>
              <a:t>Your Message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05E25-31D8-4E92-BAB2-CDFB9BB06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12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27E0A4F-FE1D-4A81-8D8F-986345F71CB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0C2B8F-6B1B-46D5-86E6-40F36C695FC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B237C1-E8A0-4DD3-B6C5-F2D54F796F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D62F0D-6BD4-4DD4-B125-6F7A952A31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28E8CD-5219-4795-91D4-9618DB8ED6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00A43E1-4FE7-498F-AFFF-FDFC1FAF04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B521824-592C-476A-AB0A-CA0C6D1F340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B5C860C9-D4F9-4350-80DA-0D1CD36C774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A5FC2659-59AB-4EC4-8496-A4F1AE391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4836" y="1023437"/>
            <a:ext cx="4828707" cy="48287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38A90C8-AE0E-4EBA-9AF8-EEDB206020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What is a Marketing Budget?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 fontScale="85000" lnSpcReduction="2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A </a:t>
            </a:r>
            <a:r>
              <a:rPr lang="en-GB" b="1" dirty="0">
                <a:solidFill>
                  <a:srgbClr val="FFFFFF"/>
                </a:solidFill>
              </a:rPr>
              <a:t>Marketing Budget</a:t>
            </a:r>
            <a:r>
              <a:rPr lang="en-GB" dirty="0">
                <a:solidFill>
                  <a:srgbClr val="FFFFFF"/>
                </a:solidFill>
              </a:rPr>
              <a:t> is </a:t>
            </a:r>
            <a:r>
              <a:rPr lang="en-GB" b="1" dirty="0">
                <a:solidFill>
                  <a:srgbClr val="FFFFFF"/>
                </a:solidFill>
              </a:rPr>
              <a:t>Marketing</a:t>
            </a:r>
            <a:r>
              <a:rPr lang="en-GB" dirty="0">
                <a:solidFill>
                  <a:srgbClr val="FFFFFF"/>
                </a:solidFill>
              </a:rPr>
              <a:t> Plan in terms of costs. </a:t>
            </a:r>
          </a:p>
          <a:p>
            <a:pPr lvl="1"/>
            <a:r>
              <a:rPr lang="en-GB" b="1" dirty="0">
                <a:solidFill>
                  <a:srgbClr val="FFFFFF"/>
                </a:solidFill>
              </a:rPr>
              <a:t>Marketing Budget</a:t>
            </a:r>
            <a:r>
              <a:rPr lang="en-GB" dirty="0">
                <a:solidFill>
                  <a:srgbClr val="FFFFFF"/>
                </a:solidFill>
              </a:rPr>
              <a:t> is an estimated amount of cost that will be required to promote products or services. </a:t>
            </a:r>
          </a:p>
          <a:p>
            <a:pPr lvl="1"/>
            <a:r>
              <a:rPr lang="en-GB" b="1" dirty="0">
                <a:solidFill>
                  <a:srgbClr val="FFFFFF"/>
                </a:solidFill>
              </a:rPr>
              <a:t>Marketing Budget</a:t>
            </a:r>
            <a:r>
              <a:rPr lang="en-GB" dirty="0">
                <a:solidFill>
                  <a:srgbClr val="FFFFFF"/>
                </a:solidFill>
              </a:rPr>
              <a:t> is generally part of a </a:t>
            </a:r>
            <a:r>
              <a:rPr lang="en-GB" b="1" dirty="0">
                <a:solidFill>
                  <a:srgbClr val="FFFFFF"/>
                </a:solidFill>
              </a:rPr>
              <a:t>marketing</a:t>
            </a:r>
            <a:r>
              <a:rPr lang="en-GB" dirty="0">
                <a:solidFill>
                  <a:srgbClr val="FFFFFF"/>
                </a:solidFill>
              </a:rPr>
              <a:t> plan and crucial part of the </a:t>
            </a:r>
            <a:r>
              <a:rPr lang="en-GB" b="1" dirty="0">
                <a:solidFill>
                  <a:srgbClr val="FFFFFF"/>
                </a:solidFill>
              </a:rPr>
              <a:t>marketing</a:t>
            </a:r>
            <a:r>
              <a:rPr lang="en-GB" dirty="0">
                <a:solidFill>
                  <a:srgbClr val="FFFFFF"/>
                </a:solidFill>
              </a:rPr>
              <a:t> process.</a:t>
            </a:r>
          </a:p>
        </p:txBody>
      </p:sp>
    </p:spTree>
    <p:extLst>
      <p:ext uri="{BB962C8B-B14F-4D97-AF65-F5344CB8AC3E}">
        <p14:creationId xmlns:p14="http://schemas.microsoft.com/office/powerpoint/2010/main" val="1295708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8">
            <a:extLst>
              <a:ext uri="{FF2B5EF4-FFF2-40B4-BE49-F238E27FC236}">
                <a16:creationId xmlns:a16="http://schemas.microsoft.com/office/drawing/2014/main" id="{427E0A4F-FE1D-4A81-8D8F-986345F71CB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0C2B8F-6B1B-46D5-86E6-40F36C695FC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B237C1-E8A0-4DD3-B6C5-F2D54F796F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D62F0D-6BD4-4DD4-B125-6F7A952A31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28E8CD-5219-4795-91D4-9618DB8ED6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00A43E1-4FE7-498F-AFFF-FDFC1FAF04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B521824-592C-476A-AB0A-CA0C6D1F340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5C860C9-D4F9-4350-80DA-0D1CD36C774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4C47A0D-9592-4751-AFAE-8AEEDFCD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836" y="1629356"/>
            <a:ext cx="4828707" cy="3616869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538A90C8-AE0E-4EBA-9AF8-EEDB206020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1E1D8-FEB5-4F84-AEE4-C2BE507D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Marketing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C5293-3370-4CBA-8056-9C7C95BC6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b="1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0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61F655-345C-4AD8-85BC-913D875232C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3780CE-2BE5-46F6-97B2-60DF30217ED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33DC0E-DE6C-4FB6-A529-51B162641AB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70477F-E451-4BC3-863F-0E2FC572884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BA05C-D740-40CE-9A7D-9E5A715AEA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4A81DE1-E2BC-4A31-99EE-71350421B0E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DE8183D-5757-4D73-A338-62BDD88E49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6ACD5FC-CAFE-48EB-B765-60EED2E052F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610A8B7F-76A5-4B12-8C45-6294EC60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5124" y="803751"/>
            <a:ext cx="5250498" cy="52504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33B405-D785-4738-B1C0-6A0AA5E982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EBEBEB"/>
                </a:solidFill>
              </a:rPr>
              <a:t>Importance of creating a Marketing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Monitors direction of plan</a:t>
            </a:r>
          </a:p>
          <a:p>
            <a:r>
              <a:rPr lang="en-GB" dirty="0">
                <a:solidFill>
                  <a:srgbClr val="FFFFFF"/>
                </a:solidFill>
              </a:rPr>
              <a:t>Effectively budget for your marketing activities</a:t>
            </a:r>
          </a:p>
          <a:p>
            <a:r>
              <a:rPr lang="en-GB" dirty="0">
                <a:solidFill>
                  <a:srgbClr val="FFFFFF"/>
                </a:solidFill>
              </a:rPr>
              <a:t>Anticipate upcoming costs</a:t>
            </a:r>
          </a:p>
        </p:txBody>
      </p:sp>
    </p:spTree>
    <p:extLst>
      <p:ext uri="{BB962C8B-B14F-4D97-AF65-F5344CB8AC3E}">
        <p14:creationId xmlns:p14="http://schemas.microsoft.com/office/powerpoint/2010/main" val="1481569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Consider for your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Make it strictly for marketing: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Paid advertising: direct mail campaigns, any online advertising, such as videos, banner ads, email marketing, pay-per-click (PPC) ads, content marketing, and blog maintenance.</a:t>
            </a:r>
          </a:p>
          <a:p>
            <a:pPr lvl="1"/>
            <a:r>
              <a:rPr lang="en-GB" dirty="0"/>
              <a:t>Marketing collateral: Include brochures, flyers, car wraps, catalogues, give-away items like T-shirts or pens, as well as other items that are designed to spread the news about your company and its offerings.</a:t>
            </a:r>
          </a:p>
          <a:p>
            <a:pPr lvl="1"/>
            <a:r>
              <a:rPr lang="en-GB" dirty="0"/>
              <a:t>Production costs: This includes any art, design, photography, graphic art, and any other expenses necessary to create your advertising.</a:t>
            </a:r>
          </a:p>
          <a:p>
            <a:pPr lvl="1"/>
            <a:r>
              <a:rPr lang="en-GB" dirty="0"/>
              <a:t>Technology costs: The cost of building a website and maintaining it should be included in your budget.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87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Seven ASPECT OF MARKETING</a:t>
            </a:r>
          </a:p>
        </p:txBody>
      </p:sp>
      <p:sp>
        <p:nvSpPr>
          <p:cNvPr id="62469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38500" y="6245225"/>
            <a:ext cx="49291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335" y="2219325"/>
            <a:ext cx="7962900" cy="37909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77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Customer Persona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My target persona number is:</a:t>
            </a:r>
          </a:p>
          <a:p>
            <a:endParaRPr lang="en-GB" dirty="0"/>
          </a:p>
          <a:p>
            <a:r>
              <a:rPr lang="en-GB" dirty="0"/>
              <a:t>Jane Bloggs, aged 35 </a:t>
            </a:r>
          </a:p>
          <a:p>
            <a:r>
              <a:rPr lang="en-GB" dirty="0"/>
              <a:t>Founder of a small boutique</a:t>
            </a:r>
          </a:p>
          <a:p>
            <a:r>
              <a:rPr lang="en-GB" dirty="0"/>
              <a:t>Ambitious, confident and patient</a:t>
            </a:r>
          </a:p>
          <a:p>
            <a:r>
              <a:rPr lang="en-GB" dirty="0"/>
              <a:t>Feels stuck trying to access new markets</a:t>
            </a:r>
          </a:p>
          <a:p>
            <a:r>
              <a:rPr lang="en-GB" dirty="0"/>
              <a:t>Is not confident about being able to access finance to help her grow her business. </a:t>
            </a:r>
          </a:p>
          <a:p>
            <a:r>
              <a:rPr lang="en-GB" dirty="0"/>
              <a:t>Believes in the marketing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38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25292" y="2398871"/>
            <a:ext cx="8761413" cy="706964"/>
          </a:xfrm>
          <a:solidFill>
            <a:srgbClr val="FFFFFF"/>
          </a:solidFill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What is Marketing?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7183" y="3105835"/>
            <a:ext cx="80308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management process responsible for identifying, anticipating and satisfying customer requirements profitably’</a:t>
            </a:r>
          </a:p>
        </p:txBody>
      </p:sp>
    </p:spTree>
    <p:extLst>
      <p:ext uri="{BB962C8B-B14F-4D97-AF65-F5344CB8AC3E}">
        <p14:creationId xmlns:p14="http://schemas.microsoft.com/office/powerpoint/2010/main" val="384720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REMEMBER: Use short, visual personas. </a:t>
            </a:r>
          </a:p>
          <a:p>
            <a:r>
              <a:rPr lang="en-GB" dirty="0"/>
              <a:t>Include psychographics) (beliefs and values, not just demographics</a:t>
            </a:r>
          </a:p>
        </p:txBody>
      </p:sp>
    </p:spTree>
    <p:extLst>
      <p:ext uri="{BB962C8B-B14F-4D97-AF65-F5344CB8AC3E}">
        <p14:creationId xmlns:p14="http://schemas.microsoft.com/office/powerpoint/2010/main" val="110880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Jane passionate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do we grab her attention?</a:t>
            </a:r>
          </a:p>
          <a:p>
            <a:r>
              <a:rPr lang="en-GB" dirty="0"/>
              <a:t>How do we generate a call to action</a:t>
            </a:r>
          </a:p>
        </p:txBody>
      </p:sp>
    </p:spTree>
    <p:extLst>
      <p:ext uri="{BB962C8B-B14F-4D97-AF65-F5344CB8AC3E}">
        <p14:creationId xmlns:p14="http://schemas.microsoft.com/office/powerpoint/2010/main" val="2974331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It isn’t what you are selling, it’s what you are solving for your customers’ life </a:t>
            </a:r>
          </a:p>
          <a:p>
            <a:r>
              <a:rPr lang="en-GB" sz="2400" dirty="0"/>
              <a:t>–  Helps to reflect a positive self image –  Helps to solve a well defined problem –  Helps to reach a certain goal –  Helps to contribute to the world through the purchase </a:t>
            </a:r>
          </a:p>
          <a:p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“In the factory, we make cosmetics. In the drugstore, we sell hope.” Charles Revlon </a:t>
            </a:r>
          </a:p>
        </p:txBody>
      </p:sp>
    </p:spTree>
    <p:extLst>
      <p:ext uri="{BB962C8B-B14F-4D97-AF65-F5344CB8AC3E}">
        <p14:creationId xmlns:p14="http://schemas.microsoft.com/office/powerpoint/2010/main" val="498662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622D3634-3690-481F-9583-5C2C35C5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pPr algn="r"/>
            <a:r>
              <a:rPr lang="en-GB" altLang="en-US" dirty="0"/>
              <a:t>Target Market &amp; Customer Personas</a:t>
            </a:r>
            <a:br>
              <a:rPr lang="en-GB" altLang="en-US" dirty="0"/>
            </a:br>
            <a:r>
              <a:rPr lang="en-GB" altLang="en-US" sz="900" dirty="0"/>
              <a:t>Source: Mintent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91CD889-CEAA-452E-B9E4-58DB0256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601" y="2489200"/>
            <a:ext cx="7885113" cy="3530600"/>
          </a:xfrm>
        </p:spPr>
        <p:txBody>
          <a:bodyPr/>
          <a:lstStyle/>
          <a:p>
            <a:pPr marL="0" indent="0"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altLang="en-US" sz="2400" dirty="0"/>
          </a:p>
        </p:txBody>
      </p:sp>
      <p:pic>
        <p:nvPicPr>
          <p:cNvPr id="33796" name="Picture 1">
            <a:extLst>
              <a:ext uri="{FF2B5EF4-FFF2-40B4-BE49-F238E27FC236}">
                <a16:creationId xmlns:a16="http://schemas.microsoft.com/office/drawing/2014/main" id="{CC105240-BB7D-4DE3-A40C-EBC2A6BD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636714"/>
            <a:ext cx="8572500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192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027"/>
          <p:cNvSpPr txBox="1">
            <a:spLocks noChangeArrowheads="1"/>
          </p:cNvSpPr>
          <p:nvPr/>
        </p:nvSpPr>
        <p:spPr bwMode="auto">
          <a:xfrm>
            <a:off x="3791743" y="917113"/>
            <a:ext cx="46085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“How does this Product or Service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solve </a:t>
            </a:r>
            <a:r>
              <a:rPr kumimoji="0" lang="en-GB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my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problems..?”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7590" name="AutoShape 1030"/>
          <p:cNvSpPr>
            <a:spLocks noChangeArrowheads="1"/>
          </p:cNvSpPr>
          <p:nvPr/>
        </p:nvSpPr>
        <p:spPr bwMode="auto">
          <a:xfrm>
            <a:off x="7171085" y="2202237"/>
            <a:ext cx="2016125" cy="1150938"/>
          </a:xfrm>
          <a:prstGeom prst="cloudCallout">
            <a:avLst>
              <a:gd name="adj1" fmla="val -118819"/>
              <a:gd name="adj2" fmla="val 4489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591" name="Text Box 1031"/>
          <p:cNvSpPr txBox="1">
            <a:spLocks noChangeArrowheads="1"/>
          </p:cNvSpPr>
          <p:nvPr/>
        </p:nvSpPr>
        <p:spPr bwMode="auto">
          <a:xfrm>
            <a:off x="7450279" y="2362207"/>
            <a:ext cx="19852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What’s in it for me?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438" y="3513145"/>
            <a:ext cx="6302218" cy="20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Segmentation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GB" altLang="en-US" b="1" dirty="0"/>
              <a:t>'Market Segmentation' definition</a:t>
            </a:r>
            <a:r>
              <a:rPr lang="en-GB" altLang="en-US" b="1" dirty="0">
                <a:solidFill>
                  <a:srgbClr val="000099"/>
                </a:solidFill>
              </a:rPr>
              <a:t> </a:t>
            </a:r>
          </a:p>
          <a:p>
            <a:pPr>
              <a:buFontTx/>
              <a:buNone/>
            </a:pPr>
            <a:endParaRPr lang="en-GB" altLang="en-US" dirty="0"/>
          </a:p>
          <a:p>
            <a:r>
              <a:rPr lang="en-GB" altLang="en-US" dirty="0"/>
              <a:t>The process of splitting customers, or potential customers, in a market into different groups, or segments, within which customers share a similar level of interest in the same or comparable set of needs satisfied by a distinct marketing proposition</a:t>
            </a:r>
            <a:r>
              <a:rPr lang="en-GB" altLang="en-US" dirty="0">
                <a:solidFill>
                  <a:srgbClr val="000099"/>
                </a:solidFill>
              </a:rPr>
              <a:t>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5786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 dirty="0"/>
          </a:p>
        </p:txBody>
      </p:sp>
      <p:sp>
        <p:nvSpPr>
          <p:cNvPr id="2078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For the </a:t>
            </a:r>
            <a:r>
              <a:rPr lang="en-GB" altLang="en-US" u="sng" dirty="0"/>
              <a:t>customer,</a:t>
            </a:r>
            <a:r>
              <a:rPr lang="en-GB" altLang="en-US" dirty="0"/>
              <a:t> this manifests itself as </a:t>
            </a:r>
            <a:r>
              <a:rPr lang="en-GB" altLang="en-US" u="sng" dirty="0"/>
              <a:t>benefits, cost, relevant image and convenience; in other words, a customer value proposition</a:t>
            </a:r>
            <a:r>
              <a:rPr lang="en-GB" altLang="en-US" dirty="0"/>
              <a:t>.</a:t>
            </a:r>
          </a:p>
          <a:p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Source: </a:t>
            </a:r>
            <a:r>
              <a:rPr lang="en-GB" altLang="en-US" dirty="0">
                <a:hlinkClick r:id="rId3"/>
              </a:rPr>
              <a:t>www.marketsegmentation.co.uk</a:t>
            </a:r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3529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0695798-F738-4232-A982-19AFC66A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endParaRPr lang="en-GB" altLang="en-US" dirty="0"/>
          </a:p>
        </p:txBody>
      </p:sp>
      <p:pic>
        <p:nvPicPr>
          <p:cNvPr id="34819" name="Content Placeholder 6">
            <a:extLst>
              <a:ext uri="{FF2B5EF4-FFF2-40B4-BE49-F238E27FC236}">
                <a16:creationId xmlns:a16="http://schemas.microsoft.com/office/drawing/2014/main" id="{857DA318-5772-4565-BE5B-167DE79170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4" y="2557464"/>
            <a:ext cx="2619375" cy="1743075"/>
          </a:xfrm>
        </p:spPr>
      </p:pic>
      <p:pic>
        <p:nvPicPr>
          <p:cNvPr id="34820" name="Picture 8">
            <a:extLst>
              <a:ext uri="{FF2B5EF4-FFF2-40B4-BE49-F238E27FC236}">
                <a16:creationId xmlns:a16="http://schemas.microsoft.com/office/drawing/2014/main" id="{026AA544-A400-4380-9EB5-2A20EC6B9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6" y="4365625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>
            <a:extLst>
              <a:ext uri="{FF2B5EF4-FFF2-40B4-BE49-F238E27FC236}">
                <a16:creationId xmlns:a16="http://schemas.microsoft.com/office/drawing/2014/main" id="{31B1979D-D7E6-4F2B-BFF7-58303350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4" y="3408364"/>
            <a:ext cx="2924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20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524D49E6-5864-47F5-9263-7DDC7542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r>
              <a:rPr lang="en-GB" altLang="en-US" dirty="0"/>
              <a:t>Value Proposition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AB25F5EC-C638-4EE5-ABCD-BEFF6BCF4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>
              <a:hlinkClick r:id="rId2"/>
            </a:endParaRPr>
          </a:p>
          <a:p>
            <a:r>
              <a:rPr lang="en-GB" altLang="en-US" dirty="0">
                <a:hlinkClick r:id="rId2"/>
              </a:rPr>
              <a:t>https://www.youtube.com/watch?v=ReM1uqmVfP0</a:t>
            </a:r>
            <a:endParaRPr lang="en-GB" altLang="en-US" dirty="0"/>
          </a:p>
          <a:p>
            <a:endParaRPr lang="en-GB" altLang="en-US" dirty="0"/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880604C5-A8AA-4E8C-9C59-B227AFBA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489200"/>
            <a:ext cx="34083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7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What is Branding</a:t>
            </a:r>
            <a:br>
              <a:rPr lang="en-GB" altLang="en-US" sz="3200" dirty="0">
                <a:solidFill>
                  <a:schemeClr val="tx1"/>
                </a:solidFill>
              </a:rPr>
            </a:b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8196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i="1" dirty="0"/>
          </a:p>
          <a:p>
            <a:pPr eaLnBrk="1" hangingPunct="1"/>
            <a:r>
              <a:rPr lang="en-GB" altLang="en-US" i="1" dirty="0"/>
              <a:t>Brand - image</a:t>
            </a:r>
            <a:r>
              <a:rPr lang="en-GB" altLang="en-US" dirty="0"/>
              <a:t> - the impression of a product or service in the minds of potential users or consumers. (O.E.D.)</a:t>
            </a:r>
            <a:endParaRPr lang="en-GB" altLang="en-US" i="1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78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Marketing &amp; Communications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Marketing Strategy</a:t>
            </a:r>
          </a:p>
          <a:p>
            <a:pPr lvl="1"/>
            <a:r>
              <a:rPr lang="en-GB" altLang="en-US" dirty="0"/>
              <a:t>Your message</a:t>
            </a:r>
          </a:p>
          <a:p>
            <a:pPr lvl="1"/>
            <a:r>
              <a:rPr lang="en-GB" altLang="en-US" dirty="0"/>
              <a:t>How you will promote your business</a:t>
            </a:r>
          </a:p>
          <a:p>
            <a:pPr lvl="1"/>
            <a:r>
              <a:rPr lang="en-GB" altLang="en-US" dirty="0"/>
              <a:t>Engage with your customers</a:t>
            </a:r>
          </a:p>
          <a:p>
            <a:pPr lvl="1"/>
            <a:r>
              <a:rPr lang="en-GB" altLang="en-US" dirty="0"/>
              <a:t>The steps you need to take get there</a:t>
            </a:r>
          </a:p>
          <a:p>
            <a:endParaRPr lang="en-GB" altLang="en-US" dirty="0"/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48200" y="6245225"/>
            <a:ext cx="40909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505CE-CB0B-49F0-A2CE-8DFF951D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329" y="4311650"/>
            <a:ext cx="28003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81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B4AAB4D5-8AD0-4193-95B8-AD95981A94F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1DE3271-DD99-4DEF-AF9F-84397884C8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8293F9A-C61B-4B8A-AB73-31CEBFE2D89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5B72353-146F-44BE-B989-EB9E8E894C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F1F5E4D-034A-4ED9-856C-14F8E2FC85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CE5D2423-FE63-4717-8074-F9CA7146B7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8ADF14A3-1454-4B74-8B4A-CB197D7A79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EC19D556-0251-4E87-AE24-890965BAD5D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D2FA12-EFDE-44D4-816E-3A8C468D8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696" y="645107"/>
            <a:ext cx="4072987" cy="2710388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6AA36DB-AD95-4987-ACAA-55C5E6444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826" y="3520086"/>
            <a:ext cx="4348872" cy="271038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BC3C8C6-98E2-45EF-AEFC-30C0DBA0E9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/>
              <a:t>Purpose of Branding</a:t>
            </a:r>
            <a:br>
              <a:rPr lang="en-GB" altLang="en-US"/>
            </a:br>
            <a:endParaRPr lang="en-US" altLang="en-US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“A key objective of branding is to build a </a:t>
            </a: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relationship with customers which keeps them </a:t>
            </a:r>
          </a:p>
          <a:p>
            <a:pPr algn="ctr" eaLnBrk="1" hangingPunct="1"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loyal to the product/business”</a:t>
            </a:r>
          </a:p>
          <a:p>
            <a:pPr algn="ctr" eaLnBrk="1" hangingPunct="1"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</a:rPr>
              <a:t>David Stokes</a:t>
            </a:r>
            <a:r>
              <a:rPr lang="en-GB" altLang="en-US" i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altLang="en-US" b="1" dirty="0">
              <a:solidFill>
                <a:schemeClr val="bg1"/>
              </a:solidFill>
            </a:endParaRPr>
          </a:p>
          <a:p>
            <a:pPr eaLnBrk="1" hangingPunct="1"/>
            <a:endParaRPr lang="en-GB" altLang="en-US" b="1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4FB0-56D4-4F36-AFEE-FF1D87EE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 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CBD95-D278-459D-B1A0-C20EA05C0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term ‘positioning’ refers to the consumer’s perception of a product or service in relation to its competitors. </a:t>
            </a:r>
          </a:p>
          <a:p>
            <a:endParaRPr lang="en-GB" dirty="0"/>
          </a:p>
          <a:p>
            <a:r>
              <a:rPr lang="en-GB" dirty="0"/>
              <a:t>You need to ask yourself, what is the position of the product in the mind of the consumer?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102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2E3E-DBF8-4451-B1DF-1693F4B9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Refresher – Marketing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30E41-B474-4B14-A2B1-5E1345E16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https://www.youtube.com/watch?v=BTsTMVXHz10&amp;list=PLfwoaiiezPT-E9gcZ6AV1et2hcd92J21C&amp;index=8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78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7" descr="big-benefit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0790" y="4439271"/>
            <a:ext cx="1300624" cy="160372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4174435" y="3246782"/>
            <a:ext cx="7182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Sell the benefits!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07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765" y="2467785"/>
            <a:ext cx="5306672" cy="40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40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F4D579-7E2C-4367-8793-3CC05B9B9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8628" y="2341099"/>
            <a:ext cx="4309533" cy="430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1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Networking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Know your outcome </a:t>
            </a:r>
          </a:p>
          <a:p>
            <a:pPr lvl="1" eaLnBrk="1" hangingPunct="1"/>
            <a:r>
              <a:rPr lang="en-US" altLang="en-US" sz="1800" dirty="0"/>
              <a:t>Meet key people	</a:t>
            </a:r>
          </a:p>
          <a:p>
            <a:pPr lvl="1" eaLnBrk="1" hangingPunct="1"/>
            <a:r>
              <a:rPr lang="en-US" altLang="en-US" sz="1800" dirty="0"/>
              <a:t>Be seen</a:t>
            </a:r>
          </a:p>
          <a:p>
            <a:pPr eaLnBrk="1" hangingPunct="1"/>
            <a:r>
              <a:rPr lang="en-US" altLang="en-US" dirty="0"/>
              <a:t>State it in the positive</a:t>
            </a:r>
          </a:p>
          <a:p>
            <a:pPr eaLnBrk="1" hangingPunct="1"/>
            <a:r>
              <a:rPr lang="en-US" altLang="en-US" dirty="0"/>
              <a:t>Attendee list</a:t>
            </a:r>
          </a:p>
          <a:p>
            <a:pPr eaLnBrk="1" hangingPunct="1"/>
            <a:r>
              <a:rPr lang="en-US" altLang="en-US" dirty="0"/>
              <a:t>Follow up</a:t>
            </a:r>
          </a:p>
          <a:p>
            <a:pPr eaLnBrk="1" hangingPunct="1"/>
            <a:r>
              <a:rPr lang="en-US" altLang="en-US" dirty="0"/>
              <a:t>Build contact list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005C-CB31-431C-9A95-30F4CC73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726" y="2603500"/>
            <a:ext cx="3581400" cy="1276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9A43-46B3-4332-BAD6-F8E490A30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783" y="3879850"/>
            <a:ext cx="32861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6253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Content Placeholder 5" descr="chameleon-300x20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0134" y="2818142"/>
            <a:ext cx="3221590" cy="2150411"/>
          </a:xfrm>
          <a:prstGeom prst="rect">
            <a:avLst/>
          </a:prstGeom>
        </p:spPr>
      </p:pic>
      <p:pic>
        <p:nvPicPr>
          <p:cNvPr id="46084" name="Picture 8" descr="300_flexible_appro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0" y="2340009"/>
            <a:ext cx="3057864" cy="40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EA0C19-157A-4095-8255-BA5CCC48F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944" y="4125366"/>
            <a:ext cx="5633615" cy="2487308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330560" y="416447"/>
            <a:ext cx="3161016" cy="17410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Be Flexible &amp; Adaptable</a:t>
            </a:r>
          </a:p>
        </p:txBody>
      </p:sp>
    </p:spTree>
    <p:extLst>
      <p:ext uri="{BB962C8B-B14F-4D97-AF65-F5344CB8AC3E}">
        <p14:creationId xmlns:p14="http://schemas.microsoft.com/office/powerpoint/2010/main" val="2902358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Be Yourself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Be real</a:t>
            </a:r>
          </a:p>
          <a:p>
            <a:pPr eaLnBrk="1" hangingPunct="1"/>
            <a:r>
              <a:rPr lang="en-GB" altLang="en-US" dirty="0"/>
              <a:t>Be prepared</a:t>
            </a:r>
          </a:p>
          <a:p>
            <a:pPr eaLnBrk="1" hangingPunct="1"/>
            <a:r>
              <a:rPr lang="en-GB" altLang="en-US" dirty="0"/>
              <a:t>Be the host?</a:t>
            </a:r>
          </a:p>
          <a:p>
            <a:pPr eaLnBrk="1" hangingPunct="1"/>
            <a:r>
              <a:rPr lang="en-GB" altLang="en-US" dirty="0"/>
              <a:t>Be believable</a:t>
            </a:r>
          </a:p>
          <a:p>
            <a:pPr eaLnBrk="1" hangingPunct="1"/>
            <a:r>
              <a:rPr lang="en-GB" altLang="en-US" dirty="0"/>
              <a:t>Be confident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2884583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141B22E6-8F06-4449-B714-3DB3493E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pPr algn="ctr"/>
            <a:r>
              <a:rPr lang="en-GB" altLang="en-US" dirty="0"/>
              <a:t>Strategy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DB5C210D-0847-4E54-A444-0DC26B25F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Getting others to share your story</a:t>
            </a:r>
          </a:p>
          <a:p>
            <a:r>
              <a:rPr lang="en-GB" altLang="en-US" dirty="0"/>
              <a:t>Collaboration</a:t>
            </a:r>
          </a:p>
          <a:p>
            <a:r>
              <a:rPr lang="en-GB" altLang="en-US" dirty="0"/>
              <a:t>Joint ventures</a:t>
            </a:r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654B33ED-F016-40DA-B56D-BB30F887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3860800"/>
            <a:ext cx="40005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69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596471" y="6422854"/>
            <a:ext cx="5044440" cy="365125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Perception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People are unique</a:t>
            </a:r>
          </a:p>
          <a:p>
            <a:pPr eaLnBrk="1" hangingPunct="1"/>
            <a:r>
              <a:rPr lang="en-GB" altLang="en-US" dirty="0"/>
              <a:t>People will receive information in different ways</a:t>
            </a:r>
          </a:p>
          <a:p>
            <a:pPr eaLnBrk="1" hangingPunct="1"/>
            <a:r>
              <a:rPr lang="en-GB" altLang="en-US" dirty="0"/>
              <a:t>Perception is personal to the individual</a:t>
            </a:r>
          </a:p>
          <a:p>
            <a:pPr eaLnBrk="1" hangingPunct="1"/>
            <a:r>
              <a:rPr lang="en-GB" altLang="en-US" dirty="0"/>
              <a:t>Words will mean different things to different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9FCEB-A08A-4A51-9EA0-41AB5FEA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414" y="3614897"/>
            <a:ext cx="2088028" cy="2269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341FE-08F1-4CCF-A864-3708BD4EC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395" y="4872935"/>
            <a:ext cx="2554446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7100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C9210E38-D595-4824-B0E2-AC065599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r>
              <a:rPr lang="en-GB" altLang="en-US" dirty="0"/>
              <a:t>Crystal Knows</a:t>
            </a:r>
          </a:p>
        </p:txBody>
      </p:sp>
      <p:pic>
        <p:nvPicPr>
          <p:cNvPr id="45059" name="Content Placeholder 3">
            <a:extLst>
              <a:ext uri="{FF2B5EF4-FFF2-40B4-BE49-F238E27FC236}">
                <a16:creationId xmlns:a16="http://schemas.microsoft.com/office/drawing/2014/main" id="{7EB00E0D-B312-4937-ADDC-D636C8E4D0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1" y="2160588"/>
            <a:ext cx="4608513" cy="4697412"/>
          </a:xfrm>
        </p:spPr>
      </p:pic>
    </p:spTree>
    <p:extLst>
      <p:ext uri="{BB962C8B-B14F-4D97-AF65-F5344CB8AC3E}">
        <p14:creationId xmlns:p14="http://schemas.microsoft.com/office/powerpoint/2010/main" val="340607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ED2E2BB-3846-41EB-9F1E-92C33C4A8F4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89D68-C339-4D5B-9DAA-E13F6BD4D57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53FBB-E574-4A30-B197-69DE4CE359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DA885B-40B1-4544-B264-5EF5F699B9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75FBFA-8632-4492-AD35-EB6277D8D0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D6E3364A-47F8-4BE6-A31D-78DAAE1035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C09D5ACB-8617-4155-A2B1-414E9810B0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67EB2-94A6-48D9-BBBA-BEF30514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0" y="1220545"/>
            <a:ext cx="5448111" cy="194679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705797-CA79-4E0A-8C20-56CAF4C29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72946" y="1025145"/>
            <a:ext cx="5370123" cy="233600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B8DBC8E-FBA7-466C-8D97-75B15FBE90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5580E-5B5B-4D88-9983-ED910AB7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0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13665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057400" y="2924176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It’s </a:t>
            </a:r>
            <a:r>
              <a:rPr kumimoji="0" lang="en-GB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about the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customer 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  <a:r>
              <a:rPr kumimoji="0" lang="en-GB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nothing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about you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F855E1-6290-46F9-8BD9-FC04AB31C4B5}"/>
              </a:ext>
            </a:extLst>
          </p:cNvPr>
          <p:cNvSpPr/>
          <p:nvPr/>
        </p:nvSpPr>
        <p:spPr>
          <a:xfrm>
            <a:off x="2841674" y="1176382"/>
            <a:ext cx="5936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Customer is King &amp; Queen</a:t>
            </a:r>
          </a:p>
        </p:txBody>
      </p:sp>
    </p:spTree>
    <p:extLst>
      <p:ext uri="{BB962C8B-B14F-4D97-AF65-F5344CB8AC3E}">
        <p14:creationId xmlns:p14="http://schemas.microsoft.com/office/powerpoint/2010/main" val="527359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SOCIAL MEDIA PLATFORMS</a:t>
            </a:r>
            <a:endParaRPr lang="en-US" alt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332037"/>
            <a:ext cx="415925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Facebook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Twitter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YouTube 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Pinterest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LinkedIn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WordPress</a:t>
            </a: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600"/>
              </a:spcAft>
              <a:buNone/>
              <a:defRPr/>
            </a:pPr>
            <a:r>
              <a:rPr lang="en-US" dirty="0"/>
              <a:t>If you are unsure, identify the best platform and be consistent</a:t>
            </a:r>
          </a:p>
        </p:txBody>
      </p:sp>
      <p:pic>
        <p:nvPicPr>
          <p:cNvPr id="655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339975"/>
            <a:ext cx="251301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38500" y="6245225"/>
            <a:ext cx="49291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9306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BENEFITS OF SOCIAL MEDIA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Is a great way to build customer relationships </a:t>
            </a:r>
          </a:p>
          <a:p>
            <a:r>
              <a:rPr lang="en-GB" altLang="en-US" dirty="0"/>
              <a:t>Provides quick and effective way to share information</a:t>
            </a:r>
          </a:p>
          <a:p>
            <a:r>
              <a:rPr lang="en-GB" altLang="en-US" dirty="0"/>
              <a:t>It’s free</a:t>
            </a:r>
          </a:p>
          <a:p>
            <a:r>
              <a:rPr lang="en-GB" altLang="en-US" dirty="0"/>
              <a:t>Can generate networking opportunities</a:t>
            </a:r>
          </a:p>
        </p:txBody>
      </p:sp>
      <p:sp>
        <p:nvSpPr>
          <p:cNvPr id="6656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38500" y="6245225"/>
            <a:ext cx="49291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172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Tips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less people want to work, the more likely they will be on Facebook </a:t>
            </a:r>
          </a:p>
          <a:p>
            <a:r>
              <a:rPr lang="en-GB" sz="2400" dirty="0"/>
              <a:t>Twitter gets checked on commute times and when all else is failed </a:t>
            </a:r>
          </a:p>
          <a:p>
            <a:r>
              <a:rPr lang="en-GB" sz="2400" dirty="0"/>
              <a:t>LinkedIn is about work, stick to work hours </a:t>
            </a:r>
          </a:p>
          <a:p>
            <a:r>
              <a:rPr lang="en-GB" sz="2400" dirty="0"/>
              <a:t>Pin in the evening when people can dedicate tie to their hobbies </a:t>
            </a:r>
          </a:p>
          <a:p>
            <a:r>
              <a:rPr lang="en-GB" sz="2400" dirty="0"/>
              <a:t>Basically any time on Instagram (but better after hours and on Mondays) </a:t>
            </a:r>
          </a:p>
        </p:txBody>
      </p:sp>
    </p:spTree>
    <p:extLst>
      <p:ext uri="{BB962C8B-B14F-4D97-AF65-F5344CB8AC3E}">
        <p14:creationId xmlns:p14="http://schemas.microsoft.com/office/powerpoint/2010/main" val="3958561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Blogs – On-site &amp; Off-site </a:t>
            </a:r>
          </a:p>
          <a:p>
            <a:r>
              <a:rPr lang="en-GB" dirty="0"/>
              <a:t>Evergreen Content </a:t>
            </a:r>
          </a:p>
          <a:p>
            <a:r>
              <a:rPr lang="en-GB" dirty="0"/>
              <a:t>Product &amp; Service Descriptions </a:t>
            </a:r>
          </a:p>
          <a:p>
            <a:r>
              <a:rPr lang="en-GB" dirty="0"/>
              <a:t>Emails </a:t>
            </a:r>
          </a:p>
          <a:p>
            <a:r>
              <a:rPr lang="en-GB" dirty="0"/>
              <a:t>Videos </a:t>
            </a:r>
          </a:p>
          <a:p>
            <a:r>
              <a:rPr lang="en-GB" dirty="0"/>
              <a:t>Pictures </a:t>
            </a:r>
          </a:p>
          <a:p>
            <a:r>
              <a:rPr lang="en-GB" dirty="0"/>
              <a:t>Infographics </a:t>
            </a:r>
          </a:p>
          <a:p>
            <a:r>
              <a:rPr lang="en-GB" dirty="0"/>
              <a:t>Quizzes &amp; Competitions</a:t>
            </a:r>
          </a:p>
          <a:p>
            <a:r>
              <a:rPr lang="en-GB" dirty="0"/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2455130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A close up of a sign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95" y="2775951"/>
            <a:ext cx="2737444" cy="3067163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 altLang="en-US" dirty="0">
                <a:solidFill>
                  <a:srgbClr val="EBEBEB"/>
                </a:solidFill>
              </a:rPr>
              <a:t>Hints and Tips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641336" y="2603500"/>
            <a:ext cx="6551597" cy="34163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altLang="en-US" sz="1500" dirty="0"/>
          </a:p>
          <a:p>
            <a:pPr>
              <a:lnSpc>
                <a:spcPct val="90000"/>
              </a:lnSpc>
            </a:pPr>
            <a:r>
              <a:rPr lang="en-GB" altLang="en-US" sz="1500" dirty="0"/>
              <a:t>Give the customer what they want</a:t>
            </a:r>
          </a:p>
          <a:p>
            <a:pPr>
              <a:lnSpc>
                <a:spcPct val="90000"/>
              </a:lnSpc>
            </a:pPr>
            <a:r>
              <a:rPr lang="en-GB" altLang="en-US" sz="1500"/>
              <a:t>Remember </a:t>
            </a:r>
            <a:r>
              <a:rPr lang="en-GB" altLang="en-US" sz="1500" dirty="0"/>
              <a:t>existing customers are cheap to keep</a:t>
            </a:r>
          </a:p>
          <a:p>
            <a:pPr>
              <a:lnSpc>
                <a:spcPct val="90000"/>
              </a:lnSpc>
            </a:pPr>
            <a:r>
              <a:rPr lang="en-GB" altLang="en-US" sz="1500" dirty="0"/>
              <a:t>Provide a great service</a:t>
            </a:r>
          </a:p>
          <a:p>
            <a:pPr>
              <a:lnSpc>
                <a:spcPct val="90000"/>
              </a:lnSpc>
            </a:pPr>
            <a:r>
              <a:rPr lang="en-GB" altLang="en-US" sz="1500" dirty="0"/>
              <a:t>Know your value and set your prices accordingly</a:t>
            </a:r>
          </a:p>
          <a:p>
            <a:pPr>
              <a:lnSpc>
                <a:spcPct val="90000"/>
              </a:lnSpc>
            </a:pPr>
            <a:r>
              <a:rPr lang="en-GB" altLang="en-US" sz="1500" dirty="0"/>
              <a:t>Cross Promote with other businesses</a:t>
            </a:r>
          </a:p>
          <a:p>
            <a:pPr>
              <a:lnSpc>
                <a:spcPct val="90000"/>
              </a:lnSpc>
            </a:pPr>
            <a:r>
              <a:rPr lang="en-GB" altLang="en-US" sz="1500" dirty="0"/>
              <a:t>Guest Blog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en-US" sz="1500" dirty="0"/>
          </a:p>
        </p:txBody>
      </p:sp>
      <p:sp>
        <p:nvSpPr>
          <p:cNvPr id="77829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61110" y="6391838"/>
            <a:ext cx="3859795" cy="3048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7500"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9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3428-4ACB-4ACF-AE0E-139EB42F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0E1C3D-14BD-49B1-8CCA-C548DD7A1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815" y="2590248"/>
            <a:ext cx="3416300" cy="3416300"/>
          </a:xfrm>
        </p:spPr>
      </p:pic>
    </p:spTree>
    <p:extLst>
      <p:ext uri="{BB962C8B-B14F-4D97-AF65-F5344CB8AC3E}">
        <p14:creationId xmlns:p14="http://schemas.microsoft.com/office/powerpoint/2010/main" val="3090496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Marketing Tools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/>
              <a:t>Written Material</a:t>
            </a:r>
            <a:r>
              <a:rPr lang="en-US" altLang="en-US" sz="2400" dirty="0"/>
              <a:t>: Leaflets, Newsletters, Brochures, Magazines, Pamphlets, Books, E-Books.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/>
              <a:t>Events</a:t>
            </a:r>
            <a:r>
              <a:rPr lang="en-US" altLang="en-US" sz="2400" dirty="0"/>
              <a:t>: - Seminars, Workshops, Receptions, Launches, Speaking Engagements, Conferences,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/>
              <a:t>Press</a:t>
            </a:r>
            <a:r>
              <a:rPr lang="en-US" altLang="en-US" sz="2400" dirty="0"/>
              <a:t>: Newspapers, radio, TV, Internet.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/>
              <a:t>Media Relations</a:t>
            </a:r>
            <a:r>
              <a:rPr lang="en-US" altLang="en-US" sz="2400" dirty="0"/>
              <a:t>: Press releases, Videos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/>
              <a:t>Internet</a:t>
            </a:r>
            <a:r>
              <a:rPr lang="en-US" altLang="en-US" sz="2400" dirty="0"/>
              <a:t>: Websites, Blogs, Emails.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/>
              <a:t>Social Networking</a:t>
            </a:r>
            <a:r>
              <a:rPr lang="en-US" altLang="en-US" sz="2400" dirty="0"/>
              <a:t>: Facebook, Twitter, You Tube, Flickr, Instagram</a:t>
            </a:r>
          </a:p>
        </p:txBody>
      </p:sp>
      <p:sp>
        <p:nvSpPr>
          <p:cNvPr id="6349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238500" y="6245225"/>
            <a:ext cx="49291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1620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286AA-F9F2-44C4-A14C-6D01F4711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Know what is right for you and your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D5475-4016-47C2-AA0C-736E450B7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Plan and Measure</a:t>
            </a:r>
          </a:p>
          <a:p>
            <a:r>
              <a:rPr lang="en-GB" dirty="0"/>
              <a:t>Discipline and Focus</a:t>
            </a:r>
          </a:p>
          <a:p>
            <a:r>
              <a:rPr lang="en-GB" dirty="0"/>
              <a:t>Know your limits</a:t>
            </a:r>
          </a:p>
        </p:txBody>
      </p:sp>
    </p:spTree>
    <p:extLst>
      <p:ext uri="{BB962C8B-B14F-4D97-AF65-F5344CB8AC3E}">
        <p14:creationId xmlns:p14="http://schemas.microsoft.com/office/powerpoint/2010/main" val="1224057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87" y="551689"/>
            <a:ext cx="8302625" cy="800100"/>
          </a:xfrm>
        </p:spPr>
        <p:txBody>
          <a:bodyPr/>
          <a:lstStyle/>
          <a:p>
            <a:r>
              <a:rPr lang="en-US" altLang="en-US" dirty="0"/>
              <a:t>Cost Effective Tools</a:t>
            </a:r>
          </a:p>
        </p:txBody>
      </p:sp>
      <p:pic>
        <p:nvPicPr>
          <p:cNvPr id="645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36" y="2906092"/>
            <a:ext cx="295433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238500" y="6245225"/>
            <a:ext cx="49291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4533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E9AF-02E7-4B4A-B5E6-75012A27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191E-6768-4EA8-9980-DF08FD689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Google My Business Page</a:t>
            </a:r>
          </a:p>
          <a:p>
            <a:r>
              <a:rPr lang="en-GB" dirty="0"/>
              <a:t>Offer exclusive discounts to your followers</a:t>
            </a:r>
          </a:p>
          <a:p>
            <a:r>
              <a:rPr lang="en-GB" dirty="0"/>
              <a:t>You can use creative images to promote your offers; this makes it sound less salesy</a:t>
            </a:r>
          </a:p>
          <a:p>
            <a:r>
              <a:rPr lang="en-GB" dirty="0"/>
              <a:t>Offer a consultation session to your prospects, it will help establish trust</a:t>
            </a:r>
          </a:p>
          <a:p>
            <a:r>
              <a:rPr lang="en-GB" dirty="0"/>
              <a:t>Monitor social media sites and track your brand mention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775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3531-C6F6-4941-AD14-2DCB61FB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C264C-24D4-4486-8B27-28055F52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08" y="3780384"/>
            <a:ext cx="1071563" cy="1071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A2787-740B-474E-B122-895E8DD5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83" y="4965206"/>
            <a:ext cx="1940416" cy="640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86C28-5DDA-4AC3-A81A-89980EAEA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871" y="2717989"/>
            <a:ext cx="1816846" cy="549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A6DF4-5AF3-4642-B9C0-FC896C5F4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639" y="3881793"/>
            <a:ext cx="1447906" cy="868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B62B4-0CC0-4721-A1C5-FD14D7E43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906" y="2377036"/>
            <a:ext cx="1585912" cy="89058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AD12C31-3623-48A2-A677-5EFDFA119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04283" y="5608568"/>
            <a:ext cx="2306953" cy="1027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9FBBE-FEF3-4526-A063-008B22DA3E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360" y="5646207"/>
            <a:ext cx="2400300" cy="476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67682C-492A-4E36-8E1C-BBF0897B09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283" y="3107883"/>
            <a:ext cx="5592417" cy="5592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28A131-182B-4167-AF76-2DC4CB0874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0861" y="5011224"/>
            <a:ext cx="2468486" cy="7069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2D4C02-85FE-4085-AD4E-33DE2641E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2706" y="3881793"/>
            <a:ext cx="2515112" cy="5713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0FC258-4274-4B0D-BB21-EC66CA2782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114" y="4965206"/>
            <a:ext cx="1438275" cy="1000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63C02-06C1-4D2C-9479-0B3685C2B1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723" y="5718189"/>
            <a:ext cx="1438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11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E1B54737-271A-4BA4-A1BE-D52ACDEC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r>
              <a:rPr lang="en-GB" altLang="en-US" dirty="0"/>
              <a:t>Keep it simple</a:t>
            </a:r>
          </a:p>
        </p:txBody>
      </p:sp>
      <p:pic>
        <p:nvPicPr>
          <p:cNvPr id="61443" name="Content Placeholder 3">
            <a:extLst>
              <a:ext uri="{FF2B5EF4-FFF2-40B4-BE49-F238E27FC236}">
                <a16:creationId xmlns:a16="http://schemas.microsoft.com/office/drawing/2014/main" id="{4D21EE0E-0829-4116-A7EE-FFAF9CAF79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2400300"/>
            <a:ext cx="3530600" cy="3530600"/>
          </a:xfrm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08C32A20-8275-487F-81BF-6DBFD67C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6" y="2205039"/>
            <a:ext cx="316547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713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801FEDD0-E1CE-48F7-BB92-320989A8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89" y="927101"/>
            <a:ext cx="6345237" cy="709613"/>
          </a:xfrm>
        </p:spPr>
        <p:txBody>
          <a:bodyPr/>
          <a:lstStyle/>
          <a:p>
            <a:r>
              <a:rPr lang="en-GB" altLang="en-US" dirty="0"/>
              <a:t>Objectives &amp; Measurement</a:t>
            </a:r>
          </a:p>
        </p:txBody>
      </p:sp>
      <p:pic>
        <p:nvPicPr>
          <p:cNvPr id="48131" name="Content Placeholder 6">
            <a:extLst>
              <a:ext uri="{FF2B5EF4-FFF2-40B4-BE49-F238E27FC236}">
                <a16:creationId xmlns:a16="http://schemas.microsoft.com/office/drawing/2014/main" id="{5DBF6FF9-8BF1-459B-841D-1333C191B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175" y="3933825"/>
            <a:ext cx="4300538" cy="2325688"/>
          </a:xfrm>
        </p:spPr>
      </p:pic>
      <p:pic>
        <p:nvPicPr>
          <p:cNvPr id="48132" name="Picture 7">
            <a:extLst>
              <a:ext uri="{FF2B5EF4-FFF2-40B4-BE49-F238E27FC236}">
                <a16:creationId xmlns:a16="http://schemas.microsoft.com/office/drawing/2014/main" id="{C7B2EEDE-638D-43AE-BFDE-F746F9B5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2528888"/>
            <a:ext cx="34353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894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Group Discussion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GB" altLang="en-US" dirty="0"/>
              <a:t>Action Plan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What will you:</a:t>
            </a:r>
          </a:p>
          <a:p>
            <a:r>
              <a:rPr lang="en-GB" altLang="en-US" dirty="0"/>
              <a:t>Be</a:t>
            </a:r>
          </a:p>
          <a:p>
            <a:r>
              <a:rPr lang="en-GB" altLang="en-US" dirty="0"/>
              <a:t>Do </a:t>
            </a:r>
          </a:p>
          <a:p>
            <a:r>
              <a:rPr lang="en-GB" altLang="en-US" dirty="0"/>
              <a:t>Build</a:t>
            </a:r>
          </a:p>
          <a:p>
            <a:r>
              <a:rPr lang="en-GB" altLang="en-US" dirty="0"/>
              <a:t>Know</a:t>
            </a:r>
          </a:p>
          <a:p>
            <a:pPr>
              <a:buFontTx/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4662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61F655-345C-4AD8-85BC-913D875232C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3780CE-2BE5-46F6-97B2-60DF30217ED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33DC0E-DE6C-4FB6-A529-51B162641AB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70477F-E451-4BC3-863F-0E2FC572884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BA05C-D740-40CE-9A7D-9E5A715AEA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4A81DE1-E2BC-4A31-99EE-71350421B0E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DE8183D-5757-4D73-A338-62BDD88E49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6ACD5FC-CAFE-48EB-B765-60EED2E052F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6A60FEA-F8A7-4231-81BC-72C4D6D8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5124" y="803751"/>
            <a:ext cx="5250498" cy="52504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33B405-D785-4738-B1C0-6A0AA5E982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B7EAD-D68D-40A6-8CC4-70DF4EEB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EBEBE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FC635-DF21-4778-873B-4271510FD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What do you want to do/achieve</a:t>
            </a:r>
          </a:p>
          <a:p>
            <a:r>
              <a:rPr lang="en-GB" dirty="0">
                <a:solidFill>
                  <a:srgbClr val="FFFFFF"/>
                </a:solidFill>
              </a:rPr>
              <a:t>Resources time and money?</a:t>
            </a:r>
          </a:p>
          <a:p>
            <a:r>
              <a:rPr lang="en-GB" dirty="0">
                <a:solidFill>
                  <a:srgbClr val="FFFFFF"/>
                </a:solidFill>
              </a:rPr>
              <a:t>Outputs</a:t>
            </a:r>
          </a:p>
          <a:p>
            <a:r>
              <a:rPr lang="en-GB" dirty="0">
                <a:solidFill>
                  <a:srgbClr val="FFFFFF"/>
                </a:solidFill>
              </a:rPr>
              <a:t>Measurements</a:t>
            </a:r>
          </a:p>
        </p:txBody>
      </p:sp>
    </p:spTree>
    <p:extLst>
      <p:ext uri="{BB962C8B-B14F-4D97-AF65-F5344CB8AC3E}">
        <p14:creationId xmlns:p14="http://schemas.microsoft.com/office/powerpoint/2010/main" val="340907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89189" y="927101"/>
            <a:ext cx="7417420" cy="70961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/>
              <a:t>Your Communications Plan</a:t>
            </a:r>
          </a:p>
        </p:txBody>
      </p:sp>
      <p:pic>
        <p:nvPicPr>
          <p:cNvPr id="6144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2247" y="2787442"/>
            <a:ext cx="5694362" cy="2719387"/>
          </a:xfrm>
        </p:spPr>
      </p:pic>
    </p:spTree>
    <p:extLst>
      <p:ext uri="{BB962C8B-B14F-4D97-AF65-F5344CB8AC3E}">
        <p14:creationId xmlns:p14="http://schemas.microsoft.com/office/powerpoint/2010/main" val="37823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2711451" y="404814"/>
            <a:ext cx="73453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66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9918" y="785795"/>
            <a:ext cx="6336704" cy="1175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Unique Selling Point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 a Value Proposition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840" y="3358499"/>
            <a:ext cx="4035902" cy="3029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533E88-1982-40DC-84AB-0475D0DC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95" y="2690811"/>
            <a:ext cx="56292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5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Why is Marketing Important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1944687" y="2342896"/>
            <a:ext cx="8302625" cy="4525962"/>
          </a:xfrm>
        </p:spPr>
        <p:txBody>
          <a:bodyPr/>
          <a:lstStyle/>
          <a:p>
            <a:pPr marL="0" indent="0">
              <a:buNone/>
            </a:pPr>
            <a:endParaRPr lang="en-GB" altLang="en-US" b="1" dirty="0"/>
          </a:p>
          <a:p>
            <a:pPr marL="0" indent="0">
              <a:buNone/>
            </a:pPr>
            <a:endParaRPr lang="en-GB" altLang="en-US" b="1" dirty="0"/>
          </a:p>
          <a:p>
            <a:pPr marL="0" indent="0" algn="ctr">
              <a:buNone/>
            </a:pPr>
            <a:r>
              <a:rPr lang="en-GB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If no one knows about  your business and the products/services you produce, they won’t sell</a:t>
            </a:r>
          </a:p>
          <a:p>
            <a:pPr marL="0" indent="0"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51740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2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386</TotalTime>
  <Words>1428</Words>
  <Application>Microsoft Office PowerPoint</Application>
  <PresentationFormat>Widescreen</PresentationFormat>
  <Paragraphs>262</Paragraphs>
  <Slides>55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Calibri</vt:lpstr>
      <vt:lpstr>Century Gothic</vt:lpstr>
      <vt:lpstr>Lovelo</vt:lpstr>
      <vt:lpstr>Segoe UI Semibold</vt:lpstr>
      <vt:lpstr>Times</vt:lpstr>
      <vt:lpstr>Trebuchet MS</vt:lpstr>
      <vt:lpstr>Wingdings 3</vt:lpstr>
      <vt:lpstr>Ion Boardroom</vt:lpstr>
      <vt:lpstr>1_Ion Boardroom</vt:lpstr>
      <vt:lpstr>2_Ion Boardroom</vt:lpstr>
      <vt:lpstr>Menu</vt:lpstr>
      <vt:lpstr>What is Marketing?</vt:lpstr>
      <vt:lpstr>Marketing &amp; Communications</vt:lpstr>
      <vt:lpstr>Perception</vt:lpstr>
      <vt:lpstr>Know what is right for you and your business</vt:lpstr>
      <vt:lpstr>PowerPoint Presentation</vt:lpstr>
      <vt:lpstr>Your Communications Plan</vt:lpstr>
      <vt:lpstr>PowerPoint Presentation</vt:lpstr>
      <vt:lpstr>Why is Marketing Important</vt:lpstr>
      <vt:lpstr>Why Marketing Works</vt:lpstr>
      <vt:lpstr>4 Stages of buying</vt:lpstr>
      <vt:lpstr>Marketing Goals</vt:lpstr>
      <vt:lpstr>Your Message</vt:lpstr>
      <vt:lpstr>What is a Marketing Budget?</vt:lpstr>
      <vt:lpstr>Marketing Calendar</vt:lpstr>
      <vt:lpstr>Importance of creating a Marketing Budget</vt:lpstr>
      <vt:lpstr>Things to Consider for your budget</vt:lpstr>
      <vt:lpstr>THE Seven ASPECT OF MARKETING</vt:lpstr>
      <vt:lpstr>Create a Customer Persona</vt:lpstr>
      <vt:lpstr>PowerPoint Presentation</vt:lpstr>
      <vt:lpstr>What is Jane passionate about?</vt:lpstr>
      <vt:lpstr>PowerPoint Presentation</vt:lpstr>
      <vt:lpstr>Target Market &amp; Customer Personas Source: Mintent</vt:lpstr>
      <vt:lpstr>PowerPoint Presentation</vt:lpstr>
      <vt:lpstr>Segmentation</vt:lpstr>
      <vt:lpstr>PowerPoint Presentation</vt:lpstr>
      <vt:lpstr>PowerPoint Presentation</vt:lpstr>
      <vt:lpstr>Value Proposition</vt:lpstr>
      <vt:lpstr>What is Branding </vt:lpstr>
      <vt:lpstr>Purpose of Branding </vt:lpstr>
      <vt:lpstr>Market Positioning</vt:lpstr>
      <vt:lpstr>Refresher – Marketing Mix</vt:lpstr>
      <vt:lpstr>PowerPoint Presentation</vt:lpstr>
      <vt:lpstr>PowerPoint Presentation</vt:lpstr>
      <vt:lpstr>PowerPoint Presentation</vt:lpstr>
      <vt:lpstr>Networking</vt:lpstr>
      <vt:lpstr>Be Flexible &amp; Adaptable</vt:lpstr>
      <vt:lpstr>Be Yourself</vt:lpstr>
      <vt:lpstr>Strategy</vt:lpstr>
      <vt:lpstr>Crystal Knows</vt:lpstr>
      <vt:lpstr>PowerPoint Presentation</vt:lpstr>
      <vt:lpstr>PowerPoint Presentation</vt:lpstr>
      <vt:lpstr>SOCIAL MEDIA PLATFORMS</vt:lpstr>
      <vt:lpstr>BENEFITS OF SOCIAL MEDIA</vt:lpstr>
      <vt:lpstr>Top Tips</vt:lpstr>
      <vt:lpstr>Exercise</vt:lpstr>
      <vt:lpstr>Hints and Tips</vt:lpstr>
      <vt:lpstr>PowerPoint Presentation</vt:lpstr>
      <vt:lpstr>Marketing Tools </vt:lpstr>
      <vt:lpstr>Cost Effective Tools</vt:lpstr>
      <vt:lpstr>PowerPoint Presentation</vt:lpstr>
      <vt:lpstr>PowerPoint Presentation</vt:lpstr>
      <vt:lpstr>Keep it simple</vt:lpstr>
      <vt:lpstr>Objectives &amp; Measurement</vt:lpstr>
      <vt:lpstr>Group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Beckles</dc:creator>
  <cp:lastModifiedBy>Janice Beckles</cp:lastModifiedBy>
  <cp:revision>20</cp:revision>
  <cp:lastPrinted>2017-05-04T17:41:05Z</cp:lastPrinted>
  <dcterms:created xsi:type="dcterms:W3CDTF">2016-02-29T23:15:35Z</dcterms:created>
  <dcterms:modified xsi:type="dcterms:W3CDTF">2021-07-20T11:35:50Z</dcterms:modified>
</cp:coreProperties>
</file>