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22"/>
  </p:notesMasterIdLst>
  <p:sldIdLst>
    <p:sldId id="256" r:id="rId5"/>
    <p:sldId id="258" r:id="rId6"/>
    <p:sldId id="323" r:id="rId7"/>
    <p:sldId id="271" r:id="rId8"/>
    <p:sldId id="273" r:id="rId9"/>
    <p:sldId id="305" r:id="rId10"/>
    <p:sldId id="325" r:id="rId11"/>
    <p:sldId id="326" r:id="rId12"/>
    <p:sldId id="345" r:id="rId13"/>
    <p:sldId id="341" r:id="rId14"/>
    <p:sldId id="342" r:id="rId15"/>
    <p:sldId id="343" r:id="rId16"/>
    <p:sldId id="344" r:id="rId17"/>
    <p:sldId id="339" r:id="rId18"/>
    <p:sldId id="338" r:id="rId19"/>
    <p:sldId id="306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78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world/2019/jun/06/veterans-and-leaders-remember-d-day-fallen-in-normandy-services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world-asia-20241322" TargetMode="External"/><Relationship Id="rId2" Type="http://schemas.openxmlformats.org/officeDocument/2006/relationships/hyperlink" Target="https://www.internationalwomensd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guardian.com/world/2020/jun/18/execut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Mar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03" y="588987"/>
            <a:ext cx="8537083" cy="425646"/>
          </a:xfrm>
        </p:spPr>
        <p:txBody>
          <a:bodyPr/>
          <a:lstStyle/>
          <a:p>
            <a:r>
              <a:rPr lang="en-GB" dirty="0" smtClean="0"/>
              <a:t>IWD 2021 Yes/no game (inspirational woman) 1min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Think about an inspirational woman.</a:t>
            </a:r>
          </a:p>
          <a:p>
            <a:endParaRPr lang="en-GB" sz="2400" dirty="0"/>
          </a:p>
          <a:p>
            <a:r>
              <a:rPr lang="en-GB" sz="2400" dirty="0" smtClean="0"/>
              <a:t>I will ask you some closed ended questions (do/did/is she/will she/ does she/are you). You will not respond with yes/no but rather, with the phrases overleaf).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341"/>
          <a:stretch/>
        </p:blipFill>
        <p:spPr>
          <a:xfrm>
            <a:off x="401740" y="651012"/>
            <a:ext cx="11207163" cy="54864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03" y="1369616"/>
            <a:ext cx="11610997" cy="4772767"/>
          </a:xfrm>
        </p:spPr>
        <p:txBody>
          <a:bodyPr/>
          <a:lstStyle/>
          <a:p>
            <a:r>
              <a:rPr lang="en-GB" dirty="0" smtClean="0"/>
              <a:t>Write a paragraph on your inspirational woman.</a:t>
            </a:r>
          </a:p>
          <a:p>
            <a:r>
              <a:rPr lang="en-GB" dirty="0" smtClean="0"/>
              <a:t>Explain why she is inspirational.</a:t>
            </a:r>
          </a:p>
          <a:p>
            <a:endParaRPr lang="en-GB" dirty="0"/>
          </a:p>
          <a:p>
            <a:r>
              <a:rPr lang="en-GB" dirty="0" smtClean="0"/>
              <a:t>You may want to include the following points:</a:t>
            </a:r>
          </a:p>
          <a:p>
            <a:endParaRPr lang="en-GB" dirty="0" smtClean="0"/>
          </a:p>
          <a:p>
            <a:r>
              <a:rPr lang="en-GB" sz="2800" dirty="0" smtClean="0"/>
              <a:t>Who she </a:t>
            </a:r>
            <a:r>
              <a:rPr lang="en-GB" sz="2800" dirty="0" smtClean="0"/>
              <a:t>is - (</a:t>
            </a:r>
            <a:r>
              <a:rPr lang="en-GB" sz="2800" i="1" dirty="0"/>
              <a:t>m</a:t>
            </a:r>
            <a:r>
              <a:rPr lang="en-GB" sz="2800" i="1" dirty="0" smtClean="0"/>
              <a:t>y inspirational woman is…)</a:t>
            </a:r>
            <a:endParaRPr lang="en-GB" sz="2800" i="1" dirty="0" smtClean="0"/>
          </a:p>
          <a:p>
            <a:r>
              <a:rPr lang="en-GB" sz="2800" dirty="0" smtClean="0"/>
              <a:t>Why she </a:t>
            </a:r>
            <a:r>
              <a:rPr lang="en-GB" sz="2800" dirty="0"/>
              <a:t>is </a:t>
            </a:r>
            <a:r>
              <a:rPr lang="en-GB" sz="2800" dirty="0" smtClean="0"/>
              <a:t>inspirational - (</a:t>
            </a:r>
            <a:r>
              <a:rPr lang="en-GB" sz="2800" i="1" dirty="0" smtClean="0"/>
              <a:t>she is inspirational because…)</a:t>
            </a:r>
            <a:endParaRPr lang="en-GB" sz="2800" i="1" dirty="0" smtClean="0"/>
          </a:p>
          <a:p>
            <a:r>
              <a:rPr lang="en-GB" sz="2800" dirty="0" smtClean="0"/>
              <a:t>What life lessons you have learnt from </a:t>
            </a:r>
            <a:r>
              <a:rPr lang="en-GB" sz="2800" dirty="0" smtClean="0"/>
              <a:t>her - </a:t>
            </a:r>
            <a:r>
              <a:rPr lang="en-GB" sz="2800" i="1" dirty="0" smtClean="0"/>
              <a:t>(I have learnt that...)</a:t>
            </a:r>
            <a:endParaRPr lang="en-GB" sz="2800" i="1" dirty="0" smtClean="0"/>
          </a:p>
          <a:p>
            <a:r>
              <a:rPr lang="en-GB" sz="2800" dirty="0" smtClean="0"/>
              <a:t>How she influences your </a:t>
            </a:r>
            <a:r>
              <a:rPr lang="en-GB" sz="2800" smtClean="0"/>
              <a:t>life - (</a:t>
            </a:r>
            <a:r>
              <a:rPr lang="en-GB" sz="2800" i="1" dirty="0" smtClean="0"/>
              <a:t>she influences my life because I try to follow her example by…)</a:t>
            </a:r>
            <a:endParaRPr lang="en-GB" i="1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B364-FB26-44F5-8900-927D2291AC77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38" y="195638"/>
            <a:ext cx="2139614" cy="425646"/>
          </a:xfrm>
        </p:spPr>
        <p:txBody>
          <a:bodyPr/>
          <a:lstStyle/>
          <a:p>
            <a:r>
              <a:rPr lang="en-GB" dirty="0" smtClean="0"/>
              <a:t>Example: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38" y="1677729"/>
            <a:ext cx="11610997" cy="481749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inspirational woman I would like to write about is</a:t>
            </a:r>
            <a:r>
              <a:rPr lang="en-US" dirty="0"/>
              <a:t> Noor </a:t>
            </a:r>
            <a:r>
              <a:rPr lang="en-US" dirty="0" err="1"/>
              <a:t>Inayat</a:t>
            </a:r>
            <a:r>
              <a:rPr lang="en-US" dirty="0"/>
              <a:t> </a:t>
            </a:r>
            <a:r>
              <a:rPr lang="en-US" dirty="0" smtClean="0"/>
              <a:t>Khan.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Noor </a:t>
            </a:r>
            <a:r>
              <a:rPr lang="en-US" b="1" dirty="0" err="1" smtClean="0"/>
              <a:t>Inayat</a:t>
            </a:r>
            <a:r>
              <a:rPr lang="en-US" b="1" dirty="0" smtClean="0"/>
              <a:t> Khan, worked in France </a:t>
            </a:r>
            <a:r>
              <a:rPr lang="en-US" dirty="0" smtClean="0"/>
              <a:t>as a British agent </a:t>
            </a:r>
            <a:r>
              <a:rPr lang="en-US" b="1" dirty="0" smtClean="0"/>
              <a:t>during WWII before being tortured and shot by the Germans.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She is inspirational because of her dedication to her job.</a:t>
            </a:r>
          </a:p>
          <a:p>
            <a:pPr marL="0" indent="0">
              <a:buNone/>
            </a:pPr>
            <a:r>
              <a:rPr lang="en-US" dirty="0" smtClean="0"/>
              <a:t>She sent important messages </a:t>
            </a:r>
            <a:r>
              <a:rPr lang="en-US" dirty="0"/>
              <a:t>back to London as a wireless operator behind enemy lines, </a:t>
            </a:r>
            <a:r>
              <a:rPr lang="en-US" dirty="0" smtClean="0"/>
              <a:t>and she significantly </a:t>
            </a:r>
            <a:r>
              <a:rPr lang="en-US" dirty="0"/>
              <a:t>aided the success of the </a:t>
            </a:r>
            <a:r>
              <a:rPr lang="en-US" dirty="0">
                <a:hlinkClick r:id="rId2"/>
              </a:rPr>
              <a:t>allied landing on D-day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/>
              <a:t>13 September 1944, 29-year-old Noor </a:t>
            </a:r>
            <a:r>
              <a:rPr lang="en-US" dirty="0" err="1"/>
              <a:t>Inayat</a:t>
            </a:r>
            <a:r>
              <a:rPr lang="en-US" dirty="0"/>
              <a:t> Khan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Khan - code named Madeleine - was shot dead at Dachau concentration camp.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She felt very strong about</a:t>
            </a:r>
            <a:r>
              <a:rPr lang="en-GB" dirty="0"/>
              <a:t> </a:t>
            </a:r>
            <a:r>
              <a:rPr lang="en-GB" dirty="0" smtClean="0"/>
              <a:t>non-violence and </a:t>
            </a:r>
            <a:r>
              <a:rPr lang="en-GB" dirty="0"/>
              <a:t>religious </a:t>
            </a:r>
            <a:r>
              <a:rPr lang="en-GB" dirty="0" smtClean="0"/>
              <a:t>harmony. She was </a:t>
            </a:r>
            <a:r>
              <a:rPr lang="en-US" dirty="0" smtClean="0"/>
              <a:t>focused </a:t>
            </a:r>
            <a:r>
              <a:rPr lang="en-US" dirty="0"/>
              <a:t>and knew that it was important to fight the war against fascism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I am inspired by her because she was true to her core values and was a believer of being good, and doing good in the world.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6408" y="2504659"/>
            <a:ext cx="5284396" cy="38323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This sculpture was installed </a:t>
            </a:r>
            <a:r>
              <a:rPr lang="en-US" sz="2400" dirty="0"/>
              <a:t>in Gordon Square Gardens </a:t>
            </a:r>
            <a:r>
              <a:rPr lang="en-US" sz="2400" dirty="0" smtClean="0"/>
              <a:t>in Central London on </a:t>
            </a:r>
            <a:r>
              <a:rPr lang="en-US" sz="2400" dirty="0"/>
              <a:t>land owned by the University of </a:t>
            </a:r>
            <a:r>
              <a:rPr lang="en-US" sz="2400" dirty="0" smtClean="0"/>
              <a:t>London. It is close </a:t>
            </a:r>
            <a:r>
              <a:rPr lang="en-US" sz="2400" dirty="0"/>
              <a:t>to the Bloomsbury house where </a:t>
            </a:r>
            <a:r>
              <a:rPr lang="en-US" sz="2400" dirty="0" err="1"/>
              <a:t>Ms</a:t>
            </a:r>
            <a:r>
              <a:rPr lang="en-US" sz="2400" dirty="0"/>
              <a:t> Khan lived as a child in 1914 and where she returned while training for the </a:t>
            </a:r>
            <a:r>
              <a:rPr lang="en-US" sz="2400" dirty="0" smtClean="0"/>
              <a:t>SOE</a:t>
            </a:r>
            <a:r>
              <a:rPr lang="en-US" sz="800" dirty="0" smtClean="0"/>
              <a:t>1</a:t>
            </a:r>
            <a:r>
              <a:rPr lang="en-US" sz="2400" dirty="0" smtClean="0"/>
              <a:t>  </a:t>
            </a:r>
            <a:r>
              <a:rPr lang="en-US" sz="2400" dirty="0"/>
              <a:t>during World War II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000" i="1" dirty="0" smtClean="0"/>
              <a:t>1. </a:t>
            </a:r>
            <a:r>
              <a:rPr lang="en-US" i="1" dirty="0" smtClean="0"/>
              <a:t>SOE: </a:t>
            </a:r>
            <a:r>
              <a:rPr lang="en-GB" i="1" dirty="0"/>
              <a:t>Special Operations Executive</a:t>
            </a:r>
            <a:r>
              <a:rPr lang="en-GB" dirty="0"/>
              <a:t> </a:t>
            </a:r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6892787" y="-119269"/>
            <a:ext cx="5299213" cy="6849862"/>
          </a:xfrm>
          <a:prstGeom prst="rect">
            <a:avLst/>
          </a:prstGeom>
        </p:spPr>
      </p:pic>
      <p:pic>
        <p:nvPicPr>
          <p:cNvPr id="1026" name="Picture 2" descr="Noor Inayat K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16" y="-39757"/>
            <a:ext cx="4298673" cy="25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41300"/>
            <a:ext cx="10363200" cy="573709"/>
          </a:xfrm>
        </p:spPr>
        <p:txBody>
          <a:bodyPr/>
          <a:lstStyle/>
          <a:p>
            <a:r>
              <a:rPr lang="en-GB" dirty="0" smtClean="0"/>
              <a:t>Independent task: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5750" y="1195387"/>
            <a:ext cx="11253787" cy="4795837"/>
          </a:xfrm>
        </p:spPr>
        <p:txBody>
          <a:bodyPr/>
          <a:lstStyle/>
          <a:p>
            <a:r>
              <a:rPr lang="en-US" dirty="0" smtClean="0"/>
              <a:t>Choose a topic from the list below and prepare a speech.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An </a:t>
            </a:r>
            <a:r>
              <a:rPr lang="en-US" dirty="0"/>
              <a:t>alert world is a challenged world</a:t>
            </a:r>
          </a:p>
          <a:p>
            <a:pPr>
              <a:lnSpc>
                <a:spcPct val="150000"/>
              </a:lnSpc>
            </a:pPr>
            <a:r>
              <a:rPr lang="en-US" dirty="0"/>
              <a:t>From challenge comes change</a:t>
            </a:r>
          </a:p>
          <a:p>
            <a:pPr>
              <a:lnSpc>
                <a:spcPct val="150000"/>
              </a:lnSpc>
            </a:pPr>
            <a:r>
              <a:rPr lang="en-US" dirty="0"/>
              <a:t>The rise of women is not about the fall of men</a:t>
            </a:r>
          </a:p>
          <a:p>
            <a:pPr>
              <a:lnSpc>
                <a:spcPct val="150000"/>
              </a:lnSpc>
            </a:pPr>
            <a:r>
              <a:rPr lang="en-US" dirty="0"/>
              <a:t>Everyone can play a role in </a:t>
            </a:r>
            <a:r>
              <a:rPr lang="en-US" dirty="0" smtClean="0"/>
              <a:t>bringing </a:t>
            </a:r>
            <a:r>
              <a:rPr lang="en-US" dirty="0"/>
              <a:t>gender </a:t>
            </a:r>
            <a:r>
              <a:rPr lang="en-US" dirty="0" smtClean="0"/>
              <a:t>equality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Gender balance is not solely a women's issue, but also an economic issue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0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Watched </a:t>
            </a:r>
            <a:r>
              <a:rPr lang="en-GB" sz="2800" dirty="0"/>
              <a:t>a video and discuss the contents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Explored IWD 2021</a:t>
            </a: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 smtClean="0"/>
              <a:t>Wrote some sentences about an inspirational woman</a:t>
            </a:r>
            <a:endParaRPr lang="en-GB" sz="2800" dirty="0" smtClean="0">
              <a:solidFill>
                <a:prstClr val="black"/>
              </a:solidFill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Practised grammar/pronunciation</a:t>
            </a:r>
            <a:endParaRPr lang="en-GB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r>
              <a:rPr lang="en-GB" dirty="0">
                <a:hlinkClick r:id="rId2"/>
              </a:rPr>
              <a:t>https://www.internationalwomensday.com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www.bbc.co.uk/news/world-asia-20241322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www.theguardian.com/world/2020/jun/18/executed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21754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</a:t>
            </a:r>
            <a:r>
              <a:rPr lang="en-GB" sz="3200" b="1" dirty="0" smtClean="0"/>
              <a:t>: To explore IWD 2021 </a:t>
            </a:r>
            <a:r>
              <a:rPr lang="en-GB" sz="3200" b="1" i="1" dirty="0" smtClean="0"/>
              <a:t>#</a:t>
            </a:r>
            <a:r>
              <a:rPr lang="en-GB" sz="3200" b="1" i="1" dirty="0" err="1" smtClean="0"/>
              <a:t>ChooseToChallenge</a:t>
            </a: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Watch a video and discuss the contents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Play the yes/no game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Write a paragraph describing an inspirational woman (using correct grammar).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82" y="276916"/>
            <a:ext cx="9131575" cy="35918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57" t="12843" r="30153" b="14574"/>
          <a:stretch/>
        </p:blipFill>
        <p:spPr>
          <a:xfrm>
            <a:off x="-304299" y="-49696"/>
            <a:ext cx="4512419" cy="494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50" t="14628" r="31802" b="17986"/>
          <a:stretch/>
        </p:blipFill>
        <p:spPr>
          <a:xfrm>
            <a:off x="3977007" y="2332364"/>
            <a:ext cx="4035287" cy="4562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051" t="13492" r="28023" b="8536"/>
          <a:stretch/>
        </p:blipFill>
        <p:spPr>
          <a:xfrm>
            <a:off x="8183453" y="160773"/>
            <a:ext cx="4008547" cy="44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82" t="8762" r="4114" b="4666"/>
          <a:stretch/>
        </p:blipFill>
        <p:spPr>
          <a:xfrm>
            <a:off x="4044418" y="213836"/>
            <a:ext cx="7945949" cy="5876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22" y="169058"/>
            <a:ext cx="38116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Describe yourself using the third person perspective.</a:t>
            </a:r>
          </a:p>
          <a:p>
            <a:endParaRPr lang="en-GB" sz="800" dirty="0"/>
          </a:p>
          <a:p>
            <a:r>
              <a:rPr lang="en-GB" sz="2400" b="1" dirty="0" smtClean="0"/>
              <a:t>Title:</a:t>
            </a:r>
          </a:p>
          <a:p>
            <a:r>
              <a:rPr lang="en-GB" sz="2400" dirty="0" smtClean="0"/>
              <a:t>Who is…</a:t>
            </a:r>
            <a:endParaRPr lang="en-GB" sz="2400" dirty="0"/>
          </a:p>
          <a:p>
            <a:endParaRPr lang="en-GB" sz="800" dirty="0" smtClean="0"/>
          </a:p>
          <a:p>
            <a:r>
              <a:rPr lang="en-GB" sz="2400" b="1" dirty="0" smtClean="0"/>
              <a:t>E.g.</a:t>
            </a:r>
          </a:p>
          <a:p>
            <a:endParaRPr lang="en-GB" sz="800" dirty="0"/>
          </a:p>
          <a:p>
            <a:r>
              <a:rPr lang="en-GB" sz="2400" dirty="0" smtClean="0"/>
              <a:t>Nilupa is a mother, </a:t>
            </a:r>
            <a:r>
              <a:rPr lang="en-GB" sz="2400" dirty="0" smtClean="0"/>
              <a:t>daughter, sister</a:t>
            </a:r>
            <a:r>
              <a:rPr lang="en-GB" sz="2400" dirty="0" smtClean="0"/>
              <a:t>, and aunt.</a:t>
            </a:r>
          </a:p>
          <a:p>
            <a:r>
              <a:rPr lang="en-GB" sz="2400" dirty="0" smtClean="0"/>
              <a:t>She is a strong, independent woman who feels very strongly about kindness, compassion and </a:t>
            </a:r>
            <a:r>
              <a:rPr lang="en-GB" sz="2400" dirty="0" smtClean="0"/>
              <a:t>female empowerment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9998137"/>
      </p:ext>
    </p:extLst>
  </p:cSld>
  <p:clrMapOvr>
    <a:masterClrMapping/>
  </p:clrMapOvr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2AF983-8EEF-464B-8CB5-0942C9DAF92F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15214c3a-c4c8-4e1b-a9e9-78803475fd2c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4201</TotalTime>
  <Words>841</Words>
  <Application>Microsoft Office PowerPoint</Application>
  <PresentationFormat>Widescreen</PresentationFormat>
  <Paragraphs>129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Islington Council</vt:lpstr>
      <vt:lpstr>ESOL L1 Spring Term</vt:lpstr>
      <vt:lpstr>Session aims/objs</vt:lpstr>
      <vt:lpstr>Online Learning Class Rules</vt:lpstr>
      <vt:lpstr>Our ACL 1-1 IAG offer</vt:lpstr>
      <vt:lpstr>How can learners book an appointment?</vt:lpstr>
      <vt:lpstr>PowerPoint Presentation</vt:lpstr>
      <vt:lpstr>Safeguarding</vt:lpstr>
      <vt:lpstr>PowerPoint Presentation</vt:lpstr>
      <vt:lpstr>PowerPoint Presentation</vt:lpstr>
      <vt:lpstr>IWD 2021 Yes/no game (inspirational woman) 1min</vt:lpstr>
      <vt:lpstr>PowerPoint Presentation</vt:lpstr>
      <vt:lpstr>Writing practise</vt:lpstr>
      <vt:lpstr>Example:</vt:lpstr>
      <vt:lpstr>PowerPoint Presentation</vt:lpstr>
      <vt:lpstr>Independent task:</vt:lpstr>
      <vt:lpstr>Lesson summary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327</cp:revision>
  <dcterms:created xsi:type="dcterms:W3CDTF">2020-04-27T09:47:50Z</dcterms:created>
  <dcterms:modified xsi:type="dcterms:W3CDTF">2021-03-08T11:38:52Z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