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2"/>
  </p:handoutMasterIdLst>
  <p:sldIdLst>
    <p:sldId id="257" r:id="rId2"/>
    <p:sldId id="277" r:id="rId3"/>
    <p:sldId id="278" r:id="rId4"/>
    <p:sldId id="264" r:id="rId5"/>
    <p:sldId id="265" r:id="rId6"/>
    <p:sldId id="267" r:id="rId7"/>
    <p:sldId id="268" r:id="rId8"/>
    <p:sldId id="269" r:id="rId9"/>
    <p:sldId id="270" r:id="rId10"/>
    <p:sldId id="266" r:id="rId11"/>
    <p:sldId id="271" r:id="rId12"/>
    <p:sldId id="272" r:id="rId13"/>
    <p:sldId id="273" r:id="rId14"/>
    <p:sldId id="274" r:id="rId15"/>
    <p:sldId id="276" r:id="rId16"/>
    <p:sldId id="260" r:id="rId17"/>
    <p:sldId id="261" r:id="rId18"/>
    <p:sldId id="262" r:id="rId19"/>
    <p:sldId id="259" r:id="rId20"/>
    <p:sldId id="258" r:id="rId21"/>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BDE461-5446-461E-8E05-D97CD10E4136}" v="2" dt="2021-09-30T14:29:59.9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napToGrid="0">
      <p:cViewPr varScale="1">
        <p:scale>
          <a:sx n="73" d="100"/>
          <a:sy n="73" d="100"/>
        </p:scale>
        <p:origin x="56" y="43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2427BF-9952-4948-B29E-DDA6386DF835}" type="doc">
      <dgm:prSet loTypeId="urn:microsoft.com/office/officeart/2005/8/layout/hierarchy1" loCatId="hierarchy" qsTypeId="urn:microsoft.com/office/officeart/2005/8/quickstyle/simple4" qsCatId="simple" csTypeId="urn:microsoft.com/office/officeart/2005/8/colors/accent0_3" csCatId="mainScheme"/>
      <dgm:spPr/>
      <dgm:t>
        <a:bodyPr/>
        <a:lstStyle/>
        <a:p>
          <a:endParaRPr lang="en-US"/>
        </a:p>
      </dgm:t>
    </dgm:pt>
    <dgm:pt modelId="{D06E3C90-45F7-467E-8144-86846246B1B3}">
      <dgm:prSet/>
      <dgm:spPr/>
      <dgm:t>
        <a:bodyPr/>
        <a:lstStyle/>
        <a:p>
          <a:r>
            <a:rPr lang="en-GB"/>
            <a:t>Self- Analysis</a:t>
          </a:r>
          <a:endParaRPr lang="en-US"/>
        </a:p>
      </dgm:t>
    </dgm:pt>
    <dgm:pt modelId="{E3C64701-8873-4E3B-A945-50F5342332EF}" type="parTrans" cxnId="{9D5E6998-8B80-4C8F-8AFA-21A164EEC4ED}">
      <dgm:prSet/>
      <dgm:spPr/>
      <dgm:t>
        <a:bodyPr/>
        <a:lstStyle/>
        <a:p>
          <a:endParaRPr lang="en-US"/>
        </a:p>
      </dgm:t>
    </dgm:pt>
    <dgm:pt modelId="{98BC10AF-FE7D-4000-89A6-7D6C32163A65}" type="sibTrans" cxnId="{9D5E6998-8B80-4C8F-8AFA-21A164EEC4ED}">
      <dgm:prSet/>
      <dgm:spPr/>
      <dgm:t>
        <a:bodyPr/>
        <a:lstStyle/>
        <a:p>
          <a:endParaRPr lang="en-US"/>
        </a:p>
      </dgm:t>
    </dgm:pt>
    <dgm:pt modelId="{0B88135D-DF52-476F-B1BC-33FE05AD0FE2}">
      <dgm:prSet/>
      <dgm:spPr/>
      <dgm:t>
        <a:bodyPr/>
        <a:lstStyle/>
        <a:p>
          <a:r>
            <a:rPr lang="en-GB"/>
            <a:t>Setting Goals </a:t>
          </a:r>
          <a:endParaRPr lang="en-US"/>
        </a:p>
      </dgm:t>
    </dgm:pt>
    <dgm:pt modelId="{9CABA7FA-388C-4D27-82A7-12681CE77C30}" type="parTrans" cxnId="{B420E316-A435-46B4-80B9-E2B1BF023625}">
      <dgm:prSet/>
      <dgm:spPr/>
      <dgm:t>
        <a:bodyPr/>
        <a:lstStyle/>
        <a:p>
          <a:endParaRPr lang="en-US"/>
        </a:p>
      </dgm:t>
    </dgm:pt>
    <dgm:pt modelId="{7C9761AD-092A-437D-9348-75567D48A540}" type="sibTrans" cxnId="{B420E316-A435-46B4-80B9-E2B1BF023625}">
      <dgm:prSet/>
      <dgm:spPr/>
      <dgm:t>
        <a:bodyPr/>
        <a:lstStyle/>
        <a:p>
          <a:endParaRPr lang="en-US"/>
        </a:p>
      </dgm:t>
    </dgm:pt>
    <dgm:pt modelId="{60D06234-D9F2-462E-ABB4-43E1C378D1E8}">
      <dgm:prSet/>
      <dgm:spPr/>
      <dgm:t>
        <a:bodyPr/>
        <a:lstStyle/>
        <a:p>
          <a:r>
            <a:rPr lang="en-GB"/>
            <a:t>Review and Update</a:t>
          </a:r>
          <a:endParaRPr lang="en-US"/>
        </a:p>
      </dgm:t>
    </dgm:pt>
    <dgm:pt modelId="{19542BFC-B38B-4328-824A-B01958FBDA51}" type="parTrans" cxnId="{302731FB-BFA2-41E4-B59D-F6D9D4DFA42D}">
      <dgm:prSet/>
      <dgm:spPr/>
      <dgm:t>
        <a:bodyPr/>
        <a:lstStyle/>
        <a:p>
          <a:endParaRPr lang="en-US"/>
        </a:p>
      </dgm:t>
    </dgm:pt>
    <dgm:pt modelId="{F27ACDE6-4850-49E7-90EB-C157BCD438EF}" type="sibTrans" cxnId="{302731FB-BFA2-41E4-B59D-F6D9D4DFA42D}">
      <dgm:prSet/>
      <dgm:spPr/>
      <dgm:t>
        <a:bodyPr/>
        <a:lstStyle/>
        <a:p>
          <a:endParaRPr lang="en-US"/>
        </a:p>
      </dgm:t>
    </dgm:pt>
    <dgm:pt modelId="{2D3E744D-FA0A-4BBD-A52D-B479DDB11154}" type="pres">
      <dgm:prSet presAssocID="{1E2427BF-9952-4948-B29E-DDA6386DF835}" presName="hierChild1" presStyleCnt="0">
        <dgm:presLayoutVars>
          <dgm:chPref val="1"/>
          <dgm:dir/>
          <dgm:animOne val="branch"/>
          <dgm:animLvl val="lvl"/>
          <dgm:resizeHandles/>
        </dgm:presLayoutVars>
      </dgm:prSet>
      <dgm:spPr/>
    </dgm:pt>
    <dgm:pt modelId="{B81EB719-E98C-4044-B475-03E22FFA66C8}" type="pres">
      <dgm:prSet presAssocID="{D06E3C90-45F7-467E-8144-86846246B1B3}" presName="hierRoot1" presStyleCnt="0"/>
      <dgm:spPr/>
    </dgm:pt>
    <dgm:pt modelId="{9F7B4DAB-CC4A-4389-B62F-265AC873A2D0}" type="pres">
      <dgm:prSet presAssocID="{D06E3C90-45F7-467E-8144-86846246B1B3}" presName="composite" presStyleCnt="0"/>
      <dgm:spPr/>
    </dgm:pt>
    <dgm:pt modelId="{313BE156-0E26-49E9-901E-4C0161C43CD5}" type="pres">
      <dgm:prSet presAssocID="{D06E3C90-45F7-467E-8144-86846246B1B3}" presName="background" presStyleLbl="node0" presStyleIdx="0" presStyleCnt="3"/>
      <dgm:spPr/>
    </dgm:pt>
    <dgm:pt modelId="{FBF1776B-2D86-4CEF-BA23-A16D6D1A251D}" type="pres">
      <dgm:prSet presAssocID="{D06E3C90-45F7-467E-8144-86846246B1B3}" presName="text" presStyleLbl="fgAcc0" presStyleIdx="0" presStyleCnt="3">
        <dgm:presLayoutVars>
          <dgm:chPref val="3"/>
        </dgm:presLayoutVars>
      </dgm:prSet>
      <dgm:spPr/>
    </dgm:pt>
    <dgm:pt modelId="{05C626DC-52BE-457D-8391-13DFBB181C1A}" type="pres">
      <dgm:prSet presAssocID="{D06E3C90-45F7-467E-8144-86846246B1B3}" presName="hierChild2" presStyleCnt="0"/>
      <dgm:spPr/>
    </dgm:pt>
    <dgm:pt modelId="{AEF3138F-C29A-4093-8773-8ED56A342C96}" type="pres">
      <dgm:prSet presAssocID="{0B88135D-DF52-476F-B1BC-33FE05AD0FE2}" presName="hierRoot1" presStyleCnt="0"/>
      <dgm:spPr/>
    </dgm:pt>
    <dgm:pt modelId="{062D5150-772C-45EB-AC91-763598AEC498}" type="pres">
      <dgm:prSet presAssocID="{0B88135D-DF52-476F-B1BC-33FE05AD0FE2}" presName="composite" presStyleCnt="0"/>
      <dgm:spPr/>
    </dgm:pt>
    <dgm:pt modelId="{0DAE5939-F172-4518-A986-4D775E6598BA}" type="pres">
      <dgm:prSet presAssocID="{0B88135D-DF52-476F-B1BC-33FE05AD0FE2}" presName="background" presStyleLbl="node0" presStyleIdx="1" presStyleCnt="3"/>
      <dgm:spPr/>
    </dgm:pt>
    <dgm:pt modelId="{F88AB866-2F50-4468-9E94-6BF38666C9BE}" type="pres">
      <dgm:prSet presAssocID="{0B88135D-DF52-476F-B1BC-33FE05AD0FE2}" presName="text" presStyleLbl="fgAcc0" presStyleIdx="1" presStyleCnt="3">
        <dgm:presLayoutVars>
          <dgm:chPref val="3"/>
        </dgm:presLayoutVars>
      </dgm:prSet>
      <dgm:spPr/>
    </dgm:pt>
    <dgm:pt modelId="{2E2CFEE6-9A0F-412B-91B3-6E1AFFCE06AD}" type="pres">
      <dgm:prSet presAssocID="{0B88135D-DF52-476F-B1BC-33FE05AD0FE2}" presName="hierChild2" presStyleCnt="0"/>
      <dgm:spPr/>
    </dgm:pt>
    <dgm:pt modelId="{EA6FE820-185E-440B-A13B-2FC3C5A93A1F}" type="pres">
      <dgm:prSet presAssocID="{60D06234-D9F2-462E-ABB4-43E1C378D1E8}" presName="hierRoot1" presStyleCnt="0"/>
      <dgm:spPr/>
    </dgm:pt>
    <dgm:pt modelId="{7DC0B2F2-158A-43CC-BC07-1C53928E7671}" type="pres">
      <dgm:prSet presAssocID="{60D06234-D9F2-462E-ABB4-43E1C378D1E8}" presName="composite" presStyleCnt="0"/>
      <dgm:spPr/>
    </dgm:pt>
    <dgm:pt modelId="{34CF972D-7E4B-4B45-AAB3-C4DCA4CD4CBB}" type="pres">
      <dgm:prSet presAssocID="{60D06234-D9F2-462E-ABB4-43E1C378D1E8}" presName="background" presStyleLbl="node0" presStyleIdx="2" presStyleCnt="3"/>
      <dgm:spPr/>
    </dgm:pt>
    <dgm:pt modelId="{D2C7E7E1-EF4E-4E43-BEEF-5FD749D739E3}" type="pres">
      <dgm:prSet presAssocID="{60D06234-D9F2-462E-ABB4-43E1C378D1E8}" presName="text" presStyleLbl="fgAcc0" presStyleIdx="2" presStyleCnt="3">
        <dgm:presLayoutVars>
          <dgm:chPref val="3"/>
        </dgm:presLayoutVars>
      </dgm:prSet>
      <dgm:spPr/>
    </dgm:pt>
    <dgm:pt modelId="{47485072-E0D4-400A-B830-BCDBF6BC51E3}" type="pres">
      <dgm:prSet presAssocID="{60D06234-D9F2-462E-ABB4-43E1C378D1E8}" presName="hierChild2" presStyleCnt="0"/>
      <dgm:spPr/>
    </dgm:pt>
  </dgm:ptLst>
  <dgm:cxnLst>
    <dgm:cxn modelId="{B420E316-A435-46B4-80B9-E2B1BF023625}" srcId="{1E2427BF-9952-4948-B29E-DDA6386DF835}" destId="{0B88135D-DF52-476F-B1BC-33FE05AD0FE2}" srcOrd="1" destOrd="0" parTransId="{9CABA7FA-388C-4D27-82A7-12681CE77C30}" sibTransId="{7C9761AD-092A-437D-9348-75567D48A540}"/>
    <dgm:cxn modelId="{FC96ED22-8D67-4859-8A7D-96415F7272FC}" type="presOf" srcId="{1E2427BF-9952-4948-B29E-DDA6386DF835}" destId="{2D3E744D-FA0A-4BBD-A52D-B479DDB11154}" srcOrd="0" destOrd="0" presId="urn:microsoft.com/office/officeart/2005/8/layout/hierarchy1"/>
    <dgm:cxn modelId="{CF31FA23-2CE0-42B1-8733-A373025EB56D}" type="presOf" srcId="{0B88135D-DF52-476F-B1BC-33FE05AD0FE2}" destId="{F88AB866-2F50-4468-9E94-6BF38666C9BE}" srcOrd="0" destOrd="0" presId="urn:microsoft.com/office/officeart/2005/8/layout/hierarchy1"/>
    <dgm:cxn modelId="{F8907C88-8068-4BDC-9E24-3134090B2DF1}" type="presOf" srcId="{60D06234-D9F2-462E-ABB4-43E1C378D1E8}" destId="{D2C7E7E1-EF4E-4E43-BEEF-5FD749D739E3}" srcOrd="0" destOrd="0" presId="urn:microsoft.com/office/officeart/2005/8/layout/hierarchy1"/>
    <dgm:cxn modelId="{9D5E6998-8B80-4C8F-8AFA-21A164EEC4ED}" srcId="{1E2427BF-9952-4948-B29E-DDA6386DF835}" destId="{D06E3C90-45F7-467E-8144-86846246B1B3}" srcOrd="0" destOrd="0" parTransId="{E3C64701-8873-4E3B-A945-50F5342332EF}" sibTransId="{98BC10AF-FE7D-4000-89A6-7D6C32163A65}"/>
    <dgm:cxn modelId="{C3126AE1-FC61-4CE1-A116-CA36215BABF0}" type="presOf" srcId="{D06E3C90-45F7-467E-8144-86846246B1B3}" destId="{FBF1776B-2D86-4CEF-BA23-A16D6D1A251D}" srcOrd="0" destOrd="0" presId="urn:microsoft.com/office/officeart/2005/8/layout/hierarchy1"/>
    <dgm:cxn modelId="{302731FB-BFA2-41E4-B59D-F6D9D4DFA42D}" srcId="{1E2427BF-9952-4948-B29E-DDA6386DF835}" destId="{60D06234-D9F2-462E-ABB4-43E1C378D1E8}" srcOrd="2" destOrd="0" parTransId="{19542BFC-B38B-4328-824A-B01958FBDA51}" sibTransId="{F27ACDE6-4850-49E7-90EB-C157BCD438EF}"/>
    <dgm:cxn modelId="{C668AFD1-747E-4D63-898D-BE85818D988A}" type="presParOf" srcId="{2D3E744D-FA0A-4BBD-A52D-B479DDB11154}" destId="{B81EB719-E98C-4044-B475-03E22FFA66C8}" srcOrd="0" destOrd="0" presId="urn:microsoft.com/office/officeart/2005/8/layout/hierarchy1"/>
    <dgm:cxn modelId="{C866E7AA-2CA6-4D5E-AEA5-B246F544B5FF}" type="presParOf" srcId="{B81EB719-E98C-4044-B475-03E22FFA66C8}" destId="{9F7B4DAB-CC4A-4389-B62F-265AC873A2D0}" srcOrd="0" destOrd="0" presId="urn:microsoft.com/office/officeart/2005/8/layout/hierarchy1"/>
    <dgm:cxn modelId="{6EC9407B-DF42-47DA-AEDF-F95A52A15C6E}" type="presParOf" srcId="{9F7B4DAB-CC4A-4389-B62F-265AC873A2D0}" destId="{313BE156-0E26-49E9-901E-4C0161C43CD5}" srcOrd="0" destOrd="0" presId="urn:microsoft.com/office/officeart/2005/8/layout/hierarchy1"/>
    <dgm:cxn modelId="{54F41B0A-3A68-4BE7-A36E-759EB1A87FB2}" type="presParOf" srcId="{9F7B4DAB-CC4A-4389-B62F-265AC873A2D0}" destId="{FBF1776B-2D86-4CEF-BA23-A16D6D1A251D}" srcOrd="1" destOrd="0" presId="urn:microsoft.com/office/officeart/2005/8/layout/hierarchy1"/>
    <dgm:cxn modelId="{A432E5D9-815B-423D-BA8B-E850FC2BBED4}" type="presParOf" srcId="{B81EB719-E98C-4044-B475-03E22FFA66C8}" destId="{05C626DC-52BE-457D-8391-13DFBB181C1A}" srcOrd="1" destOrd="0" presId="urn:microsoft.com/office/officeart/2005/8/layout/hierarchy1"/>
    <dgm:cxn modelId="{4A1092B7-2396-4F9B-A438-4BAA210EF52A}" type="presParOf" srcId="{2D3E744D-FA0A-4BBD-A52D-B479DDB11154}" destId="{AEF3138F-C29A-4093-8773-8ED56A342C96}" srcOrd="1" destOrd="0" presId="urn:microsoft.com/office/officeart/2005/8/layout/hierarchy1"/>
    <dgm:cxn modelId="{DFC044CB-1F6A-4547-9241-04A65E7E5FFA}" type="presParOf" srcId="{AEF3138F-C29A-4093-8773-8ED56A342C96}" destId="{062D5150-772C-45EB-AC91-763598AEC498}" srcOrd="0" destOrd="0" presId="urn:microsoft.com/office/officeart/2005/8/layout/hierarchy1"/>
    <dgm:cxn modelId="{1CDDF6EE-9842-4CA8-A53B-3242647B9F5F}" type="presParOf" srcId="{062D5150-772C-45EB-AC91-763598AEC498}" destId="{0DAE5939-F172-4518-A986-4D775E6598BA}" srcOrd="0" destOrd="0" presId="urn:microsoft.com/office/officeart/2005/8/layout/hierarchy1"/>
    <dgm:cxn modelId="{36CA6186-0CC0-4796-8D24-65E8481BCAB5}" type="presParOf" srcId="{062D5150-772C-45EB-AC91-763598AEC498}" destId="{F88AB866-2F50-4468-9E94-6BF38666C9BE}" srcOrd="1" destOrd="0" presId="urn:microsoft.com/office/officeart/2005/8/layout/hierarchy1"/>
    <dgm:cxn modelId="{1328274F-2D75-4319-91F8-B82D9D8EF259}" type="presParOf" srcId="{AEF3138F-C29A-4093-8773-8ED56A342C96}" destId="{2E2CFEE6-9A0F-412B-91B3-6E1AFFCE06AD}" srcOrd="1" destOrd="0" presId="urn:microsoft.com/office/officeart/2005/8/layout/hierarchy1"/>
    <dgm:cxn modelId="{4BC8D267-1B66-438C-90BF-92B71172C619}" type="presParOf" srcId="{2D3E744D-FA0A-4BBD-A52D-B479DDB11154}" destId="{EA6FE820-185E-440B-A13B-2FC3C5A93A1F}" srcOrd="2" destOrd="0" presId="urn:microsoft.com/office/officeart/2005/8/layout/hierarchy1"/>
    <dgm:cxn modelId="{3F973CBA-5EC4-4F67-B518-22166BE46307}" type="presParOf" srcId="{EA6FE820-185E-440B-A13B-2FC3C5A93A1F}" destId="{7DC0B2F2-158A-43CC-BC07-1C53928E7671}" srcOrd="0" destOrd="0" presId="urn:microsoft.com/office/officeart/2005/8/layout/hierarchy1"/>
    <dgm:cxn modelId="{3A7E7773-9DE7-4C2C-B8EE-8E5696A0ABCF}" type="presParOf" srcId="{7DC0B2F2-158A-43CC-BC07-1C53928E7671}" destId="{34CF972D-7E4B-4B45-AAB3-C4DCA4CD4CBB}" srcOrd="0" destOrd="0" presId="urn:microsoft.com/office/officeart/2005/8/layout/hierarchy1"/>
    <dgm:cxn modelId="{C95E3AD6-B29D-4F4C-A519-A142903F5E6F}" type="presParOf" srcId="{7DC0B2F2-158A-43CC-BC07-1C53928E7671}" destId="{D2C7E7E1-EF4E-4E43-BEEF-5FD749D739E3}" srcOrd="1" destOrd="0" presId="urn:microsoft.com/office/officeart/2005/8/layout/hierarchy1"/>
    <dgm:cxn modelId="{A6E3FE13-38E7-4424-938E-C3B2DD7C4A9F}" type="presParOf" srcId="{EA6FE820-185E-440B-A13B-2FC3C5A93A1F}" destId="{47485072-E0D4-400A-B830-BCDBF6BC51E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BE156-0E26-49E9-901E-4C0161C43CD5}">
      <dsp:nvSpPr>
        <dsp:cNvPr id="0" name=""/>
        <dsp:cNvSpPr/>
      </dsp:nvSpPr>
      <dsp:spPr>
        <a:xfrm>
          <a:off x="0" y="540837"/>
          <a:ext cx="2707138" cy="1719033"/>
        </a:xfrm>
        <a:prstGeom prst="roundRect">
          <a:avLst>
            <a:gd name="adj" fmla="val 10000"/>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FBF1776B-2D86-4CEF-BA23-A16D6D1A251D}">
      <dsp:nvSpPr>
        <dsp:cNvPr id="0" name=""/>
        <dsp:cNvSpPr/>
      </dsp:nvSpPr>
      <dsp:spPr>
        <a:xfrm>
          <a:off x="300793" y="826590"/>
          <a:ext cx="2707138" cy="1719033"/>
        </a:xfrm>
        <a:prstGeom prst="roundRect">
          <a:avLst>
            <a:gd name="adj" fmla="val 10000"/>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t>Self- Analysis</a:t>
          </a:r>
          <a:endParaRPr lang="en-US" sz="3200" kern="1200"/>
        </a:p>
      </dsp:txBody>
      <dsp:txXfrm>
        <a:off x="351142" y="876939"/>
        <a:ext cx="2606440" cy="1618335"/>
      </dsp:txXfrm>
    </dsp:sp>
    <dsp:sp modelId="{0DAE5939-F172-4518-A986-4D775E6598BA}">
      <dsp:nvSpPr>
        <dsp:cNvPr id="0" name=""/>
        <dsp:cNvSpPr/>
      </dsp:nvSpPr>
      <dsp:spPr>
        <a:xfrm>
          <a:off x="3308725" y="540837"/>
          <a:ext cx="2707138" cy="1719033"/>
        </a:xfrm>
        <a:prstGeom prst="roundRect">
          <a:avLst>
            <a:gd name="adj" fmla="val 10000"/>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F88AB866-2F50-4468-9E94-6BF38666C9BE}">
      <dsp:nvSpPr>
        <dsp:cNvPr id="0" name=""/>
        <dsp:cNvSpPr/>
      </dsp:nvSpPr>
      <dsp:spPr>
        <a:xfrm>
          <a:off x="3609518" y="826590"/>
          <a:ext cx="2707138" cy="1719033"/>
        </a:xfrm>
        <a:prstGeom prst="roundRect">
          <a:avLst>
            <a:gd name="adj" fmla="val 10000"/>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t>Setting Goals </a:t>
          </a:r>
          <a:endParaRPr lang="en-US" sz="3200" kern="1200"/>
        </a:p>
      </dsp:txBody>
      <dsp:txXfrm>
        <a:off x="3659867" y="876939"/>
        <a:ext cx="2606440" cy="1618335"/>
      </dsp:txXfrm>
    </dsp:sp>
    <dsp:sp modelId="{34CF972D-7E4B-4B45-AAB3-C4DCA4CD4CBB}">
      <dsp:nvSpPr>
        <dsp:cNvPr id="0" name=""/>
        <dsp:cNvSpPr/>
      </dsp:nvSpPr>
      <dsp:spPr>
        <a:xfrm>
          <a:off x="6617450" y="540837"/>
          <a:ext cx="2707138" cy="1719033"/>
        </a:xfrm>
        <a:prstGeom prst="roundRect">
          <a:avLst>
            <a:gd name="adj" fmla="val 10000"/>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D2C7E7E1-EF4E-4E43-BEEF-5FD749D739E3}">
      <dsp:nvSpPr>
        <dsp:cNvPr id="0" name=""/>
        <dsp:cNvSpPr/>
      </dsp:nvSpPr>
      <dsp:spPr>
        <a:xfrm>
          <a:off x="6918244" y="826590"/>
          <a:ext cx="2707138" cy="1719033"/>
        </a:xfrm>
        <a:prstGeom prst="roundRect">
          <a:avLst>
            <a:gd name="adj" fmla="val 10000"/>
          </a:avLst>
        </a:prstGeom>
        <a:solidFill>
          <a:schemeClr val="lt2">
            <a:alpha val="90000"/>
            <a:hueOff val="0"/>
            <a:satOff val="0"/>
            <a:lumOff val="0"/>
            <a:alphaOff val="0"/>
          </a:schemeClr>
        </a:solidFill>
        <a:ln w="9525" cap="rnd"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t>Review and Update</a:t>
          </a:r>
          <a:endParaRPr lang="en-US" sz="3200" kern="1200"/>
        </a:p>
      </dsp:txBody>
      <dsp:txXfrm>
        <a:off x="6968593" y="876939"/>
        <a:ext cx="2606440" cy="161833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4A6AB8EE-58A5-457E-9AFA-70F452CC9804}" type="datetimeFigureOut">
              <a:rPr lang="en-GB" smtClean="0"/>
              <a:t>30/09/2021</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9C3369B8-D1D8-474D-AC2D-4C4E62E418CE}" type="slidenum">
              <a:rPr lang="en-GB" smtClean="0"/>
              <a:t>‹#›</a:t>
            </a:fld>
            <a:endParaRPr lang="en-GB"/>
          </a:p>
        </p:txBody>
      </p:sp>
    </p:spTree>
    <p:extLst>
      <p:ext uri="{BB962C8B-B14F-4D97-AF65-F5344CB8AC3E}">
        <p14:creationId xmlns:p14="http://schemas.microsoft.com/office/powerpoint/2010/main" val="284545724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9/30/2021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9/30/2021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9/30/2021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9/30/2021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9/30/2021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9/30/2021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9/30/2021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9/30/2021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9/30/2021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9/30/2021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9/30/2021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7" name="Rectangle 16">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BDA7BD5-3D86-4727-B32C-9D88588CB47A}"/>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5400" dirty="0">
                <a:solidFill>
                  <a:srgbClr val="EBEBEB"/>
                </a:solidFill>
              </a:rPr>
              <a:t>Kick Start Your Business</a:t>
            </a:r>
            <a:endParaRPr lang="en-US" sz="5400" b="0" i="0" kern="1200" dirty="0">
              <a:solidFill>
                <a:srgbClr val="EBEBEB"/>
              </a:solidFill>
              <a:latin typeface="+mj-lt"/>
              <a:ea typeface="+mj-ea"/>
              <a:cs typeface="+mj-cs"/>
            </a:endParaRPr>
          </a:p>
        </p:txBody>
      </p:sp>
      <p:pic>
        <p:nvPicPr>
          <p:cNvPr id="4" name="Content Placeholder 3">
            <a:extLst>
              <a:ext uri="{FF2B5EF4-FFF2-40B4-BE49-F238E27FC236}">
                <a16:creationId xmlns:a16="http://schemas.microsoft.com/office/drawing/2014/main" id="{B665995E-7803-4FD8-B5CC-6EAA616043B4}"/>
              </a:ext>
            </a:extLst>
          </p:cNvPr>
          <p:cNvPicPr>
            <a:picLocks noGrp="1" noChangeAspect="1"/>
          </p:cNvPicPr>
          <p:nvPr>
            <p:ph idx="1"/>
          </p:nvPr>
        </p:nvPicPr>
        <p:blipFill>
          <a:blip r:embed="rId3"/>
          <a:stretch>
            <a:fillRect/>
          </a:stretch>
        </p:blipFill>
        <p:spPr>
          <a:xfrm>
            <a:off x="1109763" y="1267777"/>
            <a:ext cx="6470907" cy="4319330"/>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408846349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CA85D03D-E288-4C7B-9799-4FC6100C76DB}"/>
              </a:ext>
            </a:extLst>
          </p:cNvPr>
          <p:cNvSpPr>
            <a:spLocks noGrp="1"/>
          </p:cNvSpPr>
          <p:nvPr>
            <p:ph type="title"/>
          </p:nvPr>
        </p:nvSpPr>
        <p:spPr>
          <a:xfrm>
            <a:off x="994087" y="1130603"/>
            <a:ext cx="3342442" cy="4596794"/>
          </a:xfrm>
        </p:spPr>
        <p:txBody>
          <a:bodyPr anchor="ctr">
            <a:normAutofit/>
          </a:bodyPr>
          <a:lstStyle/>
          <a:p>
            <a:r>
              <a:rPr lang="en-GB" sz="3200" dirty="0">
                <a:solidFill>
                  <a:srgbClr val="EBEBEB"/>
                </a:solidFill>
              </a:rPr>
              <a:t>Self-evaluation helps improve </a:t>
            </a:r>
          </a:p>
        </p:txBody>
      </p:sp>
      <p:sp>
        <p:nvSpPr>
          <p:cNvPr id="3" name="Content Placeholder 2">
            <a:extLst>
              <a:ext uri="{FF2B5EF4-FFF2-40B4-BE49-F238E27FC236}">
                <a16:creationId xmlns:a16="http://schemas.microsoft.com/office/drawing/2014/main" id="{12A606C4-762F-4180-99DD-5F2229A18275}"/>
              </a:ext>
            </a:extLst>
          </p:cNvPr>
          <p:cNvSpPr>
            <a:spLocks noGrp="1"/>
          </p:cNvSpPr>
          <p:nvPr>
            <p:ph idx="1"/>
          </p:nvPr>
        </p:nvSpPr>
        <p:spPr>
          <a:xfrm>
            <a:off x="5290077" y="437513"/>
            <a:ext cx="5502614" cy="5954325"/>
          </a:xfrm>
        </p:spPr>
        <p:txBody>
          <a:bodyPr anchor="ctr">
            <a:normAutofit/>
          </a:bodyPr>
          <a:lstStyle/>
          <a:p>
            <a:pPr marL="0" indent="0">
              <a:buNone/>
            </a:pPr>
            <a:r>
              <a:rPr lang="en-GB" sz="2000" dirty="0"/>
              <a:t>Self-confidence, motivation and morale </a:t>
            </a:r>
          </a:p>
          <a:p>
            <a:endParaRPr lang="en-GB" sz="2000" dirty="0"/>
          </a:p>
          <a:p>
            <a:pPr marL="0" indent="0">
              <a:buNone/>
            </a:pPr>
            <a:r>
              <a:rPr lang="en-GB" sz="2000" dirty="0"/>
              <a:t>You are more likely to succeed if you use play to your strengths and use your talents to their fullest extent. You will experience fewer problems if you know what your areas of development are and can manage them so that they don’t affect your business.</a:t>
            </a:r>
          </a:p>
        </p:txBody>
      </p:sp>
    </p:spTree>
    <p:extLst>
      <p:ext uri="{BB962C8B-B14F-4D97-AF65-F5344CB8AC3E}">
        <p14:creationId xmlns:p14="http://schemas.microsoft.com/office/powerpoint/2010/main" val="2233176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3FD57-E357-4BDA-AEC0-5A94D143A010}"/>
              </a:ext>
            </a:extLst>
          </p:cNvPr>
          <p:cNvSpPr>
            <a:spLocks noGrp="1"/>
          </p:cNvSpPr>
          <p:nvPr>
            <p:ph type="title"/>
          </p:nvPr>
        </p:nvSpPr>
        <p:spPr/>
        <p:txBody>
          <a:bodyPr/>
          <a:lstStyle/>
          <a:p>
            <a:r>
              <a:rPr lang="en-GB" dirty="0"/>
              <a:t>Personal Development Plan (PDP) </a:t>
            </a:r>
          </a:p>
        </p:txBody>
      </p:sp>
      <p:sp>
        <p:nvSpPr>
          <p:cNvPr id="3" name="Content Placeholder 2">
            <a:extLst>
              <a:ext uri="{FF2B5EF4-FFF2-40B4-BE49-F238E27FC236}">
                <a16:creationId xmlns:a16="http://schemas.microsoft.com/office/drawing/2014/main" id="{9B6A71EF-6304-4A06-9073-7A3047B3880C}"/>
              </a:ext>
            </a:extLst>
          </p:cNvPr>
          <p:cNvSpPr>
            <a:spLocks noGrp="1"/>
          </p:cNvSpPr>
          <p:nvPr>
            <p:ph idx="1"/>
          </p:nvPr>
        </p:nvSpPr>
        <p:spPr/>
        <p:txBody>
          <a:bodyPr/>
          <a:lstStyle/>
          <a:p>
            <a:r>
              <a:rPr lang="en-GB" dirty="0"/>
              <a:t>A PDP is a structured framework used to: </a:t>
            </a:r>
          </a:p>
          <a:p>
            <a:r>
              <a:rPr lang="en-GB" dirty="0"/>
              <a:t>Identify skills you have </a:t>
            </a:r>
          </a:p>
          <a:p>
            <a:r>
              <a:rPr lang="en-GB" dirty="0"/>
              <a:t>Highlight and develop skills you need </a:t>
            </a:r>
          </a:p>
          <a:p>
            <a:r>
              <a:rPr lang="en-GB" dirty="0"/>
              <a:t>Work out what you want to achieve and how to go about it </a:t>
            </a:r>
          </a:p>
          <a:p>
            <a:r>
              <a:rPr lang="en-GB" dirty="0"/>
              <a:t>Focus on development options and goals </a:t>
            </a:r>
          </a:p>
          <a:p>
            <a:r>
              <a:rPr lang="en-GB" dirty="0"/>
              <a:t>Your PDP will help you track achievements, areas for improvement, long-term objectives and plans to improve/update your skills</a:t>
            </a:r>
          </a:p>
        </p:txBody>
      </p:sp>
    </p:spTree>
    <p:extLst>
      <p:ext uri="{BB962C8B-B14F-4D97-AF65-F5344CB8AC3E}">
        <p14:creationId xmlns:p14="http://schemas.microsoft.com/office/powerpoint/2010/main" val="931386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C628-D235-4557-9A16-A69D8B74383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DB095C3-F4AB-4A96-9847-046024E72675}"/>
              </a:ext>
            </a:extLst>
          </p:cNvPr>
          <p:cNvSpPr>
            <a:spLocks noGrp="1"/>
          </p:cNvSpPr>
          <p:nvPr>
            <p:ph idx="1"/>
          </p:nvPr>
        </p:nvSpPr>
        <p:spPr/>
        <p:txBody>
          <a:bodyPr/>
          <a:lstStyle/>
          <a:p>
            <a:pPr marL="0" indent="0">
              <a:buNone/>
            </a:pPr>
            <a:r>
              <a:rPr lang="en-GB" dirty="0"/>
              <a:t>In order to be effective, you must consider the following:</a:t>
            </a:r>
          </a:p>
          <a:p>
            <a:r>
              <a:rPr lang="en-GB" dirty="0"/>
              <a:t>Success criteria must be realistic – if they are not, you are just setting</a:t>
            </a:r>
          </a:p>
          <a:p>
            <a:r>
              <a:rPr lang="en-GB" dirty="0"/>
              <a:t>yourself up for failure.</a:t>
            </a:r>
          </a:p>
          <a:p>
            <a:r>
              <a:rPr lang="en-GB" dirty="0"/>
              <a:t>You should identify reasonable goals.</a:t>
            </a:r>
          </a:p>
          <a:p>
            <a:r>
              <a:rPr lang="en-GB" dirty="0"/>
              <a:t>Your action plans should be accessible – consider the resources you have</a:t>
            </a:r>
          </a:p>
          <a:p>
            <a:r>
              <a:rPr lang="en-GB" dirty="0"/>
              <a:t>available to you.</a:t>
            </a:r>
          </a:p>
          <a:p>
            <a:r>
              <a:rPr lang="en-GB" dirty="0"/>
              <a:t>Your development plan should take feedback into account</a:t>
            </a:r>
          </a:p>
        </p:txBody>
      </p:sp>
    </p:spTree>
    <p:extLst>
      <p:ext uri="{BB962C8B-B14F-4D97-AF65-F5344CB8AC3E}">
        <p14:creationId xmlns:p14="http://schemas.microsoft.com/office/powerpoint/2010/main" val="3566917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8B18A-E4F8-484B-8726-2EEB1197DF52}"/>
              </a:ext>
            </a:extLst>
          </p:cNvPr>
          <p:cNvSpPr>
            <a:spLocks noGrp="1"/>
          </p:cNvSpPr>
          <p:nvPr>
            <p:ph type="title"/>
          </p:nvPr>
        </p:nvSpPr>
        <p:spPr>
          <a:xfrm>
            <a:off x="1154954" y="973668"/>
            <a:ext cx="8761413" cy="706964"/>
          </a:xfrm>
        </p:spPr>
        <p:txBody>
          <a:bodyPr>
            <a:normAutofit/>
          </a:bodyPr>
          <a:lstStyle/>
          <a:p>
            <a:r>
              <a:rPr lang="en-GB" dirty="0">
                <a:solidFill>
                  <a:srgbClr val="EBEBEB"/>
                </a:solidFill>
              </a:rPr>
              <a:t>Steps to complete your PDP</a:t>
            </a:r>
          </a:p>
        </p:txBody>
      </p:sp>
      <p:graphicFrame>
        <p:nvGraphicFramePr>
          <p:cNvPr id="5" name="Content Placeholder 2">
            <a:extLst>
              <a:ext uri="{FF2B5EF4-FFF2-40B4-BE49-F238E27FC236}">
                <a16:creationId xmlns:a16="http://schemas.microsoft.com/office/drawing/2014/main" id="{816A319D-5615-4B81-99E2-5D696A1E0A1E}"/>
              </a:ext>
            </a:extLst>
          </p:cNvPr>
          <p:cNvGraphicFramePr>
            <a:graphicFrameLocks noGrp="1"/>
          </p:cNvGraphicFramePr>
          <p:nvPr>
            <p:ph idx="1"/>
            <p:extLst>
              <p:ext uri="{D42A27DB-BD31-4B8C-83A1-F6EECF244321}">
                <p14:modId xmlns:p14="http://schemas.microsoft.com/office/powerpoint/2010/main" val="3206647645"/>
              </p:ext>
            </p:extLst>
          </p:nvPr>
        </p:nvGraphicFramePr>
        <p:xfrm>
          <a:off x="1286934" y="2925232"/>
          <a:ext cx="9625383" cy="3086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4633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4719-3CFB-45C4-89FA-623B3207D290}"/>
              </a:ext>
            </a:extLst>
          </p:cNvPr>
          <p:cNvSpPr>
            <a:spLocks noGrp="1"/>
          </p:cNvSpPr>
          <p:nvPr>
            <p:ph type="title"/>
          </p:nvPr>
        </p:nvSpPr>
        <p:spPr>
          <a:xfrm>
            <a:off x="1154955" y="973668"/>
            <a:ext cx="2942210" cy="1020232"/>
          </a:xfrm>
        </p:spPr>
        <p:txBody>
          <a:bodyPr>
            <a:normAutofit/>
          </a:bodyPr>
          <a:lstStyle/>
          <a:p>
            <a:endParaRPr lang="en-GB" dirty="0"/>
          </a:p>
        </p:txBody>
      </p:sp>
      <p:sp>
        <p:nvSpPr>
          <p:cNvPr id="6" name="Content Placeholder 5">
            <a:extLst>
              <a:ext uri="{FF2B5EF4-FFF2-40B4-BE49-F238E27FC236}">
                <a16:creationId xmlns:a16="http://schemas.microsoft.com/office/drawing/2014/main" id="{958323D0-66FD-48F8-A004-D87F8D5E74EA}"/>
              </a:ext>
            </a:extLst>
          </p:cNvPr>
          <p:cNvSpPr>
            <a:spLocks noGrp="1"/>
          </p:cNvSpPr>
          <p:nvPr>
            <p:ph idx="1"/>
          </p:nvPr>
        </p:nvSpPr>
        <p:spPr>
          <a:xfrm>
            <a:off x="1154955" y="2120900"/>
            <a:ext cx="3133726" cy="3898900"/>
          </a:xfrm>
        </p:spPr>
        <p:txBody>
          <a:bodyPr>
            <a:normAutofit/>
          </a:bodyPr>
          <a:lstStyle/>
          <a:p>
            <a:endParaRPr lang="en-GB" dirty="0">
              <a:solidFill>
                <a:schemeClr val="bg1"/>
              </a:solidFill>
            </a:endParaRPr>
          </a:p>
        </p:txBody>
      </p:sp>
      <p:pic>
        <p:nvPicPr>
          <p:cNvPr id="8" name="Picture 7">
            <a:extLst>
              <a:ext uri="{FF2B5EF4-FFF2-40B4-BE49-F238E27FC236}">
                <a16:creationId xmlns:a16="http://schemas.microsoft.com/office/drawing/2014/main" id="{E880B19A-C058-4777-AB5F-DADA6E6757CF}"/>
              </a:ext>
            </a:extLst>
          </p:cNvPr>
          <p:cNvPicPr>
            <a:picLocks noChangeAspect="1"/>
          </p:cNvPicPr>
          <p:nvPr/>
        </p:nvPicPr>
        <p:blipFill>
          <a:blip r:embed="rId2"/>
          <a:stretch>
            <a:fillRect/>
          </a:stretch>
        </p:blipFill>
        <p:spPr>
          <a:xfrm>
            <a:off x="4929221" y="598615"/>
            <a:ext cx="4396492" cy="3044569"/>
          </a:xfrm>
          <a:prstGeom prst="rect">
            <a:avLst/>
          </a:prstGeom>
        </p:spPr>
      </p:pic>
      <p:pic>
        <p:nvPicPr>
          <p:cNvPr id="24" name="Content Placeholder 3">
            <a:extLst>
              <a:ext uri="{FF2B5EF4-FFF2-40B4-BE49-F238E27FC236}">
                <a16:creationId xmlns:a16="http://schemas.microsoft.com/office/drawing/2014/main" id="{5B85F0DE-BCE1-486A-A033-084F84643104}"/>
              </a:ext>
            </a:extLst>
          </p:cNvPr>
          <p:cNvPicPr>
            <a:picLocks noChangeAspect="1"/>
          </p:cNvPicPr>
          <p:nvPr/>
        </p:nvPicPr>
        <p:blipFill>
          <a:blip r:embed="rId3"/>
          <a:stretch>
            <a:fillRect/>
          </a:stretch>
        </p:blipFill>
        <p:spPr>
          <a:xfrm>
            <a:off x="7127467" y="3786789"/>
            <a:ext cx="4468072" cy="2513289"/>
          </a:xfrm>
          <a:prstGeom prst="rect">
            <a:avLst/>
          </a:prstGeom>
        </p:spPr>
      </p:pic>
    </p:spTree>
    <p:extLst>
      <p:ext uri="{BB962C8B-B14F-4D97-AF65-F5344CB8AC3E}">
        <p14:creationId xmlns:p14="http://schemas.microsoft.com/office/powerpoint/2010/main" val="3567068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9A27C-C7A6-4627-900A-851878F8FC16}"/>
              </a:ext>
            </a:extLst>
          </p:cNvPr>
          <p:cNvSpPr>
            <a:spLocks noGrp="1"/>
          </p:cNvSpPr>
          <p:nvPr>
            <p:ph type="title"/>
          </p:nvPr>
        </p:nvSpPr>
        <p:spPr>
          <a:xfrm>
            <a:off x="1154954" y="973668"/>
            <a:ext cx="6012463" cy="1020232"/>
          </a:xfrm>
        </p:spPr>
        <p:txBody>
          <a:bodyPr>
            <a:normAutofit/>
          </a:bodyPr>
          <a:lstStyle/>
          <a:p>
            <a:r>
              <a:rPr lang="en-GB" dirty="0">
                <a:solidFill>
                  <a:srgbClr val="EBEBEB"/>
                </a:solidFill>
              </a:rPr>
              <a:t>Tribe Characteristics</a:t>
            </a:r>
          </a:p>
        </p:txBody>
      </p:sp>
      <p:sp>
        <p:nvSpPr>
          <p:cNvPr id="6" name="Content Placeholder 5">
            <a:extLst>
              <a:ext uri="{FF2B5EF4-FFF2-40B4-BE49-F238E27FC236}">
                <a16:creationId xmlns:a16="http://schemas.microsoft.com/office/drawing/2014/main" id="{8EDC2005-C07C-4DE1-BC8C-C204C169A98A}"/>
              </a:ext>
            </a:extLst>
          </p:cNvPr>
          <p:cNvSpPr>
            <a:spLocks noGrp="1"/>
          </p:cNvSpPr>
          <p:nvPr>
            <p:ph idx="1"/>
          </p:nvPr>
        </p:nvSpPr>
        <p:spPr>
          <a:xfrm>
            <a:off x="4975558" y="2511136"/>
            <a:ext cx="6654017" cy="4238088"/>
          </a:xfrm>
        </p:spPr>
        <p:txBody>
          <a:bodyPr>
            <a:normAutofit/>
          </a:bodyPr>
          <a:lstStyle/>
          <a:p>
            <a:r>
              <a:rPr lang="en-GB" dirty="0">
                <a:solidFill>
                  <a:schemeClr val="tx1"/>
                </a:solidFill>
              </a:rPr>
              <a:t>A group of like-minded people</a:t>
            </a:r>
          </a:p>
          <a:p>
            <a:r>
              <a:rPr lang="en-GB" dirty="0">
                <a:solidFill>
                  <a:schemeClr val="tx1"/>
                </a:solidFill>
              </a:rPr>
              <a:t>Active members that do more than just show up</a:t>
            </a:r>
          </a:p>
          <a:p>
            <a:r>
              <a:rPr lang="en-GB" dirty="0">
                <a:solidFill>
                  <a:schemeClr val="tx1"/>
                </a:solidFill>
              </a:rPr>
              <a:t>Membership is voluntary</a:t>
            </a:r>
          </a:p>
          <a:p>
            <a:r>
              <a:rPr lang="en-GB" dirty="0">
                <a:solidFill>
                  <a:schemeClr val="tx1"/>
                </a:solidFill>
              </a:rPr>
              <a:t>They are not sheep, they are evangelists</a:t>
            </a:r>
          </a:p>
          <a:p>
            <a:r>
              <a:rPr lang="en-GB" dirty="0">
                <a:solidFill>
                  <a:schemeClr val="tx1"/>
                </a:solidFill>
              </a:rPr>
              <a:t>Tribes don’t do what leaders want them to do, they do what they want</a:t>
            </a:r>
          </a:p>
          <a:p>
            <a:r>
              <a:rPr lang="en-GB" dirty="0">
                <a:solidFill>
                  <a:schemeClr val="tx1"/>
                </a:solidFill>
              </a:rPr>
              <a:t>People belong to many tribes</a:t>
            </a:r>
          </a:p>
          <a:p>
            <a:r>
              <a:rPr lang="en-GB" dirty="0">
                <a:solidFill>
                  <a:schemeClr val="tx1"/>
                </a:solidFill>
              </a:rPr>
              <a:t>Every tribe is different</a:t>
            </a:r>
          </a:p>
          <a:p>
            <a:pPr marL="0" indent="0">
              <a:buNone/>
            </a:pPr>
            <a:endParaRPr lang="en-GB" dirty="0">
              <a:solidFill>
                <a:srgbClr val="FFFF00"/>
              </a:solidFill>
            </a:endParaRPr>
          </a:p>
          <a:p>
            <a:pPr marL="0" indent="0">
              <a:buNone/>
            </a:pPr>
            <a:endParaRPr lang="en-GB" dirty="0">
              <a:solidFill>
                <a:srgbClr val="FFFF00"/>
              </a:solidFill>
            </a:endParaRPr>
          </a:p>
          <a:p>
            <a:pPr marL="0" indent="0">
              <a:buNone/>
            </a:pPr>
            <a:endParaRPr lang="en-GB" dirty="0">
              <a:solidFill>
                <a:schemeClr val="bg1"/>
              </a:solidFill>
            </a:endParaRPr>
          </a:p>
        </p:txBody>
      </p:sp>
    </p:spTree>
    <p:extLst>
      <p:ext uri="{BB962C8B-B14F-4D97-AF65-F5344CB8AC3E}">
        <p14:creationId xmlns:p14="http://schemas.microsoft.com/office/powerpoint/2010/main" val="2745151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05DC7-E3E0-4C62-BB64-D084FA2FD1B1}"/>
              </a:ext>
            </a:extLst>
          </p:cNvPr>
          <p:cNvSpPr>
            <a:spLocks noGrp="1"/>
          </p:cNvSpPr>
          <p:nvPr>
            <p:ph type="title"/>
          </p:nvPr>
        </p:nvSpPr>
        <p:spPr/>
        <p:txBody>
          <a:bodyPr/>
          <a:lstStyle/>
          <a:p>
            <a:r>
              <a:rPr lang="en-GB" dirty="0"/>
              <a:t>FLOW</a:t>
            </a:r>
          </a:p>
        </p:txBody>
      </p:sp>
      <p:sp>
        <p:nvSpPr>
          <p:cNvPr id="3" name="Content Placeholder 2">
            <a:extLst>
              <a:ext uri="{FF2B5EF4-FFF2-40B4-BE49-F238E27FC236}">
                <a16:creationId xmlns:a16="http://schemas.microsoft.com/office/drawing/2014/main" id="{EAEBE455-527E-4024-A901-51FBFBA6B4E2}"/>
              </a:ext>
            </a:extLst>
          </p:cNvPr>
          <p:cNvSpPr>
            <a:spLocks noGrp="1"/>
          </p:cNvSpPr>
          <p:nvPr>
            <p:ph idx="1"/>
          </p:nvPr>
        </p:nvSpPr>
        <p:spPr/>
        <p:txBody>
          <a:bodyPr/>
          <a:lstStyle/>
          <a:p>
            <a:r>
              <a:rPr lang="en-GB" dirty="0"/>
              <a:t>In positive psychology, a flow state, also known colloquially as being in the zone, is the mental state of operation in which a person performing an activity is fully immersed in a feeling of energized focus, full involvement, and enjoyment in the process of the activity.</a:t>
            </a:r>
          </a:p>
          <a:p>
            <a:r>
              <a:rPr lang="en-GB" dirty="0"/>
              <a:t> In essence, flow is characterized by complete absorption in what one does, and a resulting loss in one's sense of space and time.</a:t>
            </a:r>
          </a:p>
          <a:p>
            <a:endParaRPr lang="en-GB" dirty="0"/>
          </a:p>
          <a:p>
            <a:pPr marL="0" indent="0" algn="r">
              <a:buNone/>
            </a:pPr>
            <a:r>
              <a:rPr lang="en-GB" b="1" dirty="0"/>
              <a:t>From Wikipedia, the free encyclopaedia</a:t>
            </a:r>
          </a:p>
        </p:txBody>
      </p:sp>
    </p:spTree>
    <p:extLst>
      <p:ext uri="{BB962C8B-B14F-4D97-AF65-F5344CB8AC3E}">
        <p14:creationId xmlns:p14="http://schemas.microsoft.com/office/powerpoint/2010/main" val="244782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E55BF-094A-4F0B-90CD-D102F00F9D6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5739E65-54C9-4DCD-9838-C7AE5A5D5FD1}"/>
              </a:ext>
            </a:extLst>
          </p:cNvPr>
          <p:cNvSpPr>
            <a:spLocks noGrp="1"/>
          </p:cNvSpPr>
          <p:nvPr>
            <p:ph idx="1"/>
          </p:nvPr>
        </p:nvSpPr>
        <p:spPr/>
        <p:txBody>
          <a:bodyPr/>
          <a:lstStyle/>
          <a:p>
            <a:r>
              <a:rPr lang="en-GB" dirty="0"/>
              <a:t> Flow is when a person</a:t>
            </a:r>
          </a:p>
          <a:p>
            <a:r>
              <a:rPr lang="en-GB" dirty="0"/>
              <a:t> is engaged in a doable task</a:t>
            </a:r>
          </a:p>
          <a:p>
            <a:r>
              <a:rPr lang="en-GB" dirty="0"/>
              <a:t> is able to focus</a:t>
            </a:r>
          </a:p>
          <a:p>
            <a:r>
              <a:rPr lang="en-GB" dirty="0"/>
              <a:t> has a clear goal</a:t>
            </a:r>
          </a:p>
          <a:p>
            <a:r>
              <a:rPr lang="en-GB" dirty="0"/>
              <a:t> receives immediate feedback</a:t>
            </a:r>
          </a:p>
          <a:p>
            <a:r>
              <a:rPr lang="en-GB" dirty="0"/>
              <a:t> moves without worrying</a:t>
            </a:r>
          </a:p>
          <a:p>
            <a:r>
              <a:rPr lang="en-GB" dirty="0"/>
              <a:t> has a sense of control</a:t>
            </a:r>
          </a:p>
          <a:p>
            <a:pPr marL="0" indent="0" algn="r">
              <a:buNone/>
            </a:pPr>
            <a:r>
              <a:rPr lang="en-GB" b="1" dirty="0"/>
              <a:t>Adapted from Mihaly Csikszentmihalyi</a:t>
            </a:r>
          </a:p>
        </p:txBody>
      </p:sp>
    </p:spTree>
    <p:extLst>
      <p:ext uri="{BB962C8B-B14F-4D97-AF65-F5344CB8AC3E}">
        <p14:creationId xmlns:p14="http://schemas.microsoft.com/office/powerpoint/2010/main" val="3052146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03688E5B-3813-4ED4-AB5B-DB45186C52A3}"/>
              </a:ext>
            </a:extLst>
          </p:cNvPr>
          <p:cNvSpPr>
            <a:spLocks noGrp="1"/>
          </p:cNvSpPr>
          <p:nvPr>
            <p:ph type="title"/>
          </p:nvPr>
        </p:nvSpPr>
        <p:spPr>
          <a:xfrm>
            <a:off x="6744929" y="1241266"/>
            <a:ext cx="4798142" cy="3153753"/>
          </a:xfrm>
        </p:spPr>
        <p:txBody>
          <a:bodyPr vert="horz" lIns="91440" tIns="45720" rIns="91440" bIns="45720" rtlCol="0" anchor="b">
            <a:normAutofit/>
          </a:bodyPr>
          <a:lstStyle/>
          <a:p>
            <a:r>
              <a:rPr lang="en-US" sz="5400" b="0" i="0" kern="1200">
                <a:solidFill>
                  <a:srgbClr val="EBEBEB"/>
                </a:solidFill>
                <a:latin typeface="+mj-lt"/>
                <a:ea typeface="+mj-ea"/>
                <a:cs typeface="+mj-cs"/>
              </a:rPr>
              <a:t>Creativity</a:t>
            </a:r>
          </a:p>
        </p:txBody>
      </p:sp>
      <p:sp>
        <p:nvSpPr>
          <p:cNvPr id="17" name="Rectangle 16">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Content Placeholder 3">
            <a:extLst>
              <a:ext uri="{FF2B5EF4-FFF2-40B4-BE49-F238E27FC236}">
                <a16:creationId xmlns:a16="http://schemas.microsoft.com/office/drawing/2014/main" id="{A5AAB337-9D83-4C7E-B3ED-96573C8B9B6A}"/>
              </a:ext>
            </a:extLst>
          </p:cNvPr>
          <p:cNvPicPr>
            <a:picLocks noGrp="1" noChangeAspect="1"/>
          </p:cNvPicPr>
          <p:nvPr>
            <p:ph idx="1"/>
          </p:nvPr>
        </p:nvPicPr>
        <p:blipFill>
          <a:blip r:embed="rId3"/>
          <a:stretch>
            <a:fillRect/>
          </a:stretch>
        </p:blipFill>
        <p:spPr>
          <a:xfrm>
            <a:off x="1288503" y="1113063"/>
            <a:ext cx="4628758"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449987028"/>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Content Placeholder 3" descr="A picture containing wall, indoor&#10;&#10;Description automatically generated">
            <a:extLst>
              <a:ext uri="{FF2B5EF4-FFF2-40B4-BE49-F238E27FC236}">
                <a16:creationId xmlns:a16="http://schemas.microsoft.com/office/drawing/2014/main" id="{51016C2B-21DC-4382-992F-45E55E9C46AD}"/>
              </a:ext>
            </a:extLst>
          </p:cNvPr>
          <p:cNvPicPr>
            <a:picLocks noChangeAspect="1"/>
          </p:cNvPicPr>
          <p:nvPr/>
        </p:nvPicPr>
        <p:blipFill rotWithShape="1">
          <a:blip r:embed="rId2"/>
          <a:srcRect t="13019" r="1" b="24692"/>
          <a:stretch/>
        </p:blipFill>
        <p:spPr>
          <a:xfrm>
            <a:off x="477085" y="466162"/>
            <a:ext cx="11237832" cy="3937502"/>
          </a:xfrm>
          <a:custGeom>
            <a:avLst/>
            <a:gdLst>
              <a:gd name="connsiteX0" fmla="*/ 0 w 12191695"/>
              <a:gd name="connsiteY0" fmla="*/ 0 h 5020241"/>
              <a:gd name="connsiteX1" fmla="*/ 12191695 w 12191695"/>
              <a:gd name="connsiteY1" fmla="*/ 0 h 5020241"/>
              <a:gd name="connsiteX2" fmla="*/ 12191695 w 12191695"/>
              <a:gd name="connsiteY2" fmla="*/ 4057991 h 5020241"/>
              <a:gd name="connsiteX3" fmla="*/ 11914945 w 12191695"/>
              <a:gd name="connsiteY3" fmla="*/ 4110187 h 5020241"/>
              <a:gd name="connsiteX4" fmla="*/ 11639412 w 12191695"/>
              <a:gd name="connsiteY4" fmla="*/ 4159931 h 5020241"/>
              <a:gd name="connsiteX5" fmla="*/ 11362661 w 12191695"/>
              <a:gd name="connsiteY5" fmla="*/ 4208624 h 5020241"/>
              <a:gd name="connsiteX6" fmla="*/ 11084690 w 12191695"/>
              <a:gd name="connsiteY6" fmla="*/ 4250310 h 5020241"/>
              <a:gd name="connsiteX7" fmla="*/ 10807939 w 12191695"/>
              <a:gd name="connsiteY7" fmla="*/ 4292347 h 5020241"/>
              <a:gd name="connsiteX8" fmla="*/ 10529968 w 12191695"/>
              <a:gd name="connsiteY8" fmla="*/ 4331582 h 5020241"/>
              <a:gd name="connsiteX9" fmla="*/ 10255655 w 12191695"/>
              <a:gd name="connsiteY9" fmla="*/ 4365211 h 5020241"/>
              <a:gd name="connsiteX10" fmla="*/ 9977684 w 12191695"/>
              <a:gd name="connsiteY10" fmla="*/ 4397089 h 5020241"/>
              <a:gd name="connsiteX11" fmla="*/ 9700933 w 12191695"/>
              <a:gd name="connsiteY11" fmla="*/ 4426165 h 5020241"/>
              <a:gd name="connsiteX12" fmla="*/ 9429058 w 12191695"/>
              <a:gd name="connsiteY12" fmla="*/ 4451387 h 5020241"/>
              <a:gd name="connsiteX13" fmla="*/ 9153526 w 12191695"/>
              <a:gd name="connsiteY13" fmla="*/ 4476609 h 5020241"/>
              <a:gd name="connsiteX14" fmla="*/ 8881651 w 12191695"/>
              <a:gd name="connsiteY14" fmla="*/ 4497628 h 5020241"/>
              <a:gd name="connsiteX15" fmla="*/ 8609776 w 12191695"/>
              <a:gd name="connsiteY15" fmla="*/ 4514092 h 5020241"/>
              <a:gd name="connsiteX16" fmla="*/ 8339121 w 12191695"/>
              <a:gd name="connsiteY16" fmla="*/ 4531258 h 5020241"/>
              <a:gd name="connsiteX17" fmla="*/ 8070903 w 12191695"/>
              <a:gd name="connsiteY17" fmla="*/ 4545620 h 5020241"/>
              <a:gd name="connsiteX18" fmla="*/ 7805124 w 12191695"/>
              <a:gd name="connsiteY18" fmla="*/ 4555779 h 5020241"/>
              <a:gd name="connsiteX19" fmla="*/ 7539345 w 12191695"/>
              <a:gd name="connsiteY19" fmla="*/ 4564537 h 5020241"/>
              <a:gd name="connsiteX20" fmla="*/ 7276005 w 12191695"/>
              <a:gd name="connsiteY20" fmla="*/ 4572944 h 5020241"/>
              <a:gd name="connsiteX21" fmla="*/ 7016322 w 12191695"/>
              <a:gd name="connsiteY21" fmla="*/ 4576798 h 5020241"/>
              <a:gd name="connsiteX22" fmla="*/ 6756639 w 12191695"/>
              <a:gd name="connsiteY22" fmla="*/ 4581001 h 5020241"/>
              <a:gd name="connsiteX23" fmla="*/ 6500613 w 12191695"/>
              <a:gd name="connsiteY23" fmla="*/ 4583103 h 5020241"/>
              <a:gd name="connsiteX24" fmla="*/ 6247026 w 12191695"/>
              <a:gd name="connsiteY24" fmla="*/ 4581001 h 5020241"/>
              <a:gd name="connsiteX25" fmla="*/ 5995877 w 12191695"/>
              <a:gd name="connsiteY25" fmla="*/ 4581001 h 5020241"/>
              <a:gd name="connsiteX26" fmla="*/ 5747167 w 12191695"/>
              <a:gd name="connsiteY26" fmla="*/ 4576798 h 5020241"/>
              <a:gd name="connsiteX27" fmla="*/ 5503333 w 12191695"/>
              <a:gd name="connsiteY27" fmla="*/ 4570492 h 5020241"/>
              <a:gd name="connsiteX28" fmla="*/ 5261938 w 12191695"/>
              <a:gd name="connsiteY28" fmla="*/ 4564537 h 5020241"/>
              <a:gd name="connsiteX29" fmla="*/ 5025418 w 12191695"/>
              <a:gd name="connsiteY29" fmla="*/ 4557881 h 5020241"/>
              <a:gd name="connsiteX30" fmla="*/ 4790118 w 12191695"/>
              <a:gd name="connsiteY30" fmla="*/ 4547722 h 5020241"/>
              <a:gd name="connsiteX31" fmla="*/ 4558477 w 12191695"/>
              <a:gd name="connsiteY31" fmla="*/ 4536862 h 5020241"/>
              <a:gd name="connsiteX32" fmla="*/ 4331710 w 12191695"/>
              <a:gd name="connsiteY32" fmla="*/ 4527054 h 5020241"/>
              <a:gd name="connsiteX33" fmla="*/ 3889152 w 12191695"/>
              <a:gd name="connsiteY33" fmla="*/ 4499379 h 5020241"/>
              <a:gd name="connsiteX34" fmla="*/ 3464881 w 12191695"/>
              <a:gd name="connsiteY34" fmla="*/ 4469954 h 5020241"/>
              <a:gd name="connsiteX35" fmla="*/ 3057678 w 12191695"/>
              <a:gd name="connsiteY35" fmla="*/ 4439126 h 5020241"/>
              <a:gd name="connsiteX36" fmla="*/ 2672421 w 12191695"/>
              <a:gd name="connsiteY36" fmla="*/ 4405147 h 5020241"/>
              <a:gd name="connsiteX37" fmla="*/ 2304232 w 12191695"/>
              <a:gd name="connsiteY37" fmla="*/ 4369765 h 5020241"/>
              <a:gd name="connsiteX38" fmla="*/ 1962864 w 12191695"/>
              <a:gd name="connsiteY38" fmla="*/ 4331582 h 5020241"/>
              <a:gd name="connsiteX39" fmla="*/ 1642223 w 12191695"/>
              <a:gd name="connsiteY39" fmla="*/ 4294099 h 5020241"/>
              <a:gd name="connsiteX40" fmla="*/ 1347183 w 12191695"/>
              <a:gd name="connsiteY40" fmla="*/ 4256616 h 5020241"/>
              <a:gd name="connsiteX41" fmla="*/ 1076528 w 12191695"/>
              <a:gd name="connsiteY41" fmla="*/ 4221235 h 5020241"/>
              <a:gd name="connsiteX42" fmla="*/ 836351 w 12191695"/>
              <a:gd name="connsiteY42" fmla="*/ 4187605 h 5020241"/>
              <a:gd name="connsiteX43" fmla="*/ 619339 w 12191695"/>
              <a:gd name="connsiteY43" fmla="*/ 4155727 h 5020241"/>
              <a:gd name="connsiteX44" fmla="*/ 436464 w 12191695"/>
              <a:gd name="connsiteY44" fmla="*/ 4129104 h 5020241"/>
              <a:gd name="connsiteX45" fmla="*/ 282848 w 12191695"/>
              <a:gd name="connsiteY45" fmla="*/ 4103881 h 5020241"/>
              <a:gd name="connsiteX46" fmla="*/ 71932 w 12191695"/>
              <a:gd name="connsiteY46" fmla="*/ 4067800 h 5020241"/>
              <a:gd name="connsiteX47" fmla="*/ 1 w 12191695"/>
              <a:gd name="connsiteY47" fmla="*/ 4055539 h 5020241"/>
              <a:gd name="connsiteX48" fmla="*/ 1 w 12191695"/>
              <a:gd name="connsiteY48" fmla="*/ 5020241 h 5020241"/>
              <a:gd name="connsiteX49" fmla="*/ 0 w 12191695"/>
              <a:gd name="connsiteY49" fmla="*/ 5020241 h 502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19"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128074"/>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20" name="Freeform: Shape 13">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58392"/>
            <a:ext cx="12192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8805B915-0A03-4406-83A3-67C134B0E0AF}"/>
              </a:ext>
            </a:extLst>
          </p:cNvPr>
          <p:cNvSpPr>
            <a:spLocks noGrp="1"/>
          </p:cNvSpPr>
          <p:nvPr>
            <p:ph type="title"/>
          </p:nvPr>
        </p:nvSpPr>
        <p:spPr>
          <a:xfrm>
            <a:off x="1154955" y="4110824"/>
            <a:ext cx="5015258" cy="1908975"/>
          </a:xfrm>
        </p:spPr>
        <p:txBody>
          <a:bodyPr>
            <a:normAutofit/>
          </a:bodyPr>
          <a:lstStyle/>
          <a:p>
            <a:r>
              <a:rPr lang="en-GB" dirty="0">
                <a:solidFill>
                  <a:schemeClr val="tx1"/>
                </a:solidFill>
              </a:rPr>
              <a:t>How to feel your best</a:t>
            </a:r>
          </a:p>
        </p:txBody>
      </p:sp>
      <p:sp>
        <p:nvSpPr>
          <p:cNvPr id="22" name="Content Placeholder 8">
            <a:extLst>
              <a:ext uri="{FF2B5EF4-FFF2-40B4-BE49-F238E27FC236}">
                <a16:creationId xmlns:a16="http://schemas.microsoft.com/office/drawing/2014/main" id="{B80B85AF-B80E-4A15-A2B1-45A9F2430401}"/>
              </a:ext>
            </a:extLst>
          </p:cNvPr>
          <p:cNvSpPr>
            <a:spLocks noGrp="1"/>
          </p:cNvSpPr>
          <p:nvPr>
            <p:ph idx="1"/>
          </p:nvPr>
        </p:nvSpPr>
        <p:spPr>
          <a:xfrm>
            <a:off x="6375894" y="4110824"/>
            <a:ext cx="4772509" cy="1908976"/>
          </a:xfrm>
        </p:spPr>
        <p:txBody>
          <a:bodyPr anchor="ctr">
            <a:normAutofit/>
          </a:bodyPr>
          <a:lstStyle/>
          <a:p>
            <a:endParaRPr lang="en-US">
              <a:solidFill>
                <a:schemeClr val="tx1"/>
              </a:solidFill>
            </a:endParaRPr>
          </a:p>
        </p:txBody>
      </p:sp>
    </p:spTree>
    <p:extLst>
      <p:ext uri="{BB962C8B-B14F-4D97-AF65-F5344CB8AC3E}">
        <p14:creationId xmlns:p14="http://schemas.microsoft.com/office/powerpoint/2010/main" val="105060428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7B79080-9C64-4471-85EA-D838E7A606D4}"/>
              </a:ext>
            </a:extLst>
          </p:cNvPr>
          <p:cNvPicPr>
            <a:picLocks noChangeAspect="1"/>
          </p:cNvPicPr>
          <p:nvPr/>
        </p:nvPicPr>
        <p:blipFill rotWithShape="1">
          <a:blip r:embed="rId2"/>
          <a:srcRect t="12027" r="1" b="16102"/>
          <a:stretch/>
        </p:blipFill>
        <p:spPr>
          <a:xfrm>
            <a:off x="477085" y="466162"/>
            <a:ext cx="11237832" cy="3937502"/>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11"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128074"/>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13" name="Freeform: Shape 12">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58392"/>
            <a:ext cx="12192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FE86D1EF-1185-4DB3-9F9B-992017DDEBB0}"/>
              </a:ext>
            </a:extLst>
          </p:cNvPr>
          <p:cNvSpPr>
            <a:spLocks noGrp="1"/>
          </p:cNvSpPr>
          <p:nvPr>
            <p:ph type="title"/>
          </p:nvPr>
        </p:nvSpPr>
        <p:spPr>
          <a:xfrm>
            <a:off x="1154955" y="4110824"/>
            <a:ext cx="5015258" cy="1908975"/>
          </a:xfrm>
        </p:spPr>
        <p:txBody>
          <a:bodyPr>
            <a:normAutofit/>
          </a:bodyPr>
          <a:lstStyle/>
          <a:p>
            <a:endParaRPr lang="en-GB">
              <a:solidFill>
                <a:schemeClr val="tx1"/>
              </a:solidFill>
            </a:endParaRPr>
          </a:p>
        </p:txBody>
      </p:sp>
      <p:sp>
        <p:nvSpPr>
          <p:cNvPr id="8" name="Content Placeholder 7">
            <a:extLst>
              <a:ext uri="{FF2B5EF4-FFF2-40B4-BE49-F238E27FC236}">
                <a16:creationId xmlns:a16="http://schemas.microsoft.com/office/drawing/2014/main" id="{F49C2308-2F48-4160-A816-38470A5ACAEB}"/>
              </a:ext>
            </a:extLst>
          </p:cNvPr>
          <p:cNvSpPr>
            <a:spLocks noGrp="1"/>
          </p:cNvSpPr>
          <p:nvPr>
            <p:ph idx="1"/>
          </p:nvPr>
        </p:nvSpPr>
        <p:spPr>
          <a:xfrm>
            <a:off x="6375894" y="4110824"/>
            <a:ext cx="4772509" cy="1908976"/>
          </a:xfrm>
        </p:spPr>
        <p:txBody>
          <a:bodyPr anchor="ctr">
            <a:normAutofit/>
          </a:bodyPr>
          <a:lstStyle/>
          <a:p>
            <a:endParaRPr lang="en-US">
              <a:solidFill>
                <a:schemeClr val="tx1"/>
              </a:solidFill>
            </a:endParaRPr>
          </a:p>
        </p:txBody>
      </p:sp>
    </p:spTree>
    <p:extLst>
      <p:ext uri="{BB962C8B-B14F-4D97-AF65-F5344CB8AC3E}">
        <p14:creationId xmlns:p14="http://schemas.microsoft.com/office/powerpoint/2010/main" val="221942549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A98DB-203D-469F-9311-E1D040A197A8}"/>
              </a:ext>
            </a:extLst>
          </p:cNvPr>
          <p:cNvSpPr>
            <a:spLocks noGrp="1"/>
          </p:cNvSpPr>
          <p:nvPr>
            <p:ph type="title"/>
          </p:nvPr>
        </p:nvSpPr>
        <p:spPr/>
        <p:txBody>
          <a:bodyPr/>
          <a:lstStyle/>
          <a:p>
            <a:r>
              <a:rPr lang="en-GB" dirty="0"/>
              <a:t>Disney Strategy</a:t>
            </a:r>
          </a:p>
        </p:txBody>
      </p:sp>
      <p:sp>
        <p:nvSpPr>
          <p:cNvPr id="3" name="Content Placeholder 2">
            <a:extLst>
              <a:ext uri="{FF2B5EF4-FFF2-40B4-BE49-F238E27FC236}">
                <a16:creationId xmlns:a16="http://schemas.microsoft.com/office/drawing/2014/main" id="{CCB02A8B-1062-46B7-A3A9-9D743AC8926C}"/>
              </a:ext>
            </a:extLst>
          </p:cNvPr>
          <p:cNvSpPr>
            <a:spLocks noGrp="1"/>
          </p:cNvSpPr>
          <p:nvPr>
            <p:ph idx="1"/>
          </p:nvPr>
        </p:nvSpPr>
        <p:spPr/>
        <p:txBody>
          <a:bodyPr/>
          <a:lstStyle/>
          <a:p>
            <a:r>
              <a:rPr lang="en-GB" dirty="0"/>
              <a:t>Dreamer: Here you allow your imagination to run free - You consider your vision and the benefits of achieving it</a:t>
            </a:r>
          </a:p>
          <a:p>
            <a:r>
              <a:rPr lang="en-GB" dirty="0"/>
              <a:t>Planner: Here you act as if the plan is entirely possible – Your job is to look for ways to make it happen</a:t>
            </a:r>
          </a:p>
          <a:p>
            <a:r>
              <a:rPr lang="en-GB" dirty="0"/>
              <a:t>Critic: Here you look for flaws and loopholes in the Plan - Act as the Constructive Critic</a:t>
            </a:r>
          </a:p>
          <a:p>
            <a:pPr lvl="1"/>
            <a:r>
              <a:rPr lang="en-GB" dirty="0"/>
              <a:t>Aim to find weaknesses, pre-empt problems and ensure the success of the Plan – but leave the resolution of these potential weaknesses to the Planner</a:t>
            </a:r>
          </a:p>
          <a:p>
            <a:endParaRPr lang="en-GB" dirty="0"/>
          </a:p>
        </p:txBody>
      </p:sp>
    </p:spTree>
    <p:extLst>
      <p:ext uri="{BB962C8B-B14F-4D97-AF65-F5344CB8AC3E}">
        <p14:creationId xmlns:p14="http://schemas.microsoft.com/office/powerpoint/2010/main" val="3851781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616407-3E4D-4469-BDAF-3837EBF9F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Content Placeholder 3" descr="Diagram&#10;&#10;Description automatically generated">
            <a:extLst>
              <a:ext uri="{FF2B5EF4-FFF2-40B4-BE49-F238E27FC236}">
                <a16:creationId xmlns:a16="http://schemas.microsoft.com/office/drawing/2014/main" id="{5DDE312F-2757-4340-9DC9-35BAEBA14000}"/>
              </a:ext>
            </a:extLst>
          </p:cNvPr>
          <p:cNvPicPr>
            <a:picLocks noGrp="1" noChangeAspect="1"/>
          </p:cNvPicPr>
          <p:nvPr>
            <p:ph idx="1"/>
          </p:nvPr>
        </p:nvPicPr>
        <p:blipFill rotWithShape="1">
          <a:blip r:embed="rId2"/>
          <a:srcRect r="444"/>
          <a:stretch/>
        </p:blipFill>
        <p:spPr>
          <a:xfrm>
            <a:off x="20" y="10"/>
            <a:ext cx="12191980" cy="6857990"/>
          </a:xfrm>
          <a:prstGeom prst="rect">
            <a:avLst/>
          </a:prstGeom>
        </p:spPr>
      </p:pic>
    </p:spTree>
    <p:extLst>
      <p:ext uri="{BB962C8B-B14F-4D97-AF65-F5344CB8AC3E}">
        <p14:creationId xmlns:p14="http://schemas.microsoft.com/office/powerpoint/2010/main" val="1398368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33" name="Freeform: Shape 32">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35"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0825BBE8-A501-4AB2-BD9C-9E70C15D4498}"/>
              </a:ext>
            </a:extLst>
          </p:cNvPr>
          <p:cNvSpPr>
            <a:spLocks noGrp="1"/>
          </p:cNvSpPr>
          <p:nvPr>
            <p:ph type="title"/>
          </p:nvPr>
        </p:nvSpPr>
        <p:spPr>
          <a:xfrm>
            <a:off x="1154955" y="973668"/>
            <a:ext cx="2942210" cy="1020232"/>
          </a:xfrm>
        </p:spPr>
        <p:txBody>
          <a:bodyPr>
            <a:normAutofit fontScale="90000"/>
          </a:bodyPr>
          <a:lstStyle/>
          <a:p>
            <a:r>
              <a:rPr lang="en-GB" dirty="0">
                <a:solidFill>
                  <a:srgbClr val="EBEBEB"/>
                </a:solidFill>
              </a:rPr>
              <a:t>Invest in your strengths</a:t>
            </a:r>
          </a:p>
        </p:txBody>
      </p:sp>
      <p:pic>
        <p:nvPicPr>
          <p:cNvPr id="25" name="Content Placeholder 3" descr="A drawing of a person&#10;&#10;Description automatically generated">
            <a:extLst>
              <a:ext uri="{FF2B5EF4-FFF2-40B4-BE49-F238E27FC236}">
                <a16:creationId xmlns:a16="http://schemas.microsoft.com/office/drawing/2014/main" id="{F7C8BCA0-19CB-4860-A5DC-4DAFD4E947DA}"/>
              </a:ext>
            </a:extLst>
          </p:cNvPr>
          <p:cNvPicPr>
            <a:picLocks noChangeAspect="1"/>
          </p:cNvPicPr>
          <p:nvPr/>
        </p:nvPicPr>
        <p:blipFill>
          <a:blip r:embed="rId2"/>
          <a:stretch>
            <a:fillRect/>
          </a:stretch>
        </p:blipFill>
        <p:spPr>
          <a:xfrm>
            <a:off x="5765124" y="803751"/>
            <a:ext cx="5250498" cy="5250498"/>
          </a:xfrm>
          <a:prstGeom prst="rect">
            <a:avLst/>
          </a:prstGeom>
        </p:spPr>
      </p:pic>
      <p:sp>
        <p:nvSpPr>
          <p:cNvPr id="37" name="Rectangle 36">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Content Placeholder 8">
            <a:extLst>
              <a:ext uri="{FF2B5EF4-FFF2-40B4-BE49-F238E27FC236}">
                <a16:creationId xmlns:a16="http://schemas.microsoft.com/office/drawing/2014/main" id="{BB5B149A-0819-48A7-AC3A-3F355F3533FD}"/>
              </a:ext>
            </a:extLst>
          </p:cNvPr>
          <p:cNvSpPr>
            <a:spLocks noGrp="1"/>
          </p:cNvSpPr>
          <p:nvPr>
            <p:ph idx="1"/>
          </p:nvPr>
        </p:nvSpPr>
        <p:spPr>
          <a:xfrm>
            <a:off x="1154955" y="2120900"/>
            <a:ext cx="3133726" cy="3898900"/>
          </a:xfrm>
        </p:spPr>
        <p:txBody>
          <a:bodyPr>
            <a:normAutofit/>
          </a:bodyPr>
          <a:lstStyle/>
          <a:p>
            <a:endParaRPr lang="en-US">
              <a:solidFill>
                <a:srgbClr val="FFFFFF"/>
              </a:solidFill>
            </a:endParaRPr>
          </a:p>
        </p:txBody>
      </p:sp>
      <p:sp>
        <p:nvSpPr>
          <p:cNvPr id="43"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132611072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8" name="Rectangle 87">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91" name="Rectangle 90">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A34E13F-05CB-4D7F-96D7-061D87F3C0FA}"/>
              </a:ext>
            </a:extLst>
          </p:cNvPr>
          <p:cNvSpPr>
            <a:spLocks noGrp="1"/>
          </p:cNvSpPr>
          <p:nvPr>
            <p:ph type="title"/>
          </p:nvPr>
        </p:nvSpPr>
        <p:spPr>
          <a:xfrm>
            <a:off x="8382055" y="1241266"/>
            <a:ext cx="3161016" cy="3153753"/>
          </a:xfrm>
        </p:spPr>
        <p:txBody>
          <a:bodyPr vert="horz" lIns="91440" tIns="45720" rIns="91440" bIns="45720" rtlCol="0" anchor="b">
            <a:normAutofit/>
          </a:bodyPr>
          <a:lstStyle/>
          <a:p>
            <a:r>
              <a:rPr lang="en-US" sz="3400" b="0" i="0" kern="1200">
                <a:solidFill>
                  <a:srgbClr val="EBEBEB"/>
                </a:solidFill>
                <a:latin typeface="+mj-lt"/>
                <a:ea typeface="+mj-ea"/>
                <a:cs typeface="+mj-cs"/>
              </a:rPr>
              <a:t>Development Plans</a:t>
            </a:r>
          </a:p>
        </p:txBody>
      </p:sp>
      <p:grpSp>
        <p:nvGrpSpPr>
          <p:cNvPr id="93" name="Group 92">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94" name="Rectangle 93">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5"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6"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84" name="Content Placeholder 4">
            <a:extLst>
              <a:ext uri="{FF2B5EF4-FFF2-40B4-BE49-F238E27FC236}">
                <a16:creationId xmlns:a16="http://schemas.microsoft.com/office/drawing/2014/main" id="{D92BA1DC-80E1-4B80-8EB3-A5008E5BA2D2}"/>
              </a:ext>
            </a:extLst>
          </p:cNvPr>
          <p:cNvPicPr>
            <a:picLocks noGrp="1" noChangeAspect="1"/>
          </p:cNvPicPr>
          <p:nvPr>
            <p:ph idx="1"/>
          </p:nvPr>
        </p:nvPicPr>
        <p:blipFill>
          <a:blip r:embed="rId3"/>
          <a:stretch>
            <a:fillRect/>
          </a:stretch>
        </p:blipFill>
        <p:spPr>
          <a:xfrm>
            <a:off x="1109763" y="2019554"/>
            <a:ext cx="6443180" cy="2818891"/>
          </a:xfrm>
          <a:prstGeom prst="rect">
            <a:avLst/>
          </a:prstGeom>
        </p:spPr>
      </p:pic>
    </p:spTree>
    <p:extLst>
      <p:ext uri="{BB962C8B-B14F-4D97-AF65-F5344CB8AC3E}">
        <p14:creationId xmlns:p14="http://schemas.microsoft.com/office/powerpoint/2010/main" val="2537791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FA921-2ABB-48AF-BEC8-EB759EFF35FB}"/>
              </a:ext>
            </a:extLst>
          </p:cNvPr>
          <p:cNvSpPr>
            <a:spLocks noGrp="1"/>
          </p:cNvSpPr>
          <p:nvPr>
            <p:ph type="title"/>
          </p:nvPr>
        </p:nvSpPr>
        <p:spPr/>
        <p:txBody>
          <a:bodyPr/>
          <a:lstStyle/>
          <a:p>
            <a:r>
              <a:rPr lang="en-GB" dirty="0"/>
              <a:t>Self-evaluation</a:t>
            </a:r>
          </a:p>
        </p:txBody>
      </p:sp>
      <p:sp>
        <p:nvSpPr>
          <p:cNvPr id="3" name="Content Placeholder 2">
            <a:extLst>
              <a:ext uri="{FF2B5EF4-FFF2-40B4-BE49-F238E27FC236}">
                <a16:creationId xmlns:a16="http://schemas.microsoft.com/office/drawing/2014/main" id="{FE6E347D-425C-4B32-BE62-730E83D297A4}"/>
              </a:ext>
            </a:extLst>
          </p:cNvPr>
          <p:cNvSpPr>
            <a:spLocks noGrp="1"/>
          </p:cNvSpPr>
          <p:nvPr>
            <p:ph idx="1"/>
          </p:nvPr>
        </p:nvSpPr>
        <p:spPr/>
        <p:txBody>
          <a:bodyPr>
            <a:normAutofit lnSpcReduction="10000"/>
          </a:bodyPr>
          <a:lstStyle/>
          <a:p>
            <a:r>
              <a:rPr lang="en-GB" dirty="0"/>
              <a:t>Self-evaluation </a:t>
            </a:r>
          </a:p>
          <a:p>
            <a:r>
              <a:rPr lang="en-GB" dirty="0"/>
              <a:t>Make regular assessments of the way you work and progress you are making</a:t>
            </a:r>
          </a:p>
          <a:p>
            <a:r>
              <a:rPr lang="en-GB" dirty="0"/>
              <a:t>Ask yourself whether you are managing your work efficiently, whether you achieve the deadlines you set you and whether you are taking advantage of opportunities to increase your self-confidence and learn from new experiences</a:t>
            </a:r>
          </a:p>
          <a:p>
            <a:r>
              <a:rPr lang="en-GB" dirty="0"/>
              <a:t>As part of your assessment you should identify areas for improvement and skills you may need to learn</a:t>
            </a:r>
          </a:p>
          <a:p>
            <a:r>
              <a:rPr lang="en-GB" dirty="0"/>
              <a:t>Having identified these, set yourself targets within a sensible timescale to achieve them</a:t>
            </a:r>
          </a:p>
        </p:txBody>
      </p:sp>
    </p:spTree>
    <p:extLst>
      <p:ext uri="{BB962C8B-B14F-4D97-AF65-F5344CB8AC3E}">
        <p14:creationId xmlns:p14="http://schemas.microsoft.com/office/powerpoint/2010/main" val="3517481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E9DCF-C8FD-4F8E-B8ED-11602E137DAD}"/>
              </a:ext>
            </a:extLst>
          </p:cNvPr>
          <p:cNvSpPr>
            <a:spLocks noGrp="1"/>
          </p:cNvSpPr>
          <p:nvPr>
            <p:ph type="title"/>
          </p:nvPr>
        </p:nvSpPr>
        <p:spPr>
          <a:xfrm>
            <a:off x="1154954" y="973668"/>
            <a:ext cx="8761413" cy="706964"/>
          </a:xfrm>
        </p:spPr>
        <p:txBody>
          <a:bodyPr>
            <a:normAutofit/>
          </a:bodyPr>
          <a:lstStyle/>
          <a:p>
            <a:r>
              <a:rPr lang="en-GB">
                <a:solidFill>
                  <a:srgbClr val="EBEBEB"/>
                </a:solidFill>
              </a:rPr>
              <a:t>Feedback</a:t>
            </a:r>
          </a:p>
        </p:txBody>
      </p:sp>
      <p:pic>
        <p:nvPicPr>
          <p:cNvPr id="5" name="Picture 4">
            <a:extLst>
              <a:ext uri="{FF2B5EF4-FFF2-40B4-BE49-F238E27FC236}">
                <a16:creationId xmlns:a16="http://schemas.microsoft.com/office/drawing/2014/main" id="{8DD15F78-1C12-4B2E-9D44-5E0A6A6DE653}"/>
              </a:ext>
            </a:extLst>
          </p:cNvPr>
          <p:cNvPicPr>
            <a:picLocks noChangeAspect="1"/>
          </p:cNvPicPr>
          <p:nvPr/>
        </p:nvPicPr>
        <p:blipFill>
          <a:blip r:embed="rId2"/>
          <a:stretch>
            <a:fillRect/>
          </a:stretch>
        </p:blipFill>
        <p:spPr>
          <a:xfrm>
            <a:off x="1151467" y="2793582"/>
            <a:ext cx="3031901" cy="3031901"/>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0D9FD32A-5DED-4075-8AE6-CC7D6AA8CDF3}"/>
              </a:ext>
            </a:extLst>
          </p:cNvPr>
          <p:cNvSpPr>
            <a:spLocks noGrp="1"/>
          </p:cNvSpPr>
          <p:nvPr>
            <p:ph idx="1"/>
          </p:nvPr>
        </p:nvSpPr>
        <p:spPr>
          <a:xfrm>
            <a:off x="4641336" y="2603500"/>
            <a:ext cx="6551597" cy="3416300"/>
          </a:xfrm>
        </p:spPr>
        <p:txBody>
          <a:bodyPr anchor="ctr">
            <a:normAutofit/>
          </a:bodyPr>
          <a:lstStyle/>
          <a:p>
            <a:pPr>
              <a:lnSpc>
                <a:spcPct val="90000"/>
              </a:lnSpc>
            </a:pPr>
            <a:r>
              <a:rPr lang="en-GB" sz="1700"/>
              <a:t>Customers, peers and other stakeholders will be able to identify what you have done well and will also be able to objectively identify areas for improvement </a:t>
            </a:r>
          </a:p>
          <a:p>
            <a:pPr>
              <a:lnSpc>
                <a:spcPct val="90000"/>
              </a:lnSpc>
            </a:pPr>
            <a:r>
              <a:rPr lang="en-GB" sz="1700"/>
              <a:t>Feedback helps you to identify areas for improvement (such as skills to develop, the level of customer service you provide clients, your planning and coordination skills, etc.)</a:t>
            </a:r>
          </a:p>
          <a:p>
            <a:pPr>
              <a:lnSpc>
                <a:spcPct val="90000"/>
              </a:lnSpc>
            </a:pPr>
            <a:r>
              <a:rPr lang="en-GB" sz="1700"/>
              <a:t>You play a part in encouraging feedback. </a:t>
            </a:r>
          </a:p>
          <a:p>
            <a:pPr>
              <a:lnSpc>
                <a:spcPct val="90000"/>
              </a:lnSpc>
            </a:pPr>
            <a:r>
              <a:rPr lang="en-GB" sz="1700"/>
              <a:t>You should be open to feedback and encourage an honest appraisal</a:t>
            </a:r>
          </a:p>
          <a:p>
            <a:pPr>
              <a:lnSpc>
                <a:spcPct val="90000"/>
              </a:lnSpc>
            </a:pPr>
            <a:r>
              <a:rPr lang="en-GB" sz="1700"/>
              <a:t> You should also ask for specific examples so that you fully understand what you need to improve</a:t>
            </a:r>
          </a:p>
          <a:p>
            <a:pPr>
              <a:lnSpc>
                <a:spcPct val="90000"/>
              </a:lnSpc>
            </a:pPr>
            <a:endParaRPr lang="en-GB" sz="1700"/>
          </a:p>
        </p:txBody>
      </p:sp>
    </p:spTree>
    <p:extLst>
      <p:ext uri="{BB962C8B-B14F-4D97-AF65-F5344CB8AC3E}">
        <p14:creationId xmlns:p14="http://schemas.microsoft.com/office/powerpoint/2010/main" val="874274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C56F8-402F-4864-9AD4-CA4AA36C1DEC}"/>
              </a:ext>
            </a:extLst>
          </p:cNvPr>
          <p:cNvSpPr>
            <a:spLocks noGrp="1"/>
          </p:cNvSpPr>
          <p:nvPr>
            <p:ph type="title"/>
          </p:nvPr>
        </p:nvSpPr>
        <p:spPr/>
        <p:txBody>
          <a:bodyPr/>
          <a:lstStyle/>
          <a:p>
            <a:r>
              <a:rPr lang="en-GB" dirty="0"/>
              <a:t>How to make the most of feedback</a:t>
            </a:r>
          </a:p>
        </p:txBody>
      </p:sp>
      <p:sp>
        <p:nvSpPr>
          <p:cNvPr id="3" name="Content Placeholder 2">
            <a:extLst>
              <a:ext uri="{FF2B5EF4-FFF2-40B4-BE49-F238E27FC236}">
                <a16:creationId xmlns:a16="http://schemas.microsoft.com/office/drawing/2014/main" id="{D6E6162C-0BA8-404C-B5B7-4852DCA280A9}"/>
              </a:ext>
            </a:extLst>
          </p:cNvPr>
          <p:cNvSpPr>
            <a:spLocks noGrp="1"/>
          </p:cNvSpPr>
          <p:nvPr>
            <p:ph idx="1"/>
          </p:nvPr>
        </p:nvSpPr>
        <p:spPr>
          <a:xfrm>
            <a:off x="1154954" y="2603499"/>
            <a:ext cx="10506959" cy="3903317"/>
          </a:xfrm>
        </p:spPr>
        <p:txBody>
          <a:bodyPr numCol="2">
            <a:normAutofit fontScale="92500" lnSpcReduction="20000"/>
          </a:bodyPr>
          <a:lstStyle/>
          <a:p>
            <a:pPr marL="0" indent="0">
              <a:buNone/>
            </a:pPr>
            <a:r>
              <a:rPr lang="en-GB" b="1" dirty="0"/>
              <a:t>DO: </a:t>
            </a:r>
          </a:p>
          <a:p>
            <a:r>
              <a:rPr lang="en-GB" dirty="0"/>
              <a:t>Seek feedback on a regular basis, especially after you have identified development goals</a:t>
            </a:r>
          </a:p>
          <a:p>
            <a:r>
              <a:rPr lang="en-GB" dirty="0"/>
              <a:t>Remember that exchanging information and perceptions is a process, not a single event </a:t>
            </a:r>
          </a:p>
          <a:p>
            <a:r>
              <a:rPr lang="en-GB" dirty="0"/>
              <a:t>Receive feedback as a gift that provides you with honest information about your perceived behaviour/performance</a:t>
            </a:r>
          </a:p>
          <a:p>
            <a:r>
              <a:rPr lang="en-GB" dirty="0"/>
              <a:t>Be open to what you will hear </a:t>
            </a:r>
          </a:p>
          <a:p>
            <a:r>
              <a:rPr lang="en-GB" dirty="0"/>
              <a:t>Ask clarifying questions and ask for specifics, if not provided </a:t>
            </a:r>
          </a:p>
          <a:p>
            <a:r>
              <a:rPr lang="en-GB" dirty="0"/>
              <a:t>Ask the person to give you alternatives to your behaviour</a:t>
            </a:r>
          </a:p>
          <a:p>
            <a:pPr marL="0" indent="0">
              <a:buNone/>
            </a:pPr>
            <a:r>
              <a:rPr lang="en-GB" dirty="0"/>
              <a:t> </a:t>
            </a:r>
          </a:p>
          <a:p>
            <a:endParaRPr lang="en-GB" dirty="0"/>
          </a:p>
          <a:p>
            <a:r>
              <a:rPr lang="en-GB" dirty="0"/>
              <a:t>Monitor your non-verbal and emotional responses </a:t>
            </a:r>
          </a:p>
          <a:p>
            <a:r>
              <a:rPr lang="en-GB" dirty="0"/>
              <a:t>Thank the person for being helpful to you </a:t>
            </a:r>
          </a:p>
          <a:p>
            <a:r>
              <a:rPr lang="en-GB" dirty="0"/>
              <a:t>Take the time after the feedback interaction to evaluate the information and consider specific actions for improvements. </a:t>
            </a:r>
          </a:p>
          <a:p>
            <a:r>
              <a:rPr lang="en-GB" dirty="0"/>
              <a:t>Teach yourself to recognise situations in which certain behaviour needs to be altered</a:t>
            </a:r>
          </a:p>
          <a:p>
            <a:r>
              <a:rPr lang="en-GB" dirty="0"/>
              <a:t> Use feedback to clarify goals, track progress toward those goals and improve the effectiveness of your behaviours over a period of time </a:t>
            </a:r>
          </a:p>
        </p:txBody>
      </p:sp>
    </p:spTree>
    <p:extLst>
      <p:ext uri="{BB962C8B-B14F-4D97-AF65-F5344CB8AC3E}">
        <p14:creationId xmlns:p14="http://schemas.microsoft.com/office/powerpoint/2010/main" val="2576526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FCB52-C3DF-4F72-88DF-E77B0706094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447FDFC-5FE2-4042-A7DE-CD1DD249129C}"/>
              </a:ext>
            </a:extLst>
          </p:cNvPr>
          <p:cNvSpPr>
            <a:spLocks noGrp="1"/>
          </p:cNvSpPr>
          <p:nvPr>
            <p:ph idx="1"/>
          </p:nvPr>
        </p:nvSpPr>
        <p:spPr>
          <a:xfrm>
            <a:off x="1154954" y="2603499"/>
            <a:ext cx="10294924" cy="3890065"/>
          </a:xfrm>
        </p:spPr>
        <p:txBody>
          <a:bodyPr numCol="2">
            <a:normAutofit/>
          </a:bodyPr>
          <a:lstStyle/>
          <a:p>
            <a:pPr marL="0" indent="0">
              <a:buNone/>
            </a:pPr>
            <a:r>
              <a:rPr lang="en-GB" b="1" dirty="0"/>
              <a:t>DON’T: </a:t>
            </a:r>
          </a:p>
          <a:p>
            <a:r>
              <a:rPr lang="en-GB" dirty="0"/>
              <a:t>Take it personally</a:t>
            </a:r>
          </a:p>
          <a:p>
            <a:r>
              <a:rPr lang="en-GB" dirty="0"/>
              <a:t>Become defensive or explain your behaviour.</a:t>
            </a:r>
          </a:p>
          <a:p>
            <a:r>
              <a:rPr lang="en-GB" dirty="0"/>
              <a:t>Defending your actions is counterproductive, where listening is extremely useful </a:t>
            </a:r>
          </a:p>
          <a:p>
            <a:r>
              <a:rPr lang="en-GB" dirty="0"/>
              <a:t>Interrupt the other person </a:t>
            </a:r>
          </a:p>
          <a:p>
            <a:r>
              <a:rPr lang="en-GB" dirty="0"/>
              <a:t>Ask the person to defend his or her opinion (there is a difference between ‘defending’ and ‘explaining’)</a:t>
            </a:r>
          </a:p>
          <a:p>
            <a:endParaRPr lang="en-GB" dirty="0"/>
          </a:p>
          <a:p>
            <a:endParaRPr lang="en-GB" dirty="0"/>
          </a:p>
          <a:p>
            <a:r>
              <a:rPr lang="en-GB" dirty="0"/>
              <a:t>Be afraid to allow pauses and periods of silence when you receive feedback. This gives you time to understand what is being said and it gives the other person time to think about what they say </a:t>
            </a:r>
          </a:p>
          <a:p>
            <a:r>
              <a:rPr lang="en-GB" dirty="0"/>
              <a:t>Feedback is purely subjective perceptions of information. You can place your own value on it later</a:t>
            </a:r>
          </a:p>
        </p:txBody>
      </p:sp>
    </p:spTree>
    <p:extLst>
      <p:ext uri="{BB962C8B-B14F-4D97-AF65-F5344CB8AC3E}">
        <p14:creationId xmlns:p14="http://schemas.microsoft.com/office/powerpoint/2010/main" val="23994256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512</TotalTime>
  <Words>915</Words>
  <Application>Microsoft Office PowerPoint</Application>
  <PresentationFormat>Widescreen</PresentationFormat>
  <Paragraphs>91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Wingdings 3</vt:lpstr>
      <vt:lpstr>Ion Boardroom</vt:lpstr>
      <vt:lpstr>Kick Start Your Business</vt:lpstr>
      <vt:lpstr>PowerPoint Presentation</vt:lpstr>
      <vt:lpstr>PowerPoint Presentation</vt:lpstr>
      <vt:lpstr>Invest in your strengths</vt:lpstr>
      <vt:lpstr>Development Plans</vt:lpstr>
      <vt:lpstr>Self-evaluation</vt:lpstr>
      <vt:lpstr>Feedback</vt:lpstr>
      <vt:lpstr>How to make the most of feedback</vt:lpstr>
      <vt:lpstr>PowerPoint Presentation</vt:lpstr>
      <vt:lpstr>Self-evaluation helps improve </vt:lpstr>
      <vt:lpstr>Personal Development Plan (PDP) </vt:lpstr>
      <vt:lpstr>PowerPoint Presentation</vt:lpstr>
      <vt:lpstr>Steps to complete your PDP</vt:lpstr>
      <vt:lpstr>PowerPoint Presentation</vt:lpstr>
      <vt:lpstr>Tribe Characteristics</vt:lpstr>
      <vt:lpstr>FLOW</vt:lpstr>
      <vt:lpstr>PowerPoint Presentation</vt:lpstr>
      <vt:lpstr>Creativity</vt:lpstr>
      <vt:lpstr>How to feel your best</vt:lpstr>
      <vt:lpstr>Disney Strategy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 Start Your Business</dc:title>
  <dc:creator>Janice Beckles</dc:creator>
  <cp:lastModifiedBy>Janice Beckles</cp:lastModifiedBy>
  <cp:revision>5</cp:revision>
  <cp:lastPrinted>2019-07-22T08:47:12Z</cp:lastPrinted>
  <dcterms:created xsi:type="dcterms:W3CDTF">2019-07-21T21:52:23Z</dcterms:created>
  <dcterms:modified xsi:type="dcterms:W3CDTF">2021-09-30T15:12:45Z</dcterms:modified>
</cp:coreProperties>
</file>