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81" r:id="rId5"/>
    <p:sldId id="264" r:id="rId6"/>
    <p:sldId id="265" r:id="rId7"/>
    <p:sldId id="266" r:id="rId8"/>
    <p:sldId id="267" r:id="rId9"/>
    <p:sldId id="268" r:id="rId10"/>
    <p:sldId id="283" r:id="rId11"/>
    <p:sldId id="286" r:id="rId12"/>
    <p:sldId id="269" r:id="rId13"/>
    <p:sldId id="271" r:id="rId14"/>
    <p:sldId id="272" r:id="rId15"/>
    <p:sldId id="282" r:id="rId16"/>
    <p:sldId id="273" r:id="rId17"/>
    <p:sldId id="274" r:id="rId18"/>
    <p:sldId id="275" r:id="rId19"/>
    <p:sldId id="285" r:id="rId20"/>
    <p:sldId id="277" r:id="rId21"/>
    <p:sldId id="284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ca Harrington" initials="BH" lastIdx="1" clrIdx="0">
    <p:extLst>
      <p:ext uri="{19B8F6BF-5375-455C-9EA6-DF929625EA0E}">
        <p15:presenceInfo xmlns:p15="http://schemas.microsoft.com/office/powerpoint/2012/main" userId="S-1-5-21-1772046207-1364949181-1245804459-313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280" autoAdjust="0"/>
  </p:normalViewPr>
  <p:slideViewPr>
    <p:cSldViewPr showGuides="1">
      <p:cViewPr varScale="1">
        <p:scale>
          <a:sx n="91" d="100"/>
          <a:sy n="91" d="100"/>
        </p:scale>
        <p:origin x="63" y="31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5/24/2021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5/24/2021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7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Words to read out to class to answer:</a:t>
            </a:r>
          </a:p>
          <a:p>
            <a:r>
              <a:rPr lang="en-GB" dirty="0"/>
              <a:t>Day</a:t>
            </a:r>
          </a:p>
          <a:p>
            <a:r>
              <a:rPr lang="en-GB" dirty="0"/>
              <a:t>City</a:t>
            </a:r>
          </a:p>
          <a:p>
            <a:r>
              <a:rPr lang="en-GB" dirty="0"/>
              <a:t>Wife</a:t>
            </a:r>
          </a:p>
          <a:p>
            <a:r>
              <a:rPr lang="en-GB" dirty="0"/>
              <a:t>Dress</a:t>
            </a:r>
          </a:p>
          <a:p>
            <a:r>
              <a:rPr lang="en-GB" dirty="0"/>
              <a:t>Waltz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6D4DF-CE4D-44D6-BF1B-E64884082B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28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5/24/2021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5/24/2021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5/24/2021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5/24/2021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5/24/2021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5/24/2021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5/24/2021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5/24/2021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5/24/2021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_BcMXgws6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98BCAC-49D6-4B7C-8997-404C362F5CBE}"/>
              </a:ext>
            </a:extLst>
          </p:cNvPr>
          <p:cNvSpPr txBox="1">
            <a:spLocks/>
          </p:cNvSpPr>
          <p:nvPr/>
        </p:nvSpPr>
        <p:spPr>
          <a:xfrm>
            <a:off x="1028945" y="311027"/>
            <a:ext cx="8537106" cy="2386978"/>
          </a:xfrm>
          <a:prstGeom prst="rect">
            <a:avLst/>
          </a:prstGeom>
        </p:spPr>
        <p:txBody>
          <a:bodyPr vert="horz" lIns="121899" tIns="60949" rIns="121899" bIns="60949" rtlCol="0" anchor="t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Gill Sans Ultra Bold" panose="020B0A02020104020203" pitchFamily="34" charset="0"/>
              </a:rPr>
              <a:t>Functional Skills </a:t>
            </a:r>
            <a:r>
              <a:rPr lang="en-GB" dirty="0" smtClean="0">
                <a:latin typeface="Gill Sans Ultra Bold" panose="020B0A02020104020203" pitchFamily="34" charset="0"/>
              </a:rPr>
              <a:t>L1/L2 </a:t>
            </a:r>
            <a:r>
              <a:rPr lang="en-GB" dirty="0">
                <a:latin typeface="Gill Sans Ultra Bold" panose="020B0A02020104020203" pitchFamily="34" charset="0"/>
              </a:rPr>
              <a:t>English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122B3D7-12F1-443F-8E33-5EF2D09DDC9B}"/>
              </a:ext>
            </a:extLst>
          </p:cNvPr>
          <p:cNvSpPr txBox="1">
            <a:spLocks/>
          </p:cNvSpPr>
          <p:nvPr/>
        </p:nvSpPr>
        <p:spPr>
          <a:xfrm>
            <a:off x="621804" y="2492896"/>
            <a:ext cx="8064896" cy="4248472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 dirty="0">
              <a:latin typeface="Franklin Gothic Medium" panose="020B0603020102020204" pitchFamily="34" charset="0"/>
            </a:endParaRPr>
          </a:p>
          <a:p>
            <a:r>
              <a:rPr lang="en-GB" sz="2600" dirty="0">
                <a:latin typeface="Franklin Gothic Medium" panose="020B0603020102020204" pitchFamily="34" charset="0"/>
              </a:rPr>
              <a:t>You are working towards your </a:t>
            </a:r>
            <a:r>
              <a:rPr lang="en-GB" sz="2600" dirty="0" smtClean="0">
                <a:latin typeface="Franklin Gothic Medium" panose="020B0603020102020204" pitchFamily="34" charset="0"/>
              </a:rPr>
              <a:t>L1 </a:t>
            </a:r>
            <a:r>
              <a:rPr lang="en-GB" sz="2600" dirty="0">
                <a:latin typeface="Franklin Gothic Medium" panose="020B0603020102020204" pitchFamily="34" charset="0"/>
              </a:rPr>
              <a:t>English Qualification.</a:t>
            </a:r>
          </a:p>
          <a:p>
            <a:endParaRPr lang="en-GB" sz="2600" dirty="0">
              <a:latin typeface="Franklin Gothic Medium" panose="020B0603020102020204" pitchFamily="34" charset="0"/>
            </a:endParaRPr>
          </a:p>
          <a:p>
            <a:pPr marL="342797" indent="-342797">
              <a:buFont typeface="Arial" pitchFamily="34" charset="0"/>
              <a:buChar char="•"/>
            </a:pPr>
            <a:endParaRPr lang="en-GB" altLang="en-US" sz="2600" dirty="0">
              <a:latin typeface="Franklin Gothic Medium" panose="020B0603020102020204" pitchFamily="34" charset="0"/>
            </a:endParaRPr>
          </a:p>
          <a:p>
            <a:r>
              <a:rPr lang="en-GB" altLang="en-US" sz="2600" dirty="0">
                <a:latin typeface="Franklin Gothic Medium" panose="020B0603020102020204" pitchFamily="34" charset="0"/>
              </a:rPr>
              <a:t>We will be working on different topics each week until you are </a:t>
            </a:r>
          </a:p>
          <a:p>
            <a:r>
              <a:rPr lang="en-GB" altLang="en-US" sz="2600" dirty="0">
                <a:latin typeface="Franklin Gothic Medium" panose="020B0603020102020204" pitchFamily="34" charset="0"/>
              </a:rPr>
              <a:t>familiar with everything you need to know to pass this exam! 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162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purpose?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06" indent="0">
              <a:buNone/>
            </a:pPr>
            <a:r>
              <a:rPr lang="en-GB" dirty="0"/>
              <a:t>The purpose of the text is </a:t>
            </a:r>
            <a:r>
              <a:rPr lang="en-GB" b="1" dirty="0"/>
              <a:t>what the text is aiming to do.</a:t>
            </a:r>
          </a:p>
          <a:p>
            <a:pPr marL="45706" indent="0">
              <a:buNone/>
            </a:pPr>
            <a:endParaRPr lang="en-GB" dirty="0"/>
          </a:p>
          <a:p>
            <a:pPr marL="45706" indent="0">
              <a:buNone/>
            </a:pPr>
            <a:r>
              <a:rPr lang="en-GB" b="1" dirty="0"/>
              <a:t>Persuade</a:t>
            </a:r>
            <a:r>
              <a:rPr lang="en-GB" dirty="0"/>
              <a:t> </a:t>
            </a:r>
            <a:r>
              <a:rPr lang="en-GB" b="1" dirty="0"/>
              <a:t>-</a:t>
            </a:r>
            <a:r>
              <a:rPr lang="en-GB" dirty="0"/>
              <a:t> These texts try to convince you to do something or believe something. </a:t>
            </a:r>
          </a:p>
          <a:p>
            <a:pPr marL="45706" indent="0">
              <a:buNone/>
            </a:pPr>
            <a:r>
              <a:rPr lang="en-GB" b="1" dirty="0"/>
              <a:t>Inform - </a:t>
            </a:r>
            <a:r>
              <a:rPr lang="en-GB" dirty="0"/>
              <a:t>These texts give us facts and evidence about something. </a:t>
            </a:r>
            <a:endParaRPr lang="en-GB" b="1" dirty="0"/>
          </a:p>
          <a:p>
            <a:pPr marL="45706" indent="0">
              <a:buNone/>
            </a:pPr>
            <a:r>
              <a:rPr lang="en-GB" b="1" dirty="0"/>
              <a:t>Recount – </a:t>
            </a:r>
            <a:r>
              <a:rPr lang="en-GB" dirty="0"/>
              <a:t>These texts tell a story about something that has happened.</a:t>
            </a:r>
            <a:endParaRPr lang="en-GB" b="1" dirty="0"/>
          </a:p>
          <a:p>
            <a:pPr marL="45706" indent="0">
              <a:buNone/>
            </a:pPr>
            <a:r>
              <a:rPr lang="en-GB" b="1" dirty="0"/>
              <a:t>Instruct - </a:t>
            </a:r>
            <a:r>
              <a:rPr lang="en-GB" dirty="0"/>
              <a:t>These texts give the reader step by step directions to follow. </a:t>
            </a:r>
            <a:endParaRPr lang="en-GB" b="1" dirty="0"/>
          </a:p>
          <a:p>
            <a:pPr marL="45706" indent="0">
              <a:buNone/>
            </a:pPr>
            <a:r>
              <a:rPr lang="en-GB" b="1" dirty="0"/>
              <a:t>Explain - </a:t>
            </a:r>
            <a:r>
              <a:rPr lang="en-GB" dirty="0"/>
              <a:t>These texts explain the reason for something. </a:t>
            </a:r>
            <a:endParaRPr lang="en-GB" b="1" dirty="0"/>
          </a:p>
          <a:p>
            <a:pPr marL="45706" indent="0">
              <a:buNone/>
            </a:pPr>
            <a:r>
              <a:rPr lang="en-GB" b="1" dirty="0"/>
              <a:t>Describe - </a:t>
            </a:r>
            <a:r>
              <a:rPr lang="en-GB" dirty="0"/>
              <a:t>These texts illustrate in detail a particular thing or experience.</a:t>
            </a:r>
            <a:endParaRPr lang="en-GB" b="1" dirty="0"/>
          </a:p>
          <a:p>
            <a:pPr marL="45706" indent="0">
              <a:buNone/>
            </a:pPr>
            <a:endParaRPr lang="en-GB" b="1" dirty="0"/>
          </a:p>
        </p:txBody>
      </p:sp>
      <p:pic>
        <p:nvPicPr>
          <p:cNvPr id="4" name="Picture 3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6" y="341136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38" y="75635"/>
            <a:ext cx="9872948" cy="1356007"/>
          </a:xfrm>
        </p:spPr>
        <p:txBody>
          <a:bodyPr/>
          <a:lstStyle/>
          <a:p>
            <a:r>
              <a:rPr lang="en-GB" dirty="0"/>
              <a:t>What is the purpose of this text?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71" y="1596120"/>
            <a:ext cx="4902935" cy="4766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432" y="1431642"/>
            <a:ext cx="2656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features have been used to persuade you?</a:t>
            </a:r>
          </a:p>
        </p:txBody>
      </p:sp>
      <p:sp>
        <p:nvSpPr>
          <p:cNvPr id="6" name="Oval 5"/>
          <p:cNvSpPr/>
          <p:nvPr/>
        </p:nvSpPr>
        <p:spPr>
          <a:xfrm>
            <a:off x="3787614" y="1772816"/>
            <a:ext cx="2594830" cy="896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7" name="Oval 6"/>
          <p:cNvSpPr/>
          <p:nvPr/>
        </p:nvSpPr>
        <p:spPr>
          <a:xfrm>
            <a:off x="5203710" y="4365104"/>
            <a:ext cx="1754798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8" name="Oval 7"/>
          <p:cNvSpPr/>
          <p:nvPr/>
        </p:nvSpPr>
        <p:spPr>
          <a:xfrm>
            <a:off x="3584705" y="4653136"/>
            <a:ext cx="3301795" cy="896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12" name="Picture 11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397195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gold medal">
            <a:extLst>
              <a:ext uri="{FF2B5EF4-FFF2-40B4-BE49-F238E27FC236}">
                <a16:creationId xmlns:a16="http://schemas.microsoft.com/office/drawing/2014/main" id="{0B6C387F-1111-4D01-BB62-5AB6D2E2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890" y="393506"/>
            <a:ext cx="502354" cy="7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38" y="75635"/>
            <a:ext cx="9872948" cy="1356007"/>
          </a:xfrm>
        </p:spPr>
        <p:txBody>
          <a:bodyPr/>
          <a:lstStyle/>
          <a:p>
            <a:r>
              <a:rPr lang="en-GB" dirty="0"/>
              <a:t>What is the purpose of this text?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71" y="1596120"/>
            <a:ext cx="4902935" cy="4766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432" y="1431642"/>
            <a:ext cx="2656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features have been used to persuade you?</a:t>
            </a:r>
          </a:p>
        </p:txBody>
      </p:sp>
      <p:sp>
        <p:nvSpPr>
          <p:cNvPr id="6" name="Oval 5"/>
          <p:cNvSpPr/>
          <p:nvPr/>
        </p:nvSpPr>
        <p:spPr>
          <a:xfrm>
            <a:off x="3787614" y="1772816"/>
            <a:ext cx="2594830" cy="896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7" name="Oval 6"/>
          <p:cNvSpPr/>
          <p:nvPr/>
        </p:nvSpPr>
        <p:spPr>
          <a:xfrm>
            <a:off x="5203710" y="4365104"/>
            <a:ext cx="1754798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8" name="Oval 7"/>
          <p:cNvSpPr/>
          <p:nvPr/>
        </p:nvSpPr>
        <p:spPr>
          <a:xfrm>
            <a:off x="3584705" y="4653136"/>
            <a:ext cx="3301795" cy="896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9" name="TextBox 8"/>
          <p:cNvSpPr txBox="1"/>
          <p:nvPr/>
        </p:nvSpPr>
        <p:spPr>
          <a:xfrm>
            <a:off x="8702512" y="1815591"/>
            <a:ext cx="2656244" cy="23069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399" dirty="0"/>
              <a:t>Emotional language, to make you feel a certain way, to convince you to agree.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510" y="2945553"/>
            <a:ext cx="2256055" cy="34151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399" dirty="0"/>
              <a:t>Using ‘you’ to make you feel like the text is talking directly to you, to help convince you that you can help.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43045" y="5013176"/>
            <a:ext cx="3327199" cy="15691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399" dirty="0"/>
              <a:t>Facts and information to support the message and convince you.</a:t>
            </a:r>
          </a:p>
        </p:txBody>
      </p:sp>
      <p:pic>
        <p:nvPicPr>
          <p:cNvPr id="12" name="Picture 11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397195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gold medal">
            <a:extLst>
              <a:ext uri="{FF2B5EF4-FFF2-40B4-BE49-F238E27FC236}">
                <a16:creationId xmlns:a16="http://schemas.microsoft.com/office/drawing/2014/main" id="{0B6C387F-1111-4D01-BB62-5AB6D2E2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890" y="393506"/>
            <a:ext cx="502354" cy="7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/>
              <a:t>The purpose of this text is to: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</a:t>
            </a:r>
            <a:r>
              <a:rPr lang="en-GB" dirty="0"/>
              <a:t>	Persuade young people to not get social media	</a:t>
            </a:r>
          </a:p>
          <a:p>
            <a:pPr marL="0" indent="0">
              <a:buNone/>
            </a:pPr>
            <a:r>
              <a:rPr lang="en-GB" b="1" dirty="0"/>
              <a:t>B</a:t>
            </a:r>
            <a:r>
              <a:rPr lang="en-GB" dirty="0"/>
              <a:t>	Explain the dangers of social media</a:t>
            </a:r>
          </a:p>
          <a:p>
            <a:pPr marL="0" indent="0">
              <a:buNone/>
            </a:pPr>
            <a:r>
              <a:rPr lang="en-GB" b="1" dirty="0"/>
              <a:t>C</a:t>
            </a:r>
            <a:r>
              <a:rPr lang="en-GB" dirty="0"/>
              <a:t>	Recount an experience with social media</a:t>
            </a:r>
          </a:p>
          <a:p>
            <a:pPr marL="0" indent="0">
              <a:buNone/>
            </a:pPr>
            <a:r>
              <a:rPr lang="en-GB" b="1" dirty="0"/>
              <a:t>D</a:t>
            </a:r>
            <a:r>
              <a:rPr lang="en-GB" dirty="0"/>
              <a:t>	Instruct on what to do if you are cyberbullied</a:t>
            </a:r>
          </a:p>
        </p:txBody>
      </p:sp>
      <p:sp>
        <p:nvSpPr>
          <p:cNvPr id="5" name="Oval 4"/>
          <p:cNvSpPr/>
          <p:nvPr/>
        </p:nvSpPr>
        <p:spPr>
          <a:xfrm>
            <a:off x="1045301" y="3432944"/>
            <a:ext cx="584615" cy="50405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6" y="341136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7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Exam-style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would be the </a:t>
            </a:r>
            <a:r>
              <a:rPr lang="en-GB" b="1" dirty="0"/>
              <a:t>best</a:t>
            </a:r>
            <a:r>
              <a:rPr lang="en-GB" dirty="0"/>
              <a:t> alternative title to this article?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 </a:t>
            </a:r>
            <a:r>
              <a:rPr lang="en-GB" dirty="0"/>
              <a:t>	How to stay safe on social media</a:t>
            </a:r>
          </a:p>
          <a:p>
            <a:pPr marL="0" indent="0">
              <a:buNone/>
            </a:pPr>
            <a:r>
              <a:rPr lang="en-GB" b="1" dirty="0"/>
              <a:t>B</a:t>
            </a:r>
            <a:r>
              <a:rPr lang="en-GB" dirty="0"/>
              <a:t>	Cyberbullying? Here’s what to do</a:t>
            </a:r>
          </a:p>
          <a:p>
            <a:pPr marL="0" indent="0">
              <a:buNone/>
            </a:pPr>
            <a:r>
              <a:rPr lang="en-GB" b="1" dirty="0"/>
              <a:t>C</a:t>
            </a:r>
            <a:r>
              <a:rPr lang="en-GB" dirty="0"/>
              <a:t>	What are the risks of social media?</a:t>
            </a:r>
          </a:p>
          <a:p>
            <a:pPr marL="0" indent="0">
              <a:buNone/>
            </a:pPr>
            <a:r>
              <a:rPr lang="en-GB" b="1" dirty="0"/>
              <a:t>D</a:t>
            </a:r>
            <a:r>
              <a:rPr lang="en-GB" dirty="0"/>
              <a:t>	Children and social media</a:t>
            </a:r>
          </a:p>
        </p:txBody>
      </p:sp>
      <p:sp>
        <p:nvSpPr>
          <p:cNvPr id="4" name="Oval 3"/>
          <p:cNvSpPr/>
          <p:nvPr/>
        </p:nvSpPr>
        <p:spPr>
          <a:xfrm>
            <a:off x="1053852" y="4005064"/>
            <a:ext cx="584615" cy="50405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614692" y="2636912"/>
            <a:ext cx="222792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What does alternative mean?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1690" y="5710535"/>
            <a:ext cx="532859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What other titles can you think of?</a:t>
            </a:r>
          </a:p>
        </p:txBody>
      </p:sp>
      <p:pic>
        <p:nvPicPr>
          <p:cNvPr id="7" name="Picture 6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6" y="341136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6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Timed reading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3824975" cy="4679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200" dirty="0"/>
              <a:t>You have </a:t>
            </a:r>
            <a:r>
              <a:rPr lang="en-GB" sz="2200" b="1" dirty="0"/>
              <a:t>15 minutes </a:t>
            </a:r>
            <a:r>
              <a:rPr lang="en-GB" sz="2200" dirty="0"/>
              <a:t>to complete this reading </a:t>
            </a:r>
            <a:r>
              <a:rPr lang="en-GB" sz="2200" dirty="0" smtClean="0"/>
              <a:t>task.</a:t>
            </a:r>
          </a:p>
          <a:p>
            <a:pPr marL="0" indent="0">
              <a:buNone/>
            </a:pPr>
            <a:r>
              <a:rPr lang="en-GB" sz="2200" dirty="0" smtClean="0"/>
              <a:t>Remember to skim and scan. Get a general understanding then find detail or key points.</a:t>
            </a:r>
            <a:endParaRPr lang="en-GB" sz="2200" dirty="0"/>
          </a:p>
          <a:p>
            <a:pPr marL="0" indent="0">
              <a:buNone/>
            </a:pPr>
            <a:r>
              <a:rPr lang="en-GB" dirty="0" smtClean="0"/>
              <a:t>1.What is the text about?</a:t>
            </a:r>
          </a:p>
          <a:p>
            <a:pPr marL="0" indent="0">
              <a:buNone/>
            </a:pPr>
            <a:r>
              <a:rPr lang="en-GB" dirty="0" smtClean="0"/>
              <a:t>2.Write down the </a:t>
            </a:r>
            <a:r>
              <a:rPr lang="en-GB" dirty="0" err="1" smtClean="0"/>
              <a:t>mainpoints</a:t>
            </a:r>
            <a:r>
              <a:rPr lang="en-GB" dirty="0" smtClean="0"/>
              <a:t> and we will feed back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Timer</a:t>
            </a:r>
            <a:r>
              <a:rPr lang="en-GB" dirty="0" smtClean="0"/>
              <a:t>: ( 15 minutes)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316" y="2011647"/>
            <a:ext cx="6363498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67922" y="6150495"/>
            <a:ext cx="790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https://www.youtube.com/watch?v=u_BcMXgws6Y</a:t>
            </a:r>
            <a:endParaRPr lang="en-GB" dirty="0"/>
          </a:p>
        </p:txBody>
      </p:sp>
      <p:pic>
        <p:nvPicPr>
          <p:cNvPr id="6" name="Picture 5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6" y="341136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7452" y="571706"/>
            <a:ext cx="15841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If you finish early, ask for the stretch!</a:t>
            </a:r>
          </a:p>
        </p:txBody>
      </p:sp>
      <p:pic>
        <p:nvPicPr>
          <p:cNvPr id="8" name="Picture 7" descr="Image result for gold medal">
            <a:extLst>
              <a:ext uri="{FF2B5EF4-FFF2-40B4-BE49-F238E27FC236}">
                <a16:creationId xmlns:a16="http://schemas.microsoft.com/office/drawing/2014/main" id="{0B6C387F-1111-4D01-BB62-5AB6D2E2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342775"/>
            <a:ext cx="398808" cy="56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1F5FBD-A3AB-4D69-B61C-CCC4F7302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724" y="333297"/>
            <a:ext cx="507859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863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8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about TAP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 smtClean="0"/>
          </a:p>
          <a:p>
            <a:r>
              <a:rPr lang="en-GB" b="1" dirty="0" smtClean="0"/>
              <a:t>T</a:t>
            </a:r>
            <a:r>
              <a:rPr lang="en-GB" dirty="0" smtClean="0"/>
              <a:t>ext type</a:t>
            </a:r>
          </a:p>
          <a:p>
            <a:endParaRPr lang="en-GB" dirty="0"/>
          </a:p>
          <a:p>
            <a:r>
              <a:rPr lang="en-GB" b="1" dirty="0" smtClean="0"/>
              <a:t>A</a:t>
            </a:r>
            <a:r>
              <a:rPr lang="en-GB" dirty="0" smtClean="0"/>
              <a:t>udience</a:t>
            </a:r>
          </a:p>
          <a:p>
            <a:endParaRPr lang="en-GB" dirty="0"/>
          </a:p>
          <a:p>
            <a:r>
              <a:rPr lang="en-GB" b="1" dirty="0"/>
              <a:t>P</a:t>
            </a:r>
            <a:r>
              <a:rPr lang="en-GB" dirty="0"/>
              <a:t>urpose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73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300" y="270358"/>
            <a:ext cx="8532178" cy="1154473"/>
          </a:xfrm>
        </p:spPr>
        <p:txBody>
          <a:bodyPr/>
          <a:lstStyle/>
          <a:p>
            <a:r>
              <a:rPr lang="en-GB" dirty="0"/>
              <a:t>Plural Rules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95292" y="377553"/>
            <a:ext cx="5747956" cy="341408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799" b="1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endParaRPr lang="en-GB" sz="1699" b="1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endParaRPr lang="en-GB" sz="2399" dirty="0">
              <a:solidFill>
                <a:prstClr val="white"/>
              </a:solidFill>
            </a:endParaRPr>
          </a:p>
          <a:p>
            <a:pPr algn="ctr" defTabSz="914126">
              <a:defRPr/>
            </a:pPr>
            <a:endParaRPr lang="en-GB" sz="1999" dirty="0">
              <a:solidFill>
                <a:prstClr val="white"/>
              </a:solidFill>
            </a:endParaRPr>
          </a:p>
          <a:p>
            <a:pPr algn="ctr" defTabSz="914126">
              <a:defRPr/>
            </a:pPr>
            <a:r>
              <a:rPr lang="en-GB" sz="1999" dirty="0">
                <a:solidFill>
                  <a:prstClr val="white"/>
                </a:solidFill>
              </a:rPr>
              <a:t>If a word ends in </a:t>
            </a:r>
            <a:r>
              <a:rPr lang="en-GB" sz="1999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</a:t>
            </a:r>
            <a:r>
              <a:rPr lang="en-GB" sz="19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o, x, s, </a:t>
            </a:r>
            <a:r>
              <a:rPr lang="en-GB" sz="1999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</a:t>
            </a:r>
            <a:r>
              <a:rPr lang="en-GB" sz="19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or z </a:t>
            </a:r>
            <a:r>
              <a:rPr lang="en-GB" sz="1999" dirty="0">
                <a:solidFill>
                  <a:prstClr val="white"/>
                </a:solidFill>
              </a:rPr>
              <a:t>put </a:t>
            </a:r>
            <a:r>
              <a:rPr lang="en-GB" sz="19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</a:t>
            </a:r>
            <a:r>
              <a:rPr lang="en-GB" sz="1999" dirty="0">
                <a:solidFill>
                  <a:prstClr val="white"/>
                </a:solidFill>
              </a:rPr>
              <a:t> on the end</a:t>
            </a:r>
          </a:p>
          <a:p>
            <a:pPr algn="ctr" defTabSz="914126">
              <a:defRPr/>
            </a:pPr>
            <a:endParaRPr lang="en-GB" sz="1999" dirty="0">
              <a:solidFill>
                <a:prstClr val="white"/>
              </a:solidFill>
            </a:endParaRPr>
          </a:p>
          <a:p>
            <a:pPr algn="ctr" defTabSz="914126">
              <a:defRPr/>
            </a:pPr>
            <a:r>
              <a:rPr lang="en-GB" sz="1999" dirty="0">
                <a:solidFill>
                  <a:prstClr val="white"/>
                </a:solidFill>
              </a:rPr>
              <a:t>Example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box- some boxes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wish- Three wishes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church- Two churches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Quiz?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Kiss?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Hero?</a:t>
            </a:r>
          </a:p>
          <a:p>
            <a:pPr algn="ctr" defTabSz="914126">
              <a:defRPr/>
            </a:pPr>
            <a:r>
              <a:rPr lang="en-GB" sz="1699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  <a:p>
            <a:pPr algn="ctr" defTabSz="914126">
              <a:defRPr/>
            </a:pPr>
            <a:endParaRPr lang="en-GB" sz="1699" b="1" dirty="0">
              <a:solidFill>
                <a:prstClr val="black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endParaRPr lang="en-GB" sz="1799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endParaRPr lang="en-GB" sz="1799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4285" y="4034481"/>
            <a:ext cx="3639075" cy="252291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2399" dirty="0">
                <a:solidFill>
                  <a:prstClr val="white"/>
                </a:solidFill>
                <a:latin typeface="Century Gothic" panose="020B0502020202020204"/>
              </a:rPr>
              <a:t>If a word ends in a </a:t>
            </a:r>
            <a:r>
              <a:rPr lang="en-GB" sz="23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vowel and a y then add a s</a:t>
            </a:r>
          </a:p>
          <a:p>
            <a:pPr algn="ctr" defTabSz="914126">
              <a:defRPr/>
            </a:pPr>
            <a:endParaRPr lang="en-GB" sz="2399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r>
              <a:rPr lang="en-GB" sz="2399" dirty="0">
                <a:solidFill>
                  <a:prstClr val="white"/>
                </a:solidFill>
                <a:latin typeface="Century Gothic" panose="020B0502020202020204"/>
              </a:rPr>
              <a:t>Example</a:t>
            </a:r>
          </a:p>
          <a:p>
            <a:pPr algn="ctr" defTabSz="914126">
              <a:defRPr/>
            </a:pPr>
            <a:r>
              <a:rPr lang="en-GB" sz="23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K</a:t>
            </a:r>
            <a:r>
              <a:rPr lang="en-GB" sz="2399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ey</a:t>
            </a:r>
            <a:r>
              <a:rPr lang="en-GB" sz="23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-Keys</a:t>
            </a:r>
          </a:p>
        </p:txBody>
      </p:sp>
      <p:sp>
        <p:nvSpPr>
          <p:cNvPr id="7" name="Rectangle 6"/>
          <p:cNvSpPr/>
          <p:nvPr/>
        </p:nvSpPr>
        <p:spPr>
          <a:xfrm>
            <a:off x="719357" y="1510439"/>
            <a:ext cx="4448457" cy="22291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1999" dirty="0">
                <a:solidFill>
                  <a:prstClr val="white"/>
                </a:solidFill>
                <a:latin typeface="Century Gothic" panose="020B0502020202020204"/>
              </a:rPr>
              <a:t>If a word ends in </a:t>
            </a: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a consonant then a y then you change the y to </a:t>
            </a:r>
            <a:r>
              <a:rPr lang="en-GB" sz="19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ies</a:t>
            </a:r>
            <a:endParaRPr lang="en-GB" sz="19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/>
            </a:endParaRPr>
          </a:p>
          <a:p>
            <a:pPr algn="ctr" defTabSz="914126">
              <a:defRPr/>
            </a:pPr>
            <a:endParaRPr lang="en-GB" sz="1999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r>
              <a:rPr lang="en-GB" sz="1999" dirty="0">
                <a:solidFill>
                  <a:prstClr val="white"/>
                </a:solidFill>
                <a:latin typeface="Century Gothic" panose="020B0502020202020204"/>
              </a:rPr>
              <a:t>Example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F</a:t>
            </a:r>
            <a:r>
              <a:rPr lang="en-GB" sz="1999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ly</a:t>
            </a:r>
            <a:r>
              <a:rPr lang="en-GB" sz="19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-Flies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38495" y="4034481"/>
            <a:ext cx="3004753" cy="252291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For words ending in </a:t>
            </a: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f </a:t>
            </a:r>
            <a:r>
              <a:rPr lang="en-GB" sz="17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or</a:t>
            </a: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 </a:t>
            </a:r>
            <a:r>
              <a:rPr lang="en-GB" sz="17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fe</a:t>
            </a: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 </a:t>
            </a: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you take </a:t>
            </a: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the f and </a:t>
            </a:r>
            <a:r>
              <a:rPr lang="en-GB" sz="17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fe</a:t>
            </a: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 off and add </a:t>
            </a:r>
            <a:r>
              <a:rPr lang="en-GB" sz="17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ves</a:t>
            </a:r>
            <a:endParaRPr lang="en-GB" sz="17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/>
            </a:endParaRPr>
          </a:p>
          <a:p>
            <a:pPr algn="ctr" defTabSz="914126">
              <a:defRPr/>
            </a:pPr>
            <a:endParaRPr lang="en-GB" sz="1799" dirty="0">
              <a:solidFill>
                <a:schemeClr val="tx2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Example</a:t>
            </a:r>
          </a:p>
          <a:p>
            <a:pPr algn="ctr" defTabSz="914126">
              <a:defRPr/>
            </a:pP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Shelf-shelves</a:t>
            </a:r>
          </a:p>
          <a:p>
            <a:pPr algn="ctr" defTabSz="914126">
              <a:defRPr/>
            </a:pP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Knife?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357" y="4035651"/>
            <a:ext cx="3144937" cy="252174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For most words you add an ‘</a:t>
            </a: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s</a:t>
            </a: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’ on the end</a:t>
            </a:r>
          </a:p>
          <a:p>
            <a:pPr algn="ctr" defTabSz="914126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Example- </a:t>
            </a:r>
          </a:p>
          <a:p>
            <a:pPr algn="ctr" defTabSz="914126">
              <a:defRPr/>
            </a:pP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One Car, two cars</a:t>
            </a:r>
          </a:p>
        </p:txBody>
      </p:sp>
      <p:pic>
        <p:nvPicPr>
          <p:cNvPr id="9" name="Picture 4" descr="Image result for silver medal">
            <a:extLst>
              <a:ext uri="{FF2B5EF4-FFF2-40B4-BE49-F238E27FC236}">
                <a16:creationId xmlns:a16="http://schemas.microsoft.com/office/drawing/2014/main" id="{A6093FB9-3CB4-4AC0-B5C5-0F71AF9C8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289" y="134709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the plurals of the following singular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Child</a:t>
            </a:r>
          </a:p>
          <a:p>
            <a:r>
              <a:rPr lang="en-GB" dirty="0" smtClean="0"/>
              <a:t>Knife</a:t>
            </a:r>
          </a:p>
          <a:p>
            <a:r>
              <a:rPr lang="en-GB" dirty="0" smtClean="0"/>
              <a:t>Woman</a:t>
            </a:r>
          </a:p>
          <a:p>
            <a:r>
              <a:rPr lang="en-GB" dirty="0" smtClean="0"/>
              <a:t>Church</a:t>
            </a:r>
          </a:p>
          <a:p>
            <a:r>
              <a:rPr lang="en-GB" dirty="0" smtClean="0"/>
              <a:t>Box</a:t>
            </a:r>
          </a:p>
          <a:p>
            <a:pPr marL="0" indent="0">
              <a:buNone/>
            </a:pPr>
            <a:r>
              <a:rPr lang="en-GB" dirty="0" smtClean="0"/>
              <a:t>    fairy</a:t>
            </a:r>
          </a:p>
          <a:p>
            <a:r>
              <a:rPr lang="en-GB" dirty="0" smtClean="0"/>
              <a:t>Shelf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6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Main points, purpose and plurals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Intentions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Identify, understand and extract the main points</a:t>
            </a:r>
          </a:p>
          <a:p>
            <a:r>
              <a:rPr lang="en-GB" dirty="0"/>
              <a:t>Identify different purposes of straightforward texts  </a:t>
            </a:r>
          </a:p>
          <a:p>
            <a:r>
              <a:rPr lang="en-GB" dirty="0"/>
              <a:t>Identify regular plurals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smtClean="0"/>
              <a:t> </a:t>
            </a:r>
            <a:r>
              <a:rPr lang="en-GB" dirty="0"/>
              <a:t>Identify and understand the main points, ideas and details in texts </a:t>
            </a:r>
          </a:p>
          <a:p>
            <a:r>
              <a:rPr lang="en-GB" dirty="0" smtClean="0"/>
              <a:t> </a:t>
            </a:r>
            <a:r>
              <a:rPr lang="en-GB" dirty="0"/>
              <a:t>Use reference materials and appropriate strategies (e.g. using knowledge of different word types) for a range of purposes, including to find the meaning of words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5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Spellings</a:t>
            </a:r>
          </a:p>
        </p:txBody>
      </p:sp>
      <p:pic>
        <p:nvPicPr>
          <p:cNvPr id="3" name="Picture 2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08" y="188640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en-GB" dirty="0"/>
              <a:t>Answers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accommodation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necessary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parallel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scientific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</a:rPr>
              <a:t>scenic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Brought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Ought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Though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separate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Thorough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receive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Naughty</a:t>
            </a:r>
            <a:endParaRPr lang="en-GB" dirty="0"/>
          </a:p>
        </p:txBody>
      </p:sp>
      <p:pic>
        <p:nvPicPr>
          <p:cNvPr id="5" name="Picture 4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6" y="260648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100712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Match the names, examples and definitions of organisational features that you could be tested on in the exam!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8882">
            <a:off x="821055" y="2790780"/>
            <a:ext cx="3509922" cy="203498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 rot="392108">
            <a:off x="5666718" y="2577496"/>
            <a:ext cx="2882762" cy="228967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5" b="44526"/>
          <a:stretch/>
        </p:blipFill>
        <p:spPr>
          <a:xfrm>
            <a:off x="3790156" y="5023776"/>
            <a:ext cx="2861791" cy="1645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36"/>
          <a:stretch/>
        </p:blipFill>
        <p:spPr>
          <a:xfrm>
            <a:off x="9406780" y="2780928"/>
            <a:ext cx="2448272" cy="32156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6" y="341136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3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 answers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should have spotted</a:t>
            </a:r>
          </a:p>
          <a:p>
            <a:r>
              <a:rPr lang="en-GB" dirty="0" smtClean="0"/>
              <a:t>A title</a:t>
            </a:r>
          </a:p>
          <a:p>
            <a:r>
              <a:rPr lang="en-GB" dirty="0" smtClean="0"/>
              <a:t>An index</a:t>
            </a:r>
          </a:p>
          <a:p>
            <a:r>
              <a:rPr lang="en-GB" dirty="0" smtClean="0"/>
              <a:t>Bullet points </a:t>
            </a:r>
          </a:p>
          <a:p>
            <a:r>
              <a:rPr lang="en-GB" dirty="0" smtClean="0"/>
              <a:t>Numbering</a:t>
            </a:r>
          </a:p>
          <a:p>
            <a:r>
              <a:rPr lang="en-GB" dirty="0" smtClean="0"/>
              <a:t>Sub headings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7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 types short 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https://www.youtube.com/watch?v=lZtxWTk7tpk</a:t>
            </a:r>
          </a:p>
        </p:txBody>
      </p:sp>
    </p:spTree>
    <p:extLst>
      <p:ext uri="{BB962C8B-B14F-4D97-AF65-F5344CB8AC3E}">
        <p14:creationId xmlns:p14="http://schemas.microsoft.com/office/powerpoint/2010/main" val="9143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Exam-style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purpose of this text is to: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</a:t>
            </a:r>
            <a:r>
              <a:rPr lang="en-GB" dirty="0"/>
              <a:t>	Persuade young people to not get social media	</a:t>
            </a:r>
          </a:p>
          <a:p>
            <a:pPr marL="0" indent="0">
              <a:buNone/>
            </a:pPr>
            <a:r>
              <a:rPr lang="en-GB" b="1" dirty="0"/>
              <a:t>B</a:t>
            </a:r>
            <a:r>
              <a:rPr lang="en-GB" dirty="0"/>
              <a:t>	Explain the dangers of social media</a:t>
            </a:r>
          </a:p>
          <a:p>
            <a:pPr marL="0" indent="0">
              <a:buNone/>
            </a:pPr>
            <a:r>
              <a:rPr lang="en-GB" b="1" dirty="0"/>
              <a:t>C</a:t>
            </a:r>
            <a:r>
              <a:rPr lang="en-GB" dirty="0"/>
              <a:t>	Recount an experience with social media</a:t>
            </a:r>
          </a:p>
          <a:p>
            <a:pPr marL="0" indent="0">
              <a:buNone/>
            </a:pPr>
            <a:r>
              <a:rPr lang="en-GB" b="1" dirty="0"/>
              <a:t>D</a:t>
            </a:r>
            <a:r>
              <a:rPr lang="en-GB" dirty="0"/>
              <a:t>	Instruct on what to do if you are cyberbullied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6700" y="6172200"/>
            <a:ext cx="28472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See your handout</a:t>
            </a:r>
          </a:p>
        </p:txBody>
      </p:sp>
      <p:pic>
        <p:nvPicPr>
          <p:cNvPr id="6" name="Picture 5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6" y="341136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4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81E1819CF9C248B61C0E4D9D0A5454" ma:contentTypeVersion="11" ma:contentTypeDescription="Create a new document." ma:contentTypeScope="" ma:versionID="45c611baa1367372cb9bd2dd6189417c">
  <xsd:schema xmlns:xsd="http://www.w3.org/2001/XMLSchema" xmlns:xs="http://www.w3.org/2001/XMLSchema" xmlns:p="http://schemas.microsoft.com/office/2006/metadata/properties" xmlns:ns3="0f018554-3278-4bdb-9f00-d23e665f071e" xmlns:ns4="466ec694-672e-4b5b-bf42-c12a70c56e68" targetNamespace="http://schemas.microsoft.com/office/2006/metadata/properties" ma:root="true" ma:fieldsID="2176b191234005346f003f1909797f86" ns3:_="" ns4:_="">
    <xsd:import namespace="0f018554-3278-4bdb-9f00-d23e665f071e"/>
    <xsd:import namespace="466ec694-672e-4b5b-bf42-c12a70c56e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18554-3278-4bdb-9f00-d23e665f07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ec694-672e-4b5b-bf42-c12a70c56e6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F8F695-0CAE-40CC-8385-EBCC71363FF1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466ec694-672e-4b5b-bf42-c12a70c56e68"/>
    <ds:schemaRef ds:uri="0f018554-3278-4bdb-9f00-d23e665f071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E9E6CBD-987A-4C43-848D-E8AD462573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018554-3278-4bdb-9f00-d23e665f071e"/>
    <ds:schemaRef ds:uri="466ec694-672e-4b5b-bf42-c12a70c56e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B0F815-CAE8-4B8B-9FAA-4822E008C0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557</TotalTime>
  <Words>724</Words>
  <Application>Microsoft Office PowerPoint</Application>
  <PresentationFormat>Custom</PresentationFormat>
  <Paragraphs>143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Franklin Gothic Medium</vt:lpstr>
      <vt:lpstr>Gill Sans Ultra Bold</vt:lpstr>
      <vt:lpstr>Times New Roman</vt:lpstr>
      <vt:lpstr>Books 16x9</vt:lpstr>
      <vt:lpstr>PowerPoint Presentation</vt:lpstr>
      <vt:lpstr>Week 4 </vt:lpstr>
      <vt:lpstr>Lesson Intentions</vt:lpstr>
      <vt:lpstr>Spellings</vt:lpstr>
      <vt:lpstr>Answers</vt:lpstr>
      <vt:lpstr>Starter</vt:lpstr>
      <vt:lpstr>Starter answers </vt:lpstr>
      <vt:lpstr>Text types short video</vt:lpstr>
      <vt:lpstr>Exam-style question</vt:lpstr>
      <vt:lpstr>What is purpose?</vt:lpstr>
      <vt:lpstr>What is the purpose of this text?</vt:lpstr>
      <vt:lpstr>What is the purpose of this text?</vt:lpstr>
      <vt:lpstr>PowerPoint Presentation</vt:lpstr>
      <vt:lpstr>Exam-style question</vt:lpstr>
      <vt:lpstr>Timed reading task</vt:lpstr>
      <vt:lpstr>Think about TAP</vt:lpstr>
      <vt:lpstr>Plural Rules</vt:lpstr>
      <vt:lpstr>Write the plurals of the following singular words</vt:lpstr>
    </vt:vector>
  </TitlesOfParts>
  <Company>West Herts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9</dc:title>
  <dc:creator>Becca Harrington</dc:creator>
  <cp:lastModifiedBy>Hill, Deborah</cp:lastModifiedBy>
  <cp:revision>30</cp:revision>
  <dcterms:created xsi:type="dcterms:W3CDTF">2020-08-25T13:42:34Z</dcterms:created>
  <dcterms:modified xsi:type="dcterms:W3CDTF">2021-05-24T17:44:19Z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0x0101002981E1819CF9C248B61C0E4D9D0A5454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