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9"/>
  </p:notesMasterIdLst>
  <p:handoutMasterIdLst>
    <p:handoutMasterId r:id="rId20"/>
  </p:handoutMasterIdLst>
  <p:sldIdLst>
    <p:sldId id="265" r:id="rId6"/>
    <p:sldId id="260" r:id="rId7"/>
    <p:sldId id="308" r:id="rId8"/>
    <p:sldId id="292" r:id="rId9"/>
    <p:sldId id="310" r:id="rId10"/>
    <p:sldId id="309" r:id="rId11"/>
    <p:sldId id="311" r:id="rId12"/>
    <p:sldId id="302" r:id="rId13"/>
    <p:sldId id="299" r:id="rId14"/>
    <p:sldId id="301" r:id="rId15"/>
    <p:sldId id="291" r:id="rId16"/>
    <p:sldId id="305" r:id="rId17"/>
    <p:sldId id="267" r:id="rId1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419223" initials="U" lastIdx="2" clrIdx="0"/>
  <p:cmAuthor id="1" name="U419209" initials="U" lastIdx="32" clrIdx="1"/>
  <p:cmAuthor id="2" name="U417633" initials="SN1" lastIdx="2" clrIdx="2"/>
  <p:cmAuthor id="3" name="Neil S (Sian)" initials="NS(" lastIdx="8" clrIdx="3">
    <p:extLst>
      <p:ext uri="{19B8F6BF-5375-455C-9EA6-DF929625EA0E}">
        <p15:presenceInfo xmlns:p15="http://schemas.microsoft.com/office/powerpoint/2012/main" userId="S-1-5-21-765483983-692928010-316617838-3142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900"/>
    <a:srgbClr val="00985F"/>
    <a:srgbClr val="0098C3"/>
    <a:srgbClr val="E00034"/>
    <a:srgbClr val="80379B"/>
    <a:srgbClr val="0039A6"/>
    <a:srgbClr val="C21DAC"/>
    <a:srgbClr val="64A0C8"/>
    <a:srgbClr val="006450"/>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58" autoAdjust="0"/>
    <p:restoredTop sz="92718" autoAdjust="0"/>
  </p:normalViewPr>
  <p:slideViewPr>
    <p:cSldViewPr snapToGrid="0">
      <p:cViewPr varScale="1">
        <p:scale>
          <a:sx n="66" d="100"/>
          <a:sy n="66" d="100"/>
        </p:scale>
        <p:origin x="90" y="7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1" d="100"/>
          <a:sy n="51" d="100"/>
        </p:scale>
        <p:origin x="29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E1EEAC2-6BA7-4ABE-8AD8-0D26EC897E9A}" type="datetimeFigureOut">
              <a:rPr lang="en-GB" smtClean="0"/>
              <a:t>20/02/2019</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en-GB"/>
              <a:t>Schemas: Learning though play</a:t>
            </a: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47A8C41-7247-444A-9DC9-E9ACA2EFD3C8}" type="slidenum">
              <a:rPr lang="en-GB" smtClean="0"/>
              <a:t>‹#›</a:t>
            </a:fld>
            <a:endParaRPr lang="en-GB"/>
          </a:p>
        </p:txBody>
      </p:sp>
    </p:spTree>
    <p:extLst>
      <p:ext uri="{BB962C8B-B14F-4D97-AF65-F5344CB8AC3E}">
        <p14:creationId xmlns:p14="http://schemas.microsoft.com/office/powerpoint/2010/main" val="3429070531"/>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6D5B34D-ADEC-457E-B4B9-B8BA594A1FF5}" type="datetimeFigureOut">
              <a:rPr lang="en-GB" smtClean="0"/>
              <a:t>20/02/2019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r>
              <a:rPr lang="en-GB"/>
              <a:t>Schemas: Learning though play</a:t>
            </a: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238C683-9137-4122-84BD-5AA5692D6AF0}" type="slidenum">
              <a:rPr lang="en-GB" smtClean="0"/>
              <a:t>‹#›</a:t>
            </a:fld>
            <a:endParaRPr lang="en-GB"/>
          </a:p>
        </p:txBody>
      </p:sp>
    </p:spTree>
    <p:extLst>
      <p:ext uri="{BB962C8B-B14F-4D97-AF65-F5344CB8AC3E}">
        <p14:creationId xmlns:p14="http://schemas.microsoft.com/office/powerpoint/2010/main" val="1627232937"/>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5" name="Footer Placeholder 4"/>
          <p:cNvSpPr>
            <a:spLocks noGrp="1"/>
          </p:cNvSpPr>
          <p:nvPr>
            <p:ph type="ftr" sz="quarter" idx="11"/>
          </p:nvPr>
        </p:nvSpPr>
        <p:spPr/>
        <p:txBody>
          <a:bodyPr/>
          <a:lstStyle/>
          <a:p>
            <a:r>
              <a:rPr lang="en-GB"/>
              <a:t>Schemas: Learning though play</a:t>
            </a:r>
          </a:p>
        </p:txBody>
      </p:sp>
    </p:spTree>
    <p:extLst>
      <p:ext uri="{BB962C8B-B14F-4D97-AF65-F5344CB8AC3E}">
        <p14:creationId xmlns:p14="http://schemas.microsoft.com/office/powerpoint/2010/main" val="2436637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5" name="Footer Placeholder 4"/>
          <p:cNvSpPr>
            <a:spLocks noGrp="1"/>
          </p:cNvSpPr>
          <p:nvPr>
            <p:ph type="ftr" sz="quarter" idx="11"/>
          </p:nvPr>
        </p:nvSpPr>
        <p:spPr/>
        <p:txBody>
          <a:bodyPr/>
          <a:lstStyle/>
          <a:p>
            <a:r>
              <a:rPr lang="en-GB"/>
              <a:t>Schemas: Learning though play</a:t>
            </a:r>
          </a:p>
        </p:txBody>
      </p:sp>
    </p:spTree>
    <p:extLst>
      <p:ext uri="{BB962C8B-B14F-4D97-AF65-F5344CB8AC3E}">
        <p14:creationId xmlns:p14="http://schemas.microsoft.com/office/powerpoint/2010/main" val="243663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Footer Placeholder 4"/>
          <p:cNvSpPr>
            <a:spLocks noGrp="1"/>
          </p:cNvSpPr>
          <p:nvPr>
            <p:ph type="ftr" sz="quarter" idx="11"/>
          </p:nvPr>
        </p:nvSpPr>
        <p:spPr/>
        <p:txBody>
          <a:bodyPr/>
          <a:lstStyle/>
          <a:p>
            <a:r>
              <a:rPr lang="en-GB"/>
              <a:t>Schemas: Learning though play</a:t>
            </a:r>
          </a:p>
        </p:txBody>
      </p:sp>
    </p:spTree>
    <p:extLst>
      <p:ext uri="{BB962C8B-B14F-4D97-AF65-F5344CB8AC3E}">
        <p14:creationId xmlns:p14="http://schemas.microsoft.com/office/powerpoint/2010/main" val="2132534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5" name="Footer Placeholder 4"/>
          <p:cNvSpPr>
            <a:spLocks noGrp="1"/>
          </p:cNvSpPr>
          <p:nvPr>
            <p:ph type="ftr" sz="quarter" idx="11"/>
          </p:nvPr>
        </p:nvSpPr>
        <p:spPr/>
        <p:txBody>
          <a:bodyPr/>
          <a:lstStyle/>
          <a:p>
            <a:r>
              <a:rPr lang="en-GB"/>
              <a:t>Schemas: Learning though play</a:t>
            </a:r>
          </a:p>
        </p:txBody>
      </p:sp>
    </p:spTree>
    <p:extLst>
      <p:ext uri="{BB962C8B-B14F-4D97-AF65-F5344CB8AC3E}">
        <p14:creationId xmlns:p14="http://schemas.microsoft.com/office/powerpoint/2010/main" val="2436637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hasCustomPrompt="1"/>
          </p:nvPr>
        </p:nvSpPr>
        <p:spPr/>
        <p:txBody>
          <a:bodyPr/>
          <a:lstStyle>
            <a:lvl1pPr>
              <a:defRPr b="0" baseline="0"/>
            </a:lvl1pPr>
            <a:lvl2pPr marL="742950" indent="-285750">
              <a:buFont typeface="Arial"/>
              <a:buChar char="•"/>
              <a:defRPr/>
            </a:lvl2pPr>
            <a:lvl3pPr marL="1257300" indent="-342900">
              <a:buFont typeface="Lucida Grande"/>
              <a:buChar char="-"/>
              <a:defRPr/>
            </a:lvl3pPr>
            <a:lvl4pPr marL="1714500" indent="-342900">
              <a:buClr>
                <a:srgbClr val="00ABB5"/>
              </a:buClr>
              <a:buFont typeface="Wingdings" charset="2"/>
              <a:buChar char="Ø"/>
              <a:defRPr/>
            </a:lvl4pPr>
            <a:lvl5pPr marL="2171700" indent="-342900">
              <a:buClr>
                <a:srgbClr val="00ABB5"/>
              </a:buClr>
              <a:buFont typeface="Lucida Grande"/>
              <a:buChar char="-"/>
              <a:defRPr/>
            </a:lvl5pPr>
            <a:lvl6pPr>
              <a:buClr>
                <a:srgbClr val="00ABB5"/>
              </a:buClr>
              <a:defRPr/>
            </a:lvl6pPr>
          </a:lstStyle>
          <a:p>
            <a:pPr lvl="0"/>
            <a:r>
              <a:rPr lang="en-US" dirty="0"/>
              <a:t>Main body style like this and leading into bullets:</a:t>
            </a:r>
          </a:p>
          <a:p>
            <a:pPr lvl="1"/>
            <a:r>
              <a:rPr lang="en-US" dirty="0"/>
              <a:t>First level bullet</a:t>
            </a:r>
          </a:p>
          <a:p>
            <a:pPr lvl="2"/>
            <a:r>
              <a:rPr lang="en-US" dirty="0"/>
              <a:t>Second level bullet</a:t>
            </a:r>
          </a:p>
          <a:p>
            <a:pPr lvl="3"/>
            <a:r>
              <a:rPr lang="en-US" dirty="0"/>
              <a:t>Third level bullet</a:t>
            </a:r>
          </a:p>
          <a:p>
            <a:pPr lvl="4"/>
            <a:r>
              <a:rPr lang="en-US" dirty="0"/>
              <a:t>Fourth level</a:t>
            </a:r>
          </a:p>
          <a:p>
            <a:pPr lvl="5"/>
            <a:r>
              <a:rPr lang="en-US" dirty="0"/>
              <a:t>Fifth level</a:t>
            </a:r>
            <a:endParaRPr lang="en-GB" dirty="0"/>
          </a:p>
        </p:txBody>
      </p:sp>
      <p:cxnSp>
        <p:nvCxnSpPr>
          <p:cNvPr id="6" name="Straight Connector 5"/>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583622" y="6307283"/>
            <a:ext cx="4593061"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C4C4"/>
                </a:solidFill>
              </a:rPr>
              <a:t>Schemas:</a:t>
            </a:r>
            <a:r>
              <a:rPr lang="en-GB" sz="1200" baseline="0" dirty="0">
                <a:solidFill>
                  <a:srgbClr val="00C4C4"/>
                </a:solidFill>
              </a:rPr>
              <a:t> Learning through play</a:t>
            </a:r>
            <a:endParaRPr lang="en-GB" sz="1200" dirty="0">
              <a:solidFill>
                <a:srgbClr val="00C4C4"/>
              </a:solidFill>
            </a:endParaRPr>
          </a:p>
        </p:txBody>
      </p:sp>
      <p:sp>
        <p:nvSpPr>
          <p:cNvPr id="4" name="TextBox 3"/>
          <p:cNvSpPr txBox="1"/>
          <p:nvPr userDrawn="1"/>
        </p:nvSpPr>
        <p:spPr>
          <a:xfrm>
            <a:off x="8160152" y="6307283"/>
            <a:ext cx="3576577" cy="276999"/>
          </a:xfrm>
          <a:prstGeom prst="rect">
            <a:avLst/>
          </a:prstGeom>
          <a:noFill/>
        </p:spPr>
        <p:txBody>
          <a:bodyPr wrap="square" rtlCol="0">
            <a:spAutoFit/>
          </a:bodyPr>
          <a:lstStyle/>
          <a:p>
            <a:r>
              <a:rPr lang="en-GB" altLang="en-US" sz="1200" dirty="0">
                <a:solidFill>
                  <a:srgbClr val="00C4C4"/>
                </a:solidFill>
              </a:rPr>
              <a:t>For Scotland’s children, with Scotland’s parents</a:t>
            </a:r>
          </a:p>
        </p:txBody>
      </p:sp>
    </p:spTree>
    <p:extLst>
      <p:ext uri="{BB962C8B-B14F-4D97-AF65-F5344CB8AC3E}">
        <p14:creationId xmlns:p14="http://schemas.microsoft.com/office/powerpoint/2010/main" val="2994506827"/>
      </p:ext>
    </p:extLst>
  </p:cSld>
  <p:clrMapOvr>
    <a:masterClrMapping/>
  </p:clrMapOvr>
  <mc:AlternateContent xmlns:mc="http://schemas.openxmlformats.org/markup-compatibility/2006" xmlns:p14="http://schemas.microsoft.com/office/powerpoint/2010/main">
    <mc:Choice Requires="p14">
      <p:transition spd="slow" p14:dur="1500" advTm="6513">
        <p:fade/>
      </p:transition>
    </mc:Choice>
    <mc:Fallback xmlns="">
      <p:transition spd="slow" advTm="6513">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1168" y="830264"/>
            <a:ext cx="2747433" cy="47593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66751" y="830264"/>
            <a:ext cx="8041216" cy="4759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583623" y="6307283"/>
            <a:ext cx="2751858" cy="276999"/>
          </a:xfrm>
          <a:prstGeom prst="rect">
            <a:avLst/>
          </a:prstGeom>
          <a:noFill/>
        </p:spPr>
        <p:txBody>
          <a:bodyPr wrap="square" rtlCol="0">
            <a:spAutoFit/>
          </a:bodyPr>
          <a:lstStyle/>
          <a:p>
            <a:r>
              <a:rPr lang="en-GB" sz="1200" dirty="0">
                <a:solidFill>
                  <a:schemeClr val="bg1">
                    <a:lumMod val="50000"/>
                  </a:schemeClr>
                </a:solidFill>
                <a:latin typeface="+mn-lt"/>
              </a:rPr>
              <a:t>Document</a:t>
            </a:r>
            <a:r>
              <a:rPr lang="en-GB" sz="1200" baseline="0" dirty="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6" name="TextBox 5"/>
          <p:cNvSpPr txBox="1"/>
          <p:nvPr userDrawn="1"/>
        </p:nvSpPr>
        <p:spPr>
          <a:xfrm>
            <a:off x="8965623" y="6301465"/>
            <a:ext cx="2751858" cy="276999"/>
          </a:xfrm>
          <a:prstGeom prst="rect">
            <a:avLst/>
          </a:prstGeom>
          <a:noFill/>
        </p:spPr>
        <p:txBody>
          <a:bodyPr wrap="square" rtlCol="0">
            <a:spAutoFit/>
          </a:bodyPr>
          <a:lstStyle/>
          <a:p>
            <a:r>
              <a:rPr lang="en-GB" sz="1200" dirty="0">
                <a:solidFill>
                  <a:srgbClr val="00ABB5"/>
                </a:solidFill>
                <a:latin typeface="+mn-lt"/>
              </a:rPr>
              <a:t>Transforming lives through learning</a:t>
            </a:r>
          </a:p>
        </p:txBody>
      </p:sp>
    </p:spTree>
    <p:extLst>
      <p:ext uri="{BB962C8B-B14F-4D97-AF65-F5344CB8AC3E}">
        <p14:creationId xmlns:p14="http://schemas.microsoft.com/office/powerpoint/2010/main" val="1344635199"/>
      </p:ext>
    </p:extLst>
  </p:cSld>
  <p:clrMapOvr>
    <a:masterClrMapping/>
  </p:clrMapOvr>
  <mc:AlternateContent xmlns:mc="http://schemas.openxmlformats.org/markup-compatibility/2006" xmlns:p14="http://schemas.microsoft.com/office/powerpoint/2010/main">
    <mc:Choice Requires="p14">
      <p:transition spd="slow" p14:dur="1500" advTm="6513">
        <p:fade/>
      </p:transition>
    </mc:Choice>
    <mc:Fallback xmlns="">
      <p:transition spd="slow" advTm="65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583623" y="6307283"/>
            <a:ext cx="2751858" cy="276999"/>
          </a:xfrm>
          <a:prstGeom prst="rect">
            <a:avLst/>
          </a:prstGeom>
          <a:noFill/>
        </p:spPr>
        <p:txBody>
          <a:bodyPr wrap="square" rtlCol="0">
            <a:spAutoFit/>
          </a:bodyPr>
          <a:lstStyle/>
          <a:p>
            <a:r>
              <a:rPr lang="en-GB" sz="1200" dirty="0">
                <a:solidFill>
                  <a:schemeClr val="bg1">
                    <a:lumMod val="50000"/>
                  </a:schemeClr>
                </a:solidFill>
                <a:latin typeface="+mn-lt"/>
              </a:rPr>
              <a:t>Document</a:t>
            </a:r>
            <a:r>
              <a:rPr lang="en-GB" sz="1200" baseline="0" dirty="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6" name="TextBox 5"/>
          <p:cNvSpPr txBox="1"/>
          <p:nvPr userDrawn="1"/>
        </p:nvSpPr>
        <p:spPr>
          <a:xfrm>
            <a:off x="8965623" y="6301465"/>
            <a:ext cx="2751858" cy="276999"/>
          </a:xfrm>
          <a:prstGeom prst="rect">
            <a:avLst/>
          </a:prstGeom>
          <a:noFill/>
        </p:spPr>
        <p:txBody>
          <a:bodyPr wrap="square" rtlCol="0">
            <a:spAutoFit/>
          </a:bodyPr>
          <a:lstStyle/>
          <a:p>
            <a:r>
              <a:rPr lang="en-GB" sz="1200" dirty="0">
                <a:solidFill>
                  <a:srgbClr val="00ABB5"/>
                </a:solidFill>
                <a:latin typeface="+mn-lt"/>
              </a:rPr>
              <a:t>Transforming lives through learning</a:t>
            </a:r>
          </a:p>
        </p:txBody>
      </p:sp>
    </p:spTree>
    <p:extLst>
      <p:ext uri="{BB962C8B-B14F-4D97-AF65-F5344CB8AC3E}">
        <p14:creationId xmlns:p14="http://schemas.microsoft.com/office/powerpoint/2010/main" val="1008376888"/>
      </p:ext>
    </p:extLst>
  </p:cSld>
  <p:clrMapOvr>
    <a:masterClrMapping/>
  </p:clrMapOvr>
  <mc:AlternateContent xmlns:mc="http://schemas.openxmlformats.org/markup-compatibility/2006" xmlns:p14="http://schemas.microsoft.com/office/powerpoint/2010/main">
    <mc:Choice Requires="p14">
      <p:transition spd="slow" p14:dur="1500" advTm="6513">
        <p:fade/>
      </p:transition>
    </mc:Choice>
    <mc:Fallback xmlns="">
      <p:transition spd="slow" advTm="651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273800" y="1887538"/>
            <a:ext cx="5384800" cy="3702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583623" y="6307283"/>
            <a:ext cx="2751858" cy="461665"/>
          </a:xfrm>
          <a:prstGeom prst="rect">
            <a:avLst/>
          </a:prstGeom>
          <a:noFill/>
        </p:spPr>
        <p:txBody>
          <a:bodyPr wrap="square" rtlCol="0">
            <a:spAutoFit/>
          </a:bodyPr>
          <a:lstStyle/>
          <a:p>
            <a:r>
              <a:rPr lang="en-GB" sz="1200" dirty="0">
                <a:solidFill>
                  <a:srgbClr val="00C4C4"/>
                </a:solidFill>
              </a:rPr>
              <a:t>Schematic Play:</a:t>
            </a:r>
            <a:r>
              <a:rPr lang="en-GB" sz="1200" baseline="0" dirty="0">
                <a:solidFill>
                  <a:srgbClr val="00C4C4"/>
                </a:solidFill>
              </a:rPr>
              <a:t> </a:t>
            </a:r>
            <a:r>
              <a:rPr lang="en-GB" sz="1200" dirty="0">
                <a:solidFill>
                  <a:srgbClr val="00C4C4"/>
                </a:solidFill>
              </a:rPr>
              <a:t>Taking a closer look</a:t>
            </a:r>
          </a:p>
          <a:p>
            <a:endParaRPr lang="en-GB" sz="1200" dirty="0">
              <a:solidFill>
                <a:schemeClr val="bg1">
                  <a:lumMod val="50000"/>
                </a:schemeClr>
              </a:solidFill>
              <a:latin typeface="+mn-lt"/>
            </a:endParaRPr>
          </a:p>
        </p:txBody>
      </p:sp>
      <p:sp>
        <p:nvSpPr>
          <p:cNvPr id="7" name="TextBox 6"/>
          <p:cNvSpPr txBox="1"/>
          <p:nvPr userDrawn="1"/>
        </p:nvSpPr>
        <p:spPr>
          <a:xfrm>
            <a:off x="8965623" y="6301465"/>
            <a:ext cx="2751858" cy="276999"/>
          </a:xfrm>
          <a:prstGeom prst="rect">
            <a:avLst/>
          </a:prstGeom>
          <a:noFill/>
        </p:spPr>
        <p:txBody>
          <a:bodyPr wrap="square" rtlCol="0">
            <a:spAutoFit/>
          </a:bodyPr>
          <a:lstStyle/>
          <a:p>
            <a:r>
              <a:rPr lang="en-GB" sz="1200" dirty="0">
                <a:solidFill>
                  <a:srgbClr val="00ABB5"/>
                </a:solidFill>
                <a:latin typeface="+mn-lt"/>
              </a:rPr>
              <a:t>Transforming lives through learning</a:t>
            </a:r>
          </a:p>
        </p:txBody>
      </p:sp>
    </p:spTree>
    <p:extLst>
      <p:ext uri="{BB962C8B-B14F-4D97-AF65-F5344CB8AC3E}">
        <p14:creationId xmlns:p14="http://schemas.microsoft.com/office/powerpoint/2010/main" val="3967654122"/>
      </p:ext>
    </p:extLst>
  </p:cSld>
  <p:clrMapOvr>
    <a:masterClrMapping/>
  </p:clrMapOvr>
  <mc:AlternateContent xmlns:mc="http://schemas.openxmlformats.org/markup-compatibility/2006" xmlns:p14="http://schemas.microsoft.com/office/powerpoint/2010/main">
    <mc:Choice Requires="p14">
      <p:transition spd="slow" p14:dur="1500" advTm="6513">
        <p:fade/>
      </p:transition>
    </mc:Choice>
    <mc:Fallback xmlns="">
      <p:transition spd="slow" advTm="6513">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583623" y="6307283"/>
            <a:ext cx="2751858"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C4C4"/>
                </a:solidFill>
              </a:rPr>
              <a:t>Schemas:</a:t>
            </a:r>
            <a:r>
              <a:rPr lang="en-GB" sz="1200" baseline="0" dirty="0">
                <a:solidFill>
                  <a:srgbClr val="00C4C4"/>
                </a:solidFill>
              </a:rPr>
              <a:t> Learning through play</a:t>
            </a:r>
            <a:endParaRPr lang="en-GB" sz="1200" dirty="0">
              <a:solidFill>
                <a:srgbClr val="00C4C4"/>
              </a:solidFill>
            </a:endParaRPr>
          </a:p>
          <a:p>
            <a:endParaRPr lang="en-GB" sz="1200" dirty="0">
              <a:solidFill>
                <a:schemeClr val="bg1">
                  <a:lumMod val="50000"/>
                </a:schemeClr>
              </a:solidFill>
              <a:latin typeface="+mn-lt"/>
            </a:endParaRPr>
          </a:p>
        </p:txBody>
      </p:sp>
      <p:sp>
        <p:nvSpPr>
          <p:cNvPr id="9" name="TextBox 8"/>
          <p:cNvSpPr txBox="1"/>
          <p:nvPr userDrawn="1"/>
        </p:nvSpPr>
        <p:spPr>
          <a:xfrm>
            <a:off x="7822145" y="6399615"/>
            <a:ext cx="3760255"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00C4C4"/>
                </a:solidFill>
              </a:rPr>
              <a:t>For Scotland’s children, with Scotland’s parents</a:t>
            </a:r>
          </a:p>
          <a:p>
            <a:endParaRPr lang="en-GB" sz="1200" dirty="0">
              <a:solidFill>
                <a:srgbClr val="00ABB5"/>
              </a:solidFill>
              <a:latin typeface="+mn-lt"/>
            </a:endParaRPr>
          </a:p>
        </p:txBody>
      </p:sp>
    </p:spTree>
    <p:extLst>
      <p:ext uri="{BB962C8B-B14F-4D97-AF65-F5344CB8AC3E}">
        <p14:creationId xmlns:p14="http://schemas.microsoft.com/office/powerpoint/2010/main" val="2329684544"/>
      </p:ext>
    </p:extLst>
  </p:cSld>
  <p:clrMapOvr>
    <a:masterClrMapping/>
  </p:clrMapOvr>
  <mc:AlternateContent xmlns:mc="http://schemas.openxmlformats.org/markup-compatibility/2006" xmlns:p14="http://schemas.microsoft.com/office/powerpoint/2010/main">
    <mc:Choice Requires="p14">
      <p:transition spd="slow" p14:dur="1500" advTm="6513">
        <p:fade/>
      </p:transition>
    </mc:Choice>
    <mc:Fallback xmlns="">
      <p:transition spd="slow" advTm="6513">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cxnSp>
        <p:nvCxnSpPr>
          <p:cNvPr id="3" name="Straight Connector 2"/>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583623" y="6307283"/>
            <a:ext cx="2751858" cy="276999"/>
          </a:xfrm>
          <a:prstGeom prst="rect">
            <a:avLst/>
          </a:prstGeom>
          <a:noFill/>
        </p:spPr>
        <p:txBody>
          <a:bodyPr wrap="square" rtlCol="0">
            <a:spAutoFit/>
          </a:bodyPr>
          <a:lstStyle/>
          <a:p>
            <a:r>
              <a:rPr lang="en-GB" sz="1200" dirty="0">
                <a:solidFill>
                  <a:schemeClr val="bg1">
                    <a:lumMod val="50000"/>
                  </a:schemeClr>
                </a:solidFill>
                <a:latin typeface="+mn-lt"/>
              </a:rPr>
              <a:t>Document</a:t>
            </a:r>
            <a:r>
              <a:rPr lang="en-GB" sz="1200" baseline="0" dirty="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5" name="TextBox 4"/>
          <p:cNvSpPr txBox="1"/>
          <p:nvPr userDrawn="1"/>
        </p:nvSpPr>
        <p:spPr>
          <a:xfrm>
            <a:off x="8965623" y="6301465"/>
            <a:ext cx="2751858" cy="276999"/>
          </a:xfrm>
          <a:prstGeom prst="rect">
            <a:avLst/>
          </a:prstGeom>
          <a:noFill/>
        </p:spPr>
        <p:txBody>
          <a:bodyPr wrap="square" rtlCol="0">
            <a:spAutoFit/>
          </a:bodyPr>
          <a:lstStyle/>
          <a:p>
            <a:r>
              <a:rPr lang="en-GB" sz="1200" dirty="0">
                <a:solidFill>
                  <a:srgbClr val="00ABB5"/>
                </a:solidFill>
                <a:latin typeface="+mn-lt"/>
              </a:rPr>
              <a:t>Transforming lives through learning</a:t>
            </a:r>
          </a:p>
        </p:txBody>
      </p:sp>
    </p:spTree>
    <p:extLst>
      <p:ext uri="{BB962C8B-B14F-4D97-AF65-F5344CB8AC3E}">
        <p14:creationId xmlns:p14="http://schemas.microsoft.com/office/powerpoint/2010/main" val="1455894651"/>
      </p:ext>
    </p:extLst>
  </p:cSld>
  <p:clrMapOvr>
    <a:masterClrMapping/>
  </p:clrMapOvr>
  <mc:AlternateContent xmlns:mc="http://schemas.openxmlformats.org/markup-compatibility/2006" xmlns:p14="http://schemas.microsoft.com/office/powerpoint/2010/main">
    <mc:Choice Requires="p14">
      <p:transition spd="slow" p14:dur="1500" advTm="6513">
        <p:fade/>
      </p:transition>
    </mc:Choice>
    <mc:Fallback xmlns="">
      <p:transition spd="slow" advTm="6513">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583623" y="6307283"/>
            <a:ext cx="4257318" cy="461665"/>
          </a:xfrm>
          <a:prstGeom prst="rect">
            <a:avLst/>
          </a:prstGeom>
          <a:noFill/>
        </p:spPr>
        <p:txBody>
          <a:bodyPr wrap="square" rtlCol="0">
            <a:spAutoFit/>
          </a:bodyPr>
          <a:lstStyle/>
          <a:p>
            <a:r>
              <a:rPr lang="en-GB" sz="1200" dirty="0">
                <a:solidFill>
                  <a:srgbClr val="00C4C4"/>
                </a:solidFill>
              </a:rPr>
              <a:t>Schematic Play:</a:t>
            </a:r>
            <a:r>
              <a:rPr lang="en-GB" sz="1200" baseline="0" dirty="0">
                <a:solidFill>
                  <a:srgbClr val="00C4C4"/>
                </a:solidFill>
              </a:rPr>
              <a:t> </a:t>
            </a:r>
            <a:r>
              <a:rPr lang="en-GB" sz="1200" dirty="0">
                <a:solidFill>
                  <a:srgbClr val="00C4C4"/>
                </a:solidFill>
              </a:rPr>
              <a:t>Taking a closer look</a:t>
            </a:r>
          </a:p>
          <a:p>
            <a:endParaRPr lang="en-GB" sz="1200" dirty="0">
              <a:solidFill>
                <a:schemeClr val="bg1">
                  <a:lumMod val="50000"/>
                </a:schemeClr>
              </a:solidFill>
              <a:latin typeface="+mn-lt"/>
            </a:endParaRPr>
          </a:p>
        </p:txBody>
      </p:sp>
      <p:sp>
        <p:nvSpPr>
          <p:cNvPr id="4" name="TextBox 3"/>
          <p:cNvSpPr txBox="1"/>
          <p:nvPr userDrawn="1"/>
        </p:nvSpPr>
        <p:spPr>
          <a:xfrm>
            <a:off x="8965623" y="6301465"/>
            <a:ext cx="2751858" cy="276999"/>
          </a:xfrm>
          <a:prstGeom prst="rect">
            <a:avLst/>
          </a:prstGeom>
          <a:noFill/>
        </p:spPr>
        <p:txBody>
          <a:bodyPr wrap="square" rtlCol="0">
            <a:spAutoFit/>
          </a:bodyPr>
          <a:lstStyle/>
          <a:p>
            <a:r>
              <a:rPr lang="en-GB" sz="1200" dirty="0">
                <a:solidFill>
                  <a:srgbClr val="00ABB5"/>
                </a:solidFill>
                <a:latin typeface="+mn-lt"/>
              </a:rPr>
              <a:t>Transforming lives through learning</a:t>
            </a:r>
          </a:p>
        </p:txBody>
      </p:sp>
    </p:spTree>
    <p:extLst>
      <p:ext uri="{BB962C8B-B14F-4D97-AF65-F5344CB8AC3E}">
        <p14:creationId xmlns:p14="http://schemas.microsoft.com/office/powerpoint/2010/main" val="3923925972"/>
      </p:ext>
    </p:extLst>
  </p:cSld>
  <p:clrMapOvr>
    <a:masterClrMapping/>
  </p:clrMapOvr>
  <mc:AlternateContent xmlns:mc="http://schemas.openxmlformats.org/markup-compatibility/2006" xmlns:p14="http://schemas.microsoft.com/office/powerpoint/2010/main">
    <mc:Choice Requires="p14">
      <p:transition spd="slow" p14:dur="1500" advTm="6513">
        <p:fade/>
      </p:transition>
    </mc:Choice>
    <mc:Fallback xmlns="">
      <p:transition spd="slow" advTm="65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583623" y="6307283"/>
            <a:ext cx="2751858" cy="276999"/>
          </a:xfrm>
          <a:prstGeom prst="rect">
            <a:avLst/>
          </a:prstGeom>
          <a:noFill/>
        </p:spPr>
        <p:txBody>
          <a:bodyPr wrap="square" rtlCol="0">
            <a:spAutoFit/>
          </a:bodyPr>
          <a:lstStyle/>
          <a:p>
            <a:r>
              <a:rPr lang="en-GB" sz="1200" dirty="0">
                <a:solidFill>
                  <a:schemeClr val="bg1">
                    <a:lumMod val="50000"/>
                  </a:schemeClr>
                </a:solidFill>
                <a:latin typeface="+mn-lt"/>
              </a:rPr>
              <a:t>Document</a:t>
            </a:r>
            <a:r>
              <a:rPr lang="en-GB" sz="1200" baseline="0" dirty="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7" name="TextBox 6"/>
          <p:cNvSpPr txBox="1"/>
          <p:nvPr userDrawn="1"/>
        </p:nvSpPr>
        <p:spPr>
          <a:xfrm>
            <a:off x="8965623" y="6301465"/>
            <a:ext cx="2751858" cy="276999"/>
          </a:xfrm>
          <a:prstGeom prst="rect">
            <a:avLst/>
          </a:prstGeom>
          <a:noFill/>
        </p:spPr>
        <p:txBody>
          <a:bodyPr wrap="square" rtlCol="0">
            <a:spAutoFit/>
          </a:bodyPr>
          <a:lstStyle/>
          <a:p>
            <a:r>
              <a:rPr lang="en-GB" sz="1200" dirty="0">
                <a:solidFill>
                  <a:srgbClr val="00ABB5"/>
                </a:solidFill>
                <a:latin typeface="+mn-lt"/>
              </a:rPr>
              <a:t>Transforming lives through learning</a:t>
            </a:r>
          </a:p>
        </p:txBody>
      </p:sp>
    </p:spTree>
    <p:extLst>
      <p:ext uri="{BB962C8B-B14F-4D97-AF65-F5344CB8AC3E}">
        <p14:creationId xmlns:p14="http://schemas.microsoft.com/office/powerpoint/2010/main" val="2668443570"/>
      </p:ext>
    </p:extLst>
  </p:cSld>
  <p:clrMapOvr>
    <a:masterClrMapping/>
  </p:clrMapOvr>
  <mc:AlternateContent xmlns:mc="http://schemas.openxmlformats.org/markup-compatibility/2006" xmlns:p14="http://schemas.microsoft.com/office/powerpoint/2010/main">
    <mc:Choice Requires="p14">
      <p:transition spd="slow" p14:dur="1500" advTm="6513">
        <p:fade/>
      </p:transition>
    </mc:Choice>
    <mc:Fallback xmlns="">
      <p:transition spd="slow" advTm="65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5" name="Straight Connector 4"/>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583623" y="6307283"/>
            <a:ext cx="2751858" cy="276999"/>
          </a:xfrm>
          <a:prstGeom prst="rect">
            <a:avLst/>
          </a:prstGeom>
          <a:noFill/>
        </p:spPr>
        <p:txBody>
          <a:bodyPr wrap="square" rtlCol="0">
            <a:spAutoFit/>
          </a:bodyPr>
          <a:lstStyle/>
          <a:p>
            <a:r>
              <a:rPr lang="en-GB" sz="1200" dirty="0">
                <a:solidFill>
                  <a:schemeClr val="bg1">
                    <a:lumMod val="50000"/>
                  </a:schemeClr>
                </a:solidFill>
                <a:latin typeface="+mn-lt"/>
              </a:rPr>
              <a:t>Document</a:t>
            </a:r>
            <a:r>
              <a:rPr lang="en-GB" sz="1200" baseline="0" dirty="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7" name="TextBox 6"/>
          <p:cNvSpPr txBox="1"/>
          <p:nvPr userDrawn="1"/>
        </p:nvSpPr>
        <p:spPr>
          <a:xfrm>
            <a:off x="8965623" y="6301465"/>
            <a:ext cx="2751858" cy="276999"/>
          </a:xfrm>
          <a:prstGeom prst="rect">
            <a:avLst/>
          </a:prstGeom>
          <a:noFill/>
        </p:spPr>
        <p:txBody>
          <a:bodyPr wrap="square" rtlCol="0">
            <a:spAutoFit/>
          </a:bodyPr>
          <a:lstStyle/>
          <a:p>
            <a:r>
              <a:rPr lang="en-GB" sz="1200" dirty="0">
                <a:solidFill>
                  <a:srgbClr val="00ABB5"/>
                </a:solidFill>
                <a:latin typeface="+mn-lt"/>
              </a:rPr>
              <a:t>Transforming lives through learning</a:t>
            </a:r>
          </a:p>
        </p:txBody>
      </p:sp>
    </p:spTree>
    <p:extLst>
      <p:ext uri="{BB962C8B-B14F-4D97-AF65-F5344CB8AC3E}">
        <p14:creationId xmlns:p14="http://schemas.microsoft.com/office/powerpoint/2010/main" val="4188069960"/>
      </p:ext>
    </p:extLst>
  </p:cSld>
  <p:clrMapOvr>
    <a:masterClrMapping/>
  </p:clrMapOvr>
  <mc:AlternateContent xmlns:mc="http://schemas.openxmlformats.org/markup-compatibility/2006" xmlns:p14="http://schemas.microsoft.com/office/powerpoint/2010/main">
    <mc:Choice Requires="p14">
      <p:transition spd="slow" p14:dur="1500" advTm="6513">
        <p:fade/>
      </p:transition>
    </mc:Choice>
    <mc:Fallback xmlns="">
      <p:transition spd="slow" advTm="6513">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 name="Straight Connector 3"/>
          <p:cNvCxnSpPr/>
          <p:nvPr userDrawn="1"/>
        </p:nvCxnSpPr>
        <p:spPr>
          <a:xfrm>
            <a:off x="666751" y="6223000"/>
            <a:ext cx="10836972" cy="0"/>
          </a:xfrm>
          <a:prstGeom prst="line">
            <a:avLst/>
          </a:prstGeom>
          <a:ln>
            <a:solidFill>
              <a:srgbClr val="B3D23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583623" y="6307283"/>
            <a:ext cx="2751858" cy="276999"/>
          </a:xfrm>
          <a:prstGeom prst="rect">
            <a:avLst/>
          </a:prstGeom>
          <a:noFill/>
        </p:spPr>
        <p:txBody>
          <a:bodyPr wrap="square" rtlCol="0">
            <a:spAutoFit/>
          </a:bodyPr>
          <a:lstStyle/>
          <a:p>
            <a:r>
              <a:rPr lang="en-GB" sz="1200" dirty="0">
                <a:solidFill>
                  <a:schemeClr val="bg1">
                    <a:lumMod val="50000"/>
                  </a:schemeClr>
                </a:solidFill>
                <a:latin typeface="+mn-lt"/>
              </a:rPr>
              <a:t>Document</a:t>
            </a:r>
            <a:r>
              <a:rPr lang="en-GB" sz="1200" baseline="0" dirty="0">
                <a:solidFill>
                  <a:schemeClr val="bg1">
                    <a:lumMod val="50000"/>
                  </a:schemeClr>
                </a:solidFill>
                <a:latin typeface="+mn-lt"/>
              </a:rPr>
              <a:t> title</a:t>
            </a:r>
            <a:endParaRPr lang="en-GB" sz="1200" dirty="0">
              <a:solidFill>
                <a:schemeClr val="bg1">
                  <a:lumMod val="50000"/>
                </a:schemeClr>
              </a:solidFill>
              <a:latin typeface="+mn-lt"/>
            </a:endParaRPr>
          </a:p>
        </p:txBody>
      </p:sp>
      <p:sp>
        <p:nvSpPr>
          <p:cNvPr id="6" name="TextBox 5"/>
          <p:cNvSpPr txBox="1"/>
          <p:nvPr userDrawn="1"/>
        </p:nvSpPr>
        <p:spPr>
          <a:xfrm>
            <a:off x="8965623" y="6301465"/>
            <a:ext cx="2751858" cy="276999"/>
          </a:xfrm>
          <a:prstGeom prst="rect">
            <a:avLst/>
          </a:prstGeom>
          <a:noFill/>
        </p:spPr>
        <p:txBody>
          <a:bodyPr wrap="square" rtlCol="0">
            <a:spAutoFit/>
          </a:bodyPr>
          <a:lstStyle/>
          <a:p>
            <a:r>
              <a:rPr lang="en-GB" sz="1200" dirty="0">
                <a:solidFill>
                  <a:srgbClr val="00ABB5"/>
                </a:solidFill>
                <a:latin typeface="+mn-lt"/>
              </a:rPr>
              <a:t>Transforming lives through learning</a:t>
            </a:r>
          </a:p>
        </p:txBody>
      </p:sp>
    </p:spTree>
    <p:extLst>
      <p:ext uri="{BB962C8B-B14F-4D97-AF65-F5344CB8AC3E}">
        <p14:creationId xmlns:p14="http://schemas.microsoft.com/office/powerpoint/2010/main" val="3853926949"/>
      </p:ext>
    </p:extLst>
  </p:cSld>
  <p:clrMapOvr>
    <a:masterClrMapping/>
  </p:clrMapOvr>
  <mc:AlternateContent xmlns:mc="http://schemas.openxmlformats.org/markup-compatibility/2006" xmlns:p14="http://schemas.microsoft.com/office/powerpoint/2010/main">
    <mc:Choice Requires="p14">
      <p:transition spd="slow" p14:dur="1500" advTm="6513">
        <p:fade/>
      </p:transition>
    </mc:Choice>
    <mc:Fallback xmlns="">
      <p:transition spd="slow" advTm="6513">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66751" y="830263"/>
            <a:ext cx="1083697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DRAFT</a:t>
            </a:r>
            <a:br>
              <a:rPr lang="en-US"/>
            </a:br>
            <a:endParaRPr lang="en-GB" dirty="0"/>
          </a:p>
        </p:txBody>
      </p:sp>
      <p:sp>
        <p:nvSpPr>
          <p:cNvPr id="1028" name="Rectangle 3"/>
          <p:cNvSpPr>
            <a:spLocks noGrp="1" noChangeArrowheads="1"/>
          </p:cNvSpPr>
          <p:nvPr>
            <p:ph type="body" idx="1"/>
          </p:nvPr>
        </p:nvSpPr>
        <p:spPr bwMode="auto">
          <a:xfrm>
            <a:off x="685800" y="1887538"/>
            <a:ext cx="10817923"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Main body style like this and leading into bullets:</a:t>
            </a:r>
          </a:p>
          <a:p>
            <a:pPr lvl="1"/>
            <a:r>
              <a:rPr lang="en-US" dirty="0"/>
              <a:t>First level bullet</a:t>
            </a:r>
          </a:p>
          <a:p>
            <a:pPr lvl="2"/>
            <a:r>
              <a:rPr lang="en-US" dirty="0"/>
              <a:t>Second level bullet</a:t>
            </a:r>
          </a:p>
          <a:p>
            <a:pPr lvl="3"/>
            <a:r>
              <a:rPr lang="en-US" dirty="0"/>
              <a:t>Third level bullet</a:t>
            </a:r>
          </a:p>
          <a:p>
            <a:pPr lvl="4"/>
            <a:r>
              <a:rPr lang="en-US" dirty="0"/>
              <a:t>Fourth level</a:t>
            </a:r>
          </a:p>
          <a:p>
            <a:pPr lvl="5"/>
            <a:r>
              <a:rPr lang="en-US" dirty="0"/>
              <a:t>Fifth level</a:t>
            </a:r>
            <a:endParaRPr lang="en-GB" dirty="0"/>
          </a:p>
        </p:txBody>
      </p:sp>
      <p:sp>
        <p:nvSpPr>
          <p:cNvPr id="1029" name="Text Box 7"/>
          <p:cNvSpPr txBox="1">
            <a:spLocks noChangeArrowheads="1"/>
          </p:cNvSpPr>
          <p:nvPr/>
        </p:nvSpPr>
        <p:spPr bwMode="auto">
          <a:xfrm>
            <a:off x="7001910" y="6304472"/>
            <a:ext cx="451273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GB" sz="1200" dirty="0">
                <a:solidFill>
                  <a:srgbClr val="00ABB5"/>
                </a:solidFill>
              </a:rPr>
              <a:t>Transforming lives through learning</a:t>
            </a:r>
          </a:p>
        </p:txBody>
      </p:sp>
      <p:sp>
        <p:nvSpPr>
          <p:cNvPr id="1030" name="Picture 9" descr="Education Scotland White (higher res)"/>
          <p:cNvSpPr>
            <a:spLocks noChangeAspect="1" noChangeArrowheads="1"/>
          </p:cNvSpPr>
          <p:nvPr/>
        </p:nvSpPr>
        <p:spPr bwMode="auto">
          <a:xfrm>
            <a:off x="9359900" y="5892800"/>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800"/>
          </a:p>
        </p:txBody>
      </p:sp>
      <p:cxnSp>
        <p:nvCxnSpPr>
          <p:cNvPr id="3" name="Straight Connector 2"/>
          <p:cNvCxnSpPr>
            <a:endCxn id="1030" idx="3"/>
          </p:cNvCxnSpPr>
          <p:nvPr userDrawn="1"/>
        </p:nvCxnSpPr>
        <p:spPr>
          <a:xfrm flipV="1">
            <a:off x="676690" y="6216650"/>
            <a:ext cx="10842210" cy="41072"/>
          </a:xfrm>
          <a:prstGeom prst="line">
            <a:avLst/>
          </a:prstGeom>
          <a:ln w="12700" cmpd="sng">
            <a:solidFill>
              <a:srgbClr val="B3D236"/>
            </a:solidFill>
          </a:ln>
          <a:effectLst/>
        </p:spPr>
        <p:style>
          <a:lnRef idx="2">
            <a:schemeClr val="accent1"/>
          </a:lnRef>
          <a:fillRef idx="0">
            <a:schemeClr val="accent1"/>
          </a:fillRef>
          <a:effectRef idx="1">
            <a:schemeClr val="accent1"/>
          </a:effectRef>
          <a:fontRef idx="minor">
            <a:schemeClr val="tx1"/>
          </a:fontRef>
        </p:style>
      </p:cxnSp>
      <p:sp>
        <p:nvSpPr>
          <p:cNvPr id="8" name="Text Box 7"/>
          <p:cNvSpPr txBox="1">
            <a:spLocks noChangeArrowheads="1"/>
          </p:cNvSpPr>
          <p:nvPr userDrawn="1"/>
        </p:nvSpPr>
        <p:spPr bwMode="auto">
          <a:xfrm>
            <a:off x="587260" y="6304472"/>
            <a:ext cx="451273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r>
              <a:rPr lang="en-GB" sz="1200" dirty="0">
                <a:solidFill>
                  <a:schemeClr val="tx1">
                    <a:lumMod val="50000"/>
                    <a:lumOff val="50000"/>
                  </a:schemeClr>
                </a:solidFill>
              </a:rPr>
              <a:t>Document title</a:t>
            </a:r>
          </a:p>
        </p:txBody>
      </p:sp>
    </p:spTree>
    <p:extLst>
      <p:ext uri="{BB962C8B-B14F-4D97-AF65-F5344CB8AC3E}">
        <p14:creationId xmlns:p14="http://schemas.microsoft.com/office/powerpoint/2010/main" val="5147896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slow" p14:dur="1500" advTm="6513">
        <p:fade/>
      </p:transition>
    </mc:Choice>
    <mc:Fallback xmlns="">
      <p:transition spd="slow" advTm="6513">
        <p:fade/>
      </p:transition>
    </mc:Fallback>
  </mc:AlternateContent>
  <p:hf sldNum="0" hdr="0" ftr="0" dt="0"/>
  <p:txStyles>
    <p:title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p:titleStyle>
    <p:bodyStyle>
      <a:lvl1pPr marL="0" indent="0" algn="l" rtl="0" eaLnBrk="1" fontAlgn="base" hangingPunct="1">
        <a:spcBef>
          <a:spcPct val="20000"/>
        </a:spcBef>
        <a:spcAft>
          <a:spcPct val="0"/>
        </a:spcAft>
        <a:buFont typeface="Arial"/>
        <a:buNone/>
        <a:defRPr sz="20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20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20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20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20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2000">
          <a:solidFill>
            <a:srgbClr val="000000"/>
          </a:solidFill>
          <a:latin typeface="+mn-lt"/>
          <a:cs typeface="+mn-cs"/>
        </a:defRPr>
      </a:lvl7pPr>
      <a:lvl8pPr marL="3429000" indent="-228600" algn="l" rtl="0" eaLnBrk="1" fontAlgn="base" hangingPunct="1">
        <a:spcBef>
          <a:spcPct val="20000"/>
        </a:spcBef>
        <a:spcAft>
          <a:spcPct val="0"/>
        </a:spcAft>
        <a:buChar char="»"/>
        <a:defRPr sz="2000">
          <a:solidFill>
            <a:srgbClr val="000000"/>
          </a:solidFill>
          <a:latin typeface="+mn-lt"/>
          <a:cs typeface="+mn-cs"/>
        </a:defRPr>
      </a:lvl8pPr>
      <a:lvl9pPr marL="3886200" indent="-228600" algn="l" rtl="0" eaLnBrk="1" fontAlgn="base" hangingPunct="1">
        <a:spcBef>
          <a:spcPct val="20000"/>
        </a:spcBef>
        <a:spcAft>
          <a:spcPct val="0"/>
        </a:spcAft>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microsoft.com/office/2007/relationships/hdphoto" Target="../media/hdphoto10.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png"/><Relationship Id="rId5" Type="http://schemas.microsoft.com/office/2007/relationships/hdphoto" Target="../media/hdphoto11.wdp"/><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hyperlink" Target="http://www.dorsetnexus.org.uk/Page/900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Layout" Target="../slideLayouts/slideLayout1.xml"/><Relationship Id="rId7" Type="http://schemas.microsoft.com/office/2007/relationships/hdphoto" Target="../media/hdphoto3.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microsoft.com/office/2007/relationships/hdphoto" Target="../media/hdphoto2.wdp"/><Relationship Id="rId4" Type="http://schemas.openxmlformats.org/officeDocument/2006/relationships/image" Target="../media/image8.jpe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emf"/><Relationship Id="rId5" Type="http://schemas.microsoft.com/office/2007/relationships/hdphoto" Target="../media/hdphoto5.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16.jpeg"/><Relationship Id="rId2" Type="http://schemas.microsoft.com/office/2007/relationships/media" Target="../media/media7.m4a"/><Relationship Id="rId1" Type="http://schemas.openxmlformats.org/officeDocument/2006/relationships/tags" Target="../tags/tag1.xml"/><Relationship Id="rId6" Type="http://schemas.microsoft.com/office/2007/relationships/hdphoto" Target="../media/hdphoto6.wdp"/><Relationship Id="rId5" Type="http://schemas.openxmlformats.org/officeDocument/2006/relationships/image" Target="../media/image15.jpeg"/><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microsoft.com/office/2007/relationships/hdphoto" Target="../media/hdphoto8.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jpeg"/><Relationship Id="rId5" Type="http://schemas.microsoft.com/office/2007/relationships/hdphoto" Target="../media/hdphoto7.wdp"/><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9.wdp"/><Relationship Id="rId5" Type="http://schemas.openxmlformats.org/officeDocument/2006/relationships/image" Target="../media/image19.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l="23724" t="23521" r="26011" b="31464"/>
          <a:stretch/>
        </p:blipFill>
        <p:spPr>
          <a:xfrm>
            <a:off x="-1499" y="5845338"/>
            <a:ext cx="12263839" cy="1026730"/>
          </a:xfrm>
          <a:prstGeom prst="rect">
            <a:avLst/>
          </a:prstGeom>
        </p:spPr>
      </p:pic>
      <p:pic>
        <p:nvPicPr>
          <p:cNvPr id="102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1461" y="558336"/>
            <a:ext cx="3273587" cy="1425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61461" y="2782669"/>
            <a:ext cx="7640004" cy="2123658"/>
          </a:xfrm>
          <a:prstGeom prst="rect">
            <a:avLst/>
          </a:prstGeom>
        </p:spPr>
        <p:txBody>
          <a:bodyPr wrap="square">
            <a:spAutoFit/>
          </a:bodyPr>
          <a:lstStyle/>
          <a:p>
            <a:r>
              <a:rPr lang="en-GB" sz="4400" dirty="0">
                <a:solidFill>
                  <a:srgbClr val="00C4C4"/>
                </a:solidFill>
              </a:rPr>
              <a:t>Schemas:</a:t>
            </a:r>
          </a:p>
          <a:p>
            <a:r>
              <a:rPr lang="en-GB" sz="4400" dirty="0">
                <a:solidFill>
                  <a:srgbClr val="00C4C4"/>
                </a:solidFill>
              </a:rPr>
              <a:t>Learning through play</a:t>
            </a:r>
          </a:p>
          <a:p>
            <a:endParaRPr lang="en-GB" sz="4400" dirty="0">
              <a:solidFill>
                <a:srgbClr val="00C4C4"/>
              </a:solidFill>
            </a:endParaRPr>
          </a:p>
        </p:txBody>
      </p:sp>
      <p:sp>
        <p:nvSpPr>
          <p:cNvPr id="2" name="TextBox 1"/>
          <p:cNvSpPr txBox="1"/>
          <p:nvPr/>
        </p:nvSpPr>
        <p:spPr>
          <a:xfrm>
            <a:off x="8059838" y="6273225"/>
            <a:ext cx="4132162" cy="584775"/>
          </a:xfrm>
          <a:prstGeom prst="rect">
            <a:avLst/>
          </a:prstGeom>
          <a:noFill/>
        </p:spPr>
        <p:txBody>
          <a:bodyPr wrap="square" rtlCol="0">
            <a:spAutoFit/>
          </a:bodyPr>
          <a:lstStyle/>
          <a:p>
            <a:r>
              <a:rPr lang="en-GB" altLang="en-US" sz="1400" dirty="0">
                <a:solidFill>
                  <a:schemeClr val="bg1"/>
                </a:solidFill>
              </a:rPr>
              <a:t>For Scotland’s children, with Scotland’s parents</a:t>
            </a:r>
          </a:p>
          <a:p>
            <a:endParaRPr lang="en-GB" dirty="0"/>
          </a:p>
        </p:txBody>
      </p:sp>
      <p:pic>
        <p:nvPicPr>
          <p:cNvPr id="9" name="Content Placeholder 8"/>
          <p:cNvPicPr>
            <a:picLocks noGrp="1" noChangeAspect="1"/>
          </p:cNvPicPr>
          <p:nvPr>
            <p:ph idx="1"/>
          </p:nvPr>
        </p:nvPicPr>
        <p:blipFill>
          <a:blip r:embed="rId7" cstate="email">
            <a:extLst>
              <a:ext uri="{28A0092B-C50C-407E-A947-70E740481C1C}">
                <a14:useLocalDpi xmlns:a14="http://schemas.microsoft.com/office/drawing/2010/main"/>
              </a:ext>
            </a:extLst>
          </a:blip>
          <a:stretch>
            <a:fillRect/>
          </a:stretch>
        </p:blipFill>
        <p:spPr>
          <a:xfrm>
            <a:off x="6866170" y="1625726"/>
            <a:ext cx="4372101" cy="3280601"/>
          </a:xfrm>
          <a:prstGeom prst="roundRect">
            <a:avLst>
              <a:gd name="adj" fmla="val 16667"/>
            </a:avLst>
          </a:prstGeom>
          <a:ln>
            <a:noFill/>
          </a:ln>
          <a:effectLst>
            <a:outerShdw blurRad="406400" dist="3048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22771" y="5144882"/>
            <a:ext cx="609600" cy="609600"/>
          </a:xfrm>
          <a:prstGeom prst="rect">
            <a:avLst/>
          </a:prstGeom>
        </p:spPr>
      </p:pic>
    </p:spTree>
    <p:extLst>
      <p:ext uri="{BB962C8B-B14F-4D97-AF65-F5344CB8AC3E}">
        <p14:creationId xmlns:p14="http://schemas.microsoft.com/office/powerpoint/2010/main" val="2257916853"/>
      </p:ext>
    </p:extLst>
  </p:cSld>
  <p:clrMapOvr>
    <a:masterClrMapping/>
  </p:clrMapOvr>
  <mc:AlternateContent xmlns:mc="http://schemas.openxmlformats.org/markup-compatibility/2006" xmlns:p14="http://schemas.microsoft.com/office/powerpoint/2010/main">
    <mc:Choice Requires="p14">
      <p:transition spd="slow" p14:dur="1500" advTm="10000">
        <p:fade/>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1"/>
                            </p:stCondLst>
                            <p:childTnLst>
                              <p:par>
                                <p:cTn id="8" presetID="3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2000" fill="hold"/>
                                        <p:tgtEl>
                                          <p:spTgt spid="4"/>
                                        </p:tgtEl>
                                        <p:attrNameLst>
                                          <p:attrName>ppt_w</p:attrName>
                                        </p:attrNameLst>
                                      </p:cBhvr>
                                      <p:tavLst>
                                        <p:tav tm="0">
                                          <p:val>
                                            <p:fltVal val="0"/>
                                          </p:val>
                                        </p:tav>
                                        <p:tav tm="100000">
                                          <p:val>
                                            <p:strVal val="#ppt_w"/>
                                          </p:val>
                                        </p:tav>
                                      </p:tavLst>
                                    </p:anim>
                                    <p:anim calcmode="lin" valueType="num">
                                      <p:cBhvr>
                                        <p:cTn id="11" dur="2000" fill="hold"/>
                                        <p:tgtEl>
                                          <p:spTgt spid="4"/>
                                        </p:tgtEl>
                                        <p:attrNameLst>
                                          <p:attrName>ppt_h</p:attrName>
                                        </p:attrNameLst>
                                      </p:cBhvr>
                                      <p:tavLst>
                                        <p:tav tm="0">
                                          <p:val>
                                            <p:fltVal val="0"/>
                                          </p:val>
                                        </p:tav>
                                        <p:tav tm="100000">
                                          <p:val>
                                            <p:strVal val="#ppt_h"/>
                                          </p:val>
                                        </p:tav>
                                      </p:tavLst>
                                    </p:anim>
                                    <p:anim calcmode="lin" valueType="num">
                                      <p:cBhvr>
                                        <p:cTn id="12" dur="2000" fill="hold"/>
                                        <p:tgtEl>
                                          <p:spTgt spid="4"/>
                                        </p:tgtEl>
                                        <p:attrNameLst>
                                          <p:attrName>style.rotation</p:attrName>
                                        </p:attrNameLst>
                                      </p:cBhvr>
                                      <p:tavLst>
                                        <p:tav tm="0">
                                          <p:val>
                                            <p:fltVal val="90"/>
                                          </p:val>
                                        </p:tav>
                                        <p:tav tm="100000">
                                          <p:val>
                                            <p:fltVal val="0"/>
                                          </p:val>
                                        </p:tav>
                                      </p:tavLst>
                                    </p:anim>
                                    <p:animEffect transition="in" filter="fade">
                                      <p:cBhvr>
                                        <p:cTn id="13" dur="2000"/>
                                        <p:tgtEl>
                                          <p:spTgt spid="4"/>
                                        </p:tgtEl>
                                      </p:cBhvr>
                                    </p:animEffect>
                                  </p:childTnLst>
                                </p:cTn>
                              </p:par>
                            </p:childTnLst>
                          </p:cTn>
                        </p:par>
                        <p:par>
                          <p:cTn id="14" fill="hold">
                            <p:stCondLst>
                              <p:cond delay="2001"/>
                            </p:stCondLst>
                            <p:childTnLst>
                              <p:par>
                                <p:cTn id="15" presetID="31" presetClass="entr" presetSubtype="0" fill="hold" nodeType="afterEffect">
                                  <p:stCondLst>
                                    <p:cond delay="100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anim calcmode="lin" valueType="num">
                                      <p:cBhvr>
                                        <p:cTn id="19" dur="2000" fill="hold"/>
                                        <p:tgtEl>
                                          <p:spTgt spid="9"/>
                                        </p:tgtEl>
                                        <p:attrNameLst>
                                          <p:attrName>style.rotation</p:attrName>
                                        </p:attrNameLst>
                                      </p:cBhvr>
                                      <p:tavLst>
                                        <p:tav tm="0">
                                          <p:val>
                                            <p:fltVal val="90"/>
                                          </p:val>
                                        </p:tav>
                                        <p:tav tm="100000">
                                          <p:val>
                                            <p:fltVal val="0"/>
                                          </p:val>
                                        </p:tav>
                                      </p:tavLst>
                                    </p:anim>
                                    <p:animEffect transition="in" filter="fade">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4"/>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8278" y="351961"/>
            <a:ext cx="5171341" cy="711200"/>
          </a:xfrm>
        </p:spPr>
        <p:txBody>
          <a:bodyPr/>
          <a:lstStyle/>
          <a:p>
            <a:r>
              <a:rPr lang="en-GB" sz="3600" dirty="0">
                <a:solidFill>
                  <a:srgbClr val="00C4C4"/>
                </a:solidFill>
              </a:rPr>
              <a:t>Connecting</a:t>
            </a:r>
            <a:r>
              <a:rPr lang="en-GB" sz="3200" dirty="0">
                <a:solidFill>
                  <a:srgbClr val="00C4C4"/>
                </a:solidFill>
              </a:rPr>
              <a:t> Schema</a:t>
            </a:r>
            <a:endParaRPr lang="en-GB" dirty="0">
              <a:solidFill>
                <a:srgbClr val="00C4C4"/>
              </a:solidFill>
            </a:endParaRPr>
          </a:p>
        </p:txBody>
      </p:sp>
      <p:pic>
        <p:nvPicPr>
          <p:cNvPr id="4101" name="Picture 5"/>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280215" y="3329551"/>
            <a:ext cx="3490869" cy="2673291"/>
          </a:xfrm>
          <a:prstGeom prst="rect">
            <a:avLst/>
          </a:prstGeom>
          <a:noFill/>
          <a:ln>
            <a:noFill/>
          </a:ln>
          <a:effectLst>
            <a:outerShdw blurRad="190500" dist="3048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1318" y="1180241"/>
            <a:ext cx="5109882" cy="2308324"/>
          </a:xfrm>
          <a:prstGeom prst="rect">
            <a:avLst/>
          </a:prstGeom>
          <a:noFill/>
        </p:spPr>
        <p:txBody>
          <a:bodyPr wrap="square" rtlCol="0">
            <a:spAutoFit/>
          </a:bodyPr>
          <a:lstStyle/>
          <a:p>
            <a:r>
              <a:rPr lang="en-GB" dirty="0"/>
              <a:t>Children displaying the connecting schema want to join items together. They find resources like string to tie things. They connect and disconnect toys such as rail tracks. </a:t>
            </a:r>
          </a:p>
          <a:p>
            <a:endParaRPr lang="en-GB" dirty="0"/>
          </a:p>
          <a:p>
            <a:r>
              <a:rPr lang="en-GB" dirty="0"/>
              <a:t>They enjoy construction toys, and doing arts and crafts where they can glue and stick pieces together.</a:t>
            </a:r>
          </a:p>
        </p:txBody>
      </p:sp>
      <p:sp>
        <p:nvSpPr>
          <p:cNvPr id="3" name="TextBox 2"/>
          <p:cNvSpPr txBox="1"/>
          <p:nvPr/>
        </p:nvSpPr>
        <p:spPr>
          <a:xfrm>
            <a:off x="5369981" y="3851388"/>
            <a:ext cx="6637799" cy="2031325"/>
          </a:xfrm>
          <a:prstGeom prst="rect">
            <a:avLst/>
          </a:prstGeom>
          <a:noFill/>
        </p:spPr>
        <p:txBody>
          <a:bodyPr wrap="square" rtlCol="0">
            <a:spAutoFit/>
          </a:bodyPr>
          <a:lstStyle/>
          <a:p>
            <a:r>
              <a:rPr lang="en-GB" dirty="0">
                <a:solidFill>
                  <a:srgbClr val="0098C3"/>
                </a:solidFill>
              </a:rPr>
              <a:t>Make jewellery by threading pasta onto string.</a:t>
            </a:r>
          </a:p>
          <a:p>
            <a:endParaRPr lang="en-GB" dirty="0"/>
          </a:p>
          <a:p>
            <a:r>
              <a:rPr lang="en-GB" dirty="0">
                <a:solidFill>
                  <a:schemeClr val="accent3">
                    <a:lumMod val="75000"/>
                  </a:schemeClr>
                </a:solidFill>
              </a:rPr>
              <a:t>		            </a:t>
            </a:r>
            <a:r>
              <a:rPr lang="en-GB" dirty="0">
                <a:solidFill>
                  <a:srgbClr val="00985F"/>
                </a:solidFill>
              </a:rPr>
              <a:t>Create models using junk materials.</a:t>
            </a:r>
          </a:p>
          <a:p>
            <a:endParaRPr lang="en-GB" dirty="0"/>
          </a:p>
          <a:p>
            <a:r>
              <a:rPr lang="en-GB" dirty="0">
                <a:solidFill>
                  <a:srgbClr val="FF7900"/>
                </a:solidFill>
              </a:rPr>
              <a:t>Peg up cards, photographs or washing.</a:t>
            </a:r>
          </a:p>
          <a:p>
            <a:endParaRPr lang="en-GB" dirty="0"/>
          </a:p>
          <a:p>
            <a:r>
              <a:rPr lang="en-GB" dirty="0"/>
              <a:t> </a:t>
            </a:r>
          </a:p>
        </p:txBody>
      </p:sp>
      <p:sp>
        <p:nvSpPr>
          <p:cNvPr id="7" name="Explosion 1 6"/>
          <p:cNvSpPr/>
          <p:nvPr/>
        </p:nvSpPr>
        <p:spPr>
          <a:xfrm>
            <a:off x="7959477" y="351961"/>
            <a:ext cx="3111246" cy="3099976"/>
          </a:xfrm>
          <a:prstGeom prst="irregularSeal1">
            <a:avLst/>
          </a:prstGeom>
          <a:solidFill>
            <a:srgbClr val="00C4C4"/>
          </a:solidFill>
          <a:effectLst>
            <a:outerShdw blurRad="190500" dist="304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9" name="TextBox 8"/>
          <p:cNvSpPr txBox="1"/>
          <p:nvPr/>
        </p:nvSpPr>
        <p:spPr>
          <a:xfrm>
            <a:off x="8485926" y="1318733"/>
            <a:ext cx="2058348" cy="1477328"/>
          </a:xfrm>
          <a:prstGeom prst="rect">
            <a:avLst/>
          </a:prstGeom>
          <a:noFill/>
        </p:spPr>
        <p:txBody>
          <a:bodyPr wrap="square" rtlCol="0">
            <a:spAutoFit/>
          </a:bodyPr>
          <a:lstStyle/>
          <a:p>
            <a:pPr algn="ctr"/>
            <a:r>
              <a:rPr lang="en-GB" dirty="0">
                <a:solidFill>
                  <a:schemeClr val="bg1"/>
                </a:solidFill>
              </a:rPr>
              <a:t>Ideas for playing and learning alongside your child.</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3620" y="5320364"/>
            <a:ext cx="609600" cy="609600"/>
          </a:xfrm>
          <a:prstGeom prst="rect">
            <a:avLst/>
          </a:prstGeom>
        </p:spPr>
      </p:pic>
    </p:spTree>
    <p:extLst>
      <p:ext uri="{BB962C8B-B14F-4D97-AF65-F5344CB8AC3E}">
        <p14:creationId xmlns:p14="http://schemas.microsoft.com/office/powerpoint/2010/main" val="524944294"/>
      </p:ext>
    </p:extLst>
  </p:cSld>
  <p:clrMapOvr>
    <a:masterClrMapping/>
  </p:clrMapOvr>
  <mc:AlternateContent xmlns:mc="http://schemas.openxmlformats.org/markup-compatibility/2006" xmlns:p14="http://schemas.microsoft.com/office/powerpoint/2010/main">
    <mc:Choice Requires="p14">
      <p:transition spd="slow" p14:dur="1500" advTm="37000">
        <p:fade/>
      </p:transition>
    </mc:Choice>
    <mc:Fallback xmlns="">
      <p:transition spd="slow"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1"/>
                            </p:stCondLst>
                            <p:childTnLst>
                              <p:par>
                                <p:cTn id="11" presetID="22" presetClass="entr" presetSubtype="1" fill="hold" nodeType="afterEffect">
                                  <p:stCondLst>
                                    <p:cond delay="500"/>
                                  </p:stCondLst>
                                  <p:childTnLst>
                                    <p:set>
                                      <p:cBhvr>
                                        <p:cTn id="12" dur="1" fill="hold">
                                          <p:stCondLst>
                                            <p:cond delay="0"/>
                                          </p:stCondLst>
                                        </p:cTn>
                                        <p:tgtEl>
                                          <p:spTgt spid="4101"/>
                                        </p:tgtEl>
                                        <p:attrNameLst>
                                          <p:attrName>style.visibility</p:attrName>
                                        </p:attrNameLst>
                                      </p:cBhvr>
                                      <p:to>
                                        <p:strVal val="visible"/>
                                      </p:to>
                                    </p:set>
                                    <p:animEffect transition="in" filter="wipe(up)">
                                      <p:cBhvr>
                                        <p:cTn id="13" dur="2500"/>
                                        <p:tgtEl>
                                          <p:spTgt spid="4101"/>
                                        </p:tgtEl>
                                      </p:cBhvr>
                                    </p:animEffect>
                                  </p:childTnLst>
                                </p:cTn>
                              </p:par>
                            </p:childTnLst>
                          </p:cTn>
                        </p:par>
                        <p:par>
                          <p:cTn id="14" fill="hold">
                            <p:stCondLst>
                              <p:cond delay="3501"/>
                            </p:stCondLst>
                            <p:childTnLst>
                              <p:par>
                                <p:cTn id="15" presetID="22" presetClass="entr" presetSubtype="1" fill="hold" grpId="1" nodeType="afterEffect">
                                  <p:stCondLst>
                                    <p:cond delay="25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3500"/>
                                        <p:tgtEl>
                                          <p:spTgt spid="2">
                                            <p:txEl>
                                              <p:pRg st="0" end="0"/>
                                            </p:txEl>
                                          </p:spTgt>
                                        </p:tgtEl>
                                      </p:cBhvr>
                                    </p:animEffect>
                                  </p:childTnLst>
                                </p:cTn>
                              </p:par>
                            </p:childTnLst>
                          </p:cTn>
                        </p:par>
                        <p:par>
                          <p:cTn id="18" fill="hold">
                            <p:stCondLst>
                              <p:cond delay="7251"/>
                            </p:stCondLst>
                            <p:childTnLst>
                              <p:par>
                                <p:cTn id="19" presetID="22" presetClass="entr" presetSubtype="1" fill="hold" grpId="1" nodeType="afterEffect">
                                  <p:stCondLst>
                                    <p:cond delay="25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up)">
                                      <p:cBhvr>
                                        <p:cTn id="21" dur="3500"/>
                                        <p:tgtEl>
                                          <p:spTgt spid="2">
                                            <p:txEl>
                                              <p:pRg st="2" end="2"/>
                                            </p:txEl>
                                          </p:spTgt>
                                        </p:tgtEl>
                                      </p:cBhvr>
                                    </p:animEffect>
                                  </p:childTnLst>
                                </p:cTn>
                              </p:par>
                            </p:childTnLst>
                          </p:cTn>
                        </p:par>
                        <p:par>
                          <p:cTn id="22" fill="hold">
                            <p:stCondLst>
                              <p:cond delay="11001"/>
                            </p:stCondLst>
                            <p:childTnLst>
                              <p:par>
                                <p:cTn id="23" presetID="53" presetClass="entr" presetSubtype="16" fill="hold" grpId="0" nodeType="afterEffect">
                                  <p:stCondLst>
                                    <p:cond delay="7500"/>
                                  </p:stCondLst>
                                  <p:childTnLst>
                                    <p:set>
                                      <p:cBhvr>
                                        <p:cTn id="24" dur="1" fill="hold">
                                          <p:stCondLst>
                                            <p:cond delay="0"/>
                                          </p:stCondLst>
                                        </p:cTn>
                                        <p:tgtEl>
                                          <p:spTgt spid="7"/>
                                        </p:tgtEl>
                                        <p:attrNameLst>
                                          <p:attrName>style.visibility</p:attrName>
                                        </p:attrNameLst>
                                      </p:cBhvr>
                                      <p:to>
                                        <p:strVal val="visible"/>
                                      </p:to>
                                    </p:set>
                                    <p:anim calcmode="lin" valueType="num">
                                      <p:cBhvr>
                                        <p:cTn id="25" dur="2500" fill="hold"/>
                                        <p:tgtEl>
                                          <p:spTgt spid="7"/>
                                        </p:tgtEl>
                                        <p:attrNameLst>
                                          <p:attrName>ppt_w</p:attrName>
                                        </p:attrNameLst>
                                      </p:cBhvr>
                                      <p:tavLst>
                                        <p:tav tm="0">
                                          <p:val>
                                            <p:fltVal val="0"/>
                                          </p:val>
                                        </p:tav>
                                        <p:tav tm="100000">
                                          <p:val>
                                            <p:strVal val="#ppt_w"/>
                                          </p:val>
                                        </p:tav>
                                      </p:tavLst>
                                    </p:anim>
                                    <p:anim calcmode="lin" valueType="num">
                                      <p:cBhvr>
                                        <p:cTn id="26" dur="2500" fill="hold"/>
                                        <p:tgtEl>
                                          <p:spTgt spid="7"/>
                                        </p:tgtEl>
                                        <p:attrNameLst>
                                          <p:attrName>ppt_h</p:attrName>
                                        </p:attrNameLst>
                                      </p:cBhvr>
                                      <p:tavLst>
                                        <p:tav tm="0">
                                          <p:val>
                                            <p:fltVal val="0"/>
                                          </p:val>
                                        </p:tav>
                                        <p:tav tm="100000">
                                          <p:val>
                                            <p:strVal val="#ppt_h"/>
                                          </p:val>
                                        </p:tav>
                                      </p:tavLst>
                                    </p:anim>
                                    <p:animEffect transition="in" filter="fade">
                                      <p:cBhvr>
                                        <p:cTn id="27" dur="2500"/>
                                        <p:tgtEl>
                                          <p:spTgt spid="7"/>
                                        </p:tgtEl>
                                      </p:cBhvr>
                                    </p:animEffect>
                                  </p:childTnLst>
                                </p:cTn>
                              </p:par>
                            </p:childTnLst>
                          </p:cTn>
                        </p:par>
                        <p:par>
                          <p:cTn id="28" fill="hold">
                            <p:stCondLst>
                              <p:cond delay="21001"/>
                            </p:stCondLst>
                            <p:childTnLst>
                              <p:par>
                                <p:cTn id="29" presetID="31" presetClass="entr" presetSubtype="0" fill="hold" grpId="0" nodeType="afterEffect">
                                  <p:stCondLst>
                                    <p:cond delay="50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p:cTn id="31"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3"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4" dur="2000"/>
                                        <p:tgtEl>
                                          <p:spTgt spid="3">
                                            <p:txEl>
                                              <p:pRg st="0" end="0"/>
                                            </p:txEl>
                                          </p:spTgt>
                                        </p:tgtEl>
                                      </p:cBhvr>
                                    </p:animEffect>
                                  </p:childTnLst>
                                </p:cTn>
                              </p:par>
                            </p:childTnLst>
                          </p:cTn>
                        </p:par>
                        <p:par>
                          <p:cTn id="35" fill="hold">
                            <p:stCondLst>
                              <p:cond delay="23501"/>
                            </p:stCondLst>
                            <p:childTnLst>
                              <p:par>
                                <p:cTn id="36" presetID="31" presetClass="entr" presetSubtype="0" fill="hold" grpId="0" nodeType="afterEffect">
                                  <p:stCondLst>
                                    <p:cond delay="50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p:cTn id="38"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9"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0"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1" dur="2000"/>
                                        <p:tgtEl>
                                          <p:spTgt spid="3">
                                            <p:txEl>
                                              <p:pRg st="2" end="2"/>
                                            </p:txEl>
                                          </p:spTgt>
                                        </p:tgtEl>
                                      </p:cBhvr>
                                    </p:animEffect>
                                  </p:childTnLst>
                                </p:cTn>
                              </p:par>
                            </p:childTnLst>
                          </p:cTn>
                        </p:par>
                        <p:par>
                          <p:cTn id="42" fill="hold">
                            <p:stCondLst>
                              <p:cond delay="26001"/>
                            </p:stCondLst>
                            <p:childTnLst>
                              <p:par>
                                <p:cTn id="43" presetID="31" presetClass="entr" presetSubtype="0" fill="hold" grpId="0" nodeType="afterEffect">
                                  <p:stCondLst>
                                    <p:cond delay="50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p:cTn id="4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6"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7"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8"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bldLst>
      <p:bldP spid="6" grpId="0"/>
      <p:bldP spid="2" grpId="1" build="p"/>
      <p:bldP spid="3" grpId="0" uiExpand="1" build="p"/>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481" y="556164"/>
            <a:ext cx="5203962" cy="719828"/>
          </a:xfrm>
        </p:spPr>
        <p:txBody>
          <a:bodyPr/>
          <a:lstStyle/>
          <a:p>
            <a:r>
              <a:rPr lang="en-GB" sz="3600" dirty="0">
                <a:solidFill>
                  <a:srgbClr val="00C4C4"/>
                </a:solidFill>
              </a:rPr>
              <a:t>Orientation Schema</a:t>
            </a:r>
          </a:p>
        </p:txBody>
      </p:sp>
      <p:sp>
        <p:nvSpPr>
          <p:cNvPr id="5" name="Content Placeholder 4"/>
          <p:cNvSpPr>
            <a:spLocks noGrp="1"/>
          </p:cNvSpPr>
          <p:nvPr>
            <p:ph idx="1"/>
          </p:nvPr>
        </p:nvSpPr>
        <p:spPr>
          <a:xfrm>
            <a:off x="453430" y="1286061"/>
            <a:ext cx="4516776" cy="3212197"/>
          </a:xfrm>
        </p:spPr>
        <p:txBody>
          <a:bodyPr/>
          <a:lstStyle/>
          <a:p>
            <a:r>
              <a:rPr lang="en-GB" sz="1800" dirty="0">
                <a:solidFill>
                  <a:schemeClr val="tx1"/>
                </a:solidFill>
              </a:rPr>
              <a:t>Children like to turn objects and themselves around and upside down, to get a view from under the table or from the branch of a tree. They may bend over and look at the world backwards through their legs. They enjoy seeing things from a different view when exploring using cardboard tubes, binoculars or a magnifying glass.</a:t>
            </a:r>
          </a:p>
          <a:p>
            <a:endParaRPr lang="en-GB" dirty="0"/>
          </a:p>
        </p:txBody>
      </p:sp>
      <p:pic>
        <p:nvPicPr>
          <p:cNvPr id="6" name="Picture 5"/>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5638443" y="272317"/>
            <a:ext cx="2981995" cy="2236496"/>
          </a:xfrm>
          <a:prstGeom prst="roundRect">
            <a:avLst>
              <a:gd name="adj" fmla="val 16667"/>
            </a:avLst>
          </a:prstGeom>
          <a:ln>
            <a:noFill/>
          </a:ln>
          <a:effectLst>
            <a:outerShdw blurRad="165100" dist="152400" dir="2700000" algn="ctr" rotWithShape="0">
              <a:srgbClr val="000000">
                <a:alpha val="43137"/>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4482" y="3831354"/>
            <a:ext cx="3392172" cy="2332108"/>
          </a:xfrm>
          <a:prstGeom prst="rect">
            <a:avLst/>
          </a:prstGeom>
          <a:noFill/>
          <a:ln>
            <a:noFill/>
          </a:ln>
          <a:effectLst>
            <a:outerShdw blurRad="165100" dist="1524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8795642" y="601062"/>
            <a:ext cx="2604304" cy="3416320"/>
          </a:xfrm>
          <a:prstGeom prst="rect">
            <a:avLst/>
          </a:prstGeom>
          <a:noFill/>
        </p:spPr>
        <p:txBody>
          <a:bodyPr wrap="square" rtlCol="0">
            <a:spAutoFit/>
          </a:bodyPr>
          <a:lstStyle/>
          <a:p>
            <a:r>
              <a:rPr lang="en-GB" dirty="0">
                <a:solidFill>
                  <a:srgbClr val="0098C3"/>
                </a:solidFill>
              </a:rPr>
              <a:t>Lots of energetic play to climb, roll and tumble.</a:t>
            </a:r>
          </a:p>
          <a:p>
            <a:endParaRPr lang="en-GB" dirty="0"/>
          </a:p>
          <a:p>
            <a:endParaRPr lang="en-GB" dirty="0">
              <a:solidFill>
                <a:srgbClr val="00B050"/>
              </a:solidFill>
            </a:endParaRPr>
          </a:p>
          <a:p>
            <a:endParaRPr lang="en-GB" dirty="0">
              <a:solidFill>
                <a:srgbClr val="00B050"/>
              </a:solidFill>
            </a:endParaRPr>
          </a:p>
          <a:p>
            <a:endParaRPr lang="en-GB" dirty="0">
              <a:solidFill>
                <a:srgbClr val="00B050"/>
              </a:solidFill>
            </a:endParaRPr>
          </a:p>
          <a:p>
            <a:r>
              <a:rPr lang="en-GB" dirty="0">
                <a:solidFill>
                  <a:srgbClr val="00985F"/>
                </a:solidFill>
              </a:rPr>
              <a:t>Visits to local parks to use climbing frames and explore trees.</a:t>
            </a:r>
          </a:p>
          <a:p>
            <a:endParaRPr lang="en-GB" dirty="0"/>
          </a:p>
          <a:p>
            <a:endParaRPr lang="en-GB" dirty="0"/>
          </a:p>
        </p:txBody>
      </p:sp>
      <p:sp>
        <p:nvSpPr>
          <p:cNvPr id="14" name="TextBox 13"/>
          <p:cNvSpPr txBox="1"/>
          <p:nvPr/>
        </p:nvSpPr>
        <p:spPr>
          <a:xfrm>
            <a:off x="8795644" y="4412680"/>
            <a:ext cx="3076810" cy="1477328"/>
          </a:xfrm>
          <a:prstGeom prst="rect">
            <a:avLst/>
          </a:prstGeom>
          <a:noFill/>
        </p:spPr>
        <p:txBody>
          <a:bodyPr wrap="square" rtlCol="0">
            <a:spAutoFit/>
          </a:bodyPr>
          <a:lstStyle/>
          <a:p>
            <a:r>
              <a:rPr lang="en-GB" dirty="0">
                <a:solidFill>
                  <a:srgbClr val="FF7900"/>
                </a:solidFill>
              </a:rPr>
              <a:t>I spy games and mini beast hunts in the garden or park using binoculars bought or homemade out of cardboard tubes.</a:t>
            </a:r>
          </a:p>
        </p:txBody>
      </p:sp>
      <p:sp>
        <p:nvSpPr>
          <p:cNvPr id="15" name="Explosion 1 14"/>
          <p:cNvSpPr/>
          <p:nvPr/>
        </p:nvSpPr>
        <p:spPr>
          <a:xfrm>
            <a:off x="4977450" y="2862692"/>
            <a:ext cx="3111246" cy="3099976"/>
          </a:xfrm>
          <a:prstGeom prst="irregularSeal1">
            <a:avLst/>
          </a:prstGeom>
          <a:solidFill>
            <a:srgbClr val="00C4C4"/>
          </a:solidFill>
          <a:effectLst>
            <a:outerShdw blurRad="165100" dist="1524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6" name="TextBox 15"/>
          <p:cNvSpPr txBox="1"/>
          <p:nvPr/>
        </p:nvSpPr>
        <p:spPr>
          <a:xfrm>
            <a:off x="5503899" y="3674016"/>
            <a:ext cx="2058348" cy="1477328"/>
          </a:xfrm>
          <a:prstGeom prst="rect">
            <a:avLst/>
          </a:prstGeom>
          <a:noFill/>
        </p:spPr>
        <p:txBody>
          <a:bodyPr wrap="square" rtlCol="0">
            <a:spAutoFit/>
          </a:bodyPr>
          <a:lstStyle/>
          <a:p>
            <a:pPr algn="ctr"/>
            <a:r>
              <a:rPr lang="en-GB" dirty="0">
                <a:solidFill>
                  <a:schemeClr val="bg1"/>
                </a:solidFill>
              </a:rPr>
              <a:t>Ideas for playing and learning alongside your child.</a:t>
            </a:r>
          </a:p>
          <a:p>
            <a:endParaRPr lang="en-GB"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9946" y="5611946"/>
            <a:ext cx="609600" cy="609600"/>
          </a:xfrm>
          <a:prstGeom prst="rect">
            <a:avLst/>
          </a:prstGeom>
        </p:spPr>
      </p:pic>
    </p:spTree>
    <p:extLst>
      <p:ext uri="{BB962C8B-B14F-4D97-AF65-F5344CB8AC3E}">
        <p14:creationId xmlns:p14="http://schemas.microsoft.com/office/powerpoint/2010/main" val="2133852154"/>
      </p:ext>
    </p:extLst>
  </p:cSld>
  <p:clrMapOvr>
    <a:masterClrMapping/>
  </p:clrMapOvr>
  <mc:AlternateContent xmlns:mc="http://schemas.openxmlformats.org/markup-compatibility/2006" xmlns:p14="http://schemas.microsoft.com/office/powerpoint/2010/main">
    <mc:Choice Requires="p14">
      <p:transition spd="slow" p14:dur="1500" advTm="48000">
        <p:fade/>
      </p:transition>
    </mc:Choice>
    <mc:Fallback xmlns="">
      <p:transition spd="slow" advTm="4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1"/>
                            </p:stCondLst>
                            <p:childTnLst>
                              <p:par>
                                <p:cTn id="8" presetID="22" presetClass="entr" presetSubtype="1" fill="hold" grpId="0" nodeType="after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500"/>
                                        <p:tgtEl>
                                          <p:spTgt spid="4"/>
                                        </p:tgtEl>
                                      </p:cBhvr>
                                    </p:animEffect>
                                  </p:childTnLst>
                                </p:cTn>
                              </p:par>
                            </p:childTnLst>
                          </p:cTn>
                        </p:par>
                        <p:par>
                          <p:cTn id="11" fill="hold">
                            <p:stCondLst>
                              <p:cond delay="1751"/>
                            </p:stCondLst>
                            <p:childTnLst>
                              <p:par>
                                <p:cTn id="12" presetID="22" presetClass="entr" presetSubtype="1" fill="hold" nodeType="afterEffect">
                                  <p:stCondLst>
                                    <p:cond delay="25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2000"/>
                                        <p:tgtEl>
                                          <p:spTgt spid="6"/>
                                        </p:tgtEl>
                                      </p:cBhvr>
                                    </p:animEffect>
                                  </p:childTnLst>
                                </p:cTn>
                              </p:par>
                            </p:childTnLst>
                          </p:cTn>
                        </p:par>
                        <p:par>
                          <p:cTn id="15" fill="hold">
                            <p:stCondLst>
                              <p:cond delay="4001"/>
                            </p:stCondLst>
                            <p:childTnLst>
                              <p:par>
                                <p:cTn id="16" presetID="22" presetClass="entr" presetSubtype="1" fill="hold" nodeType="afterEffect">
                                  <p:stCondLst>
                                    <p:cond delay="25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2000"/>
                                        <p:tgtEl>
                                          <p:spTgt spid="9"/>
                                        </p:tgtEl>
                                      </p:cBhvr>
                                    </p:animEffect>
                                  </p:childTnLst>
                                </p:cTn>
                              </p:par>
                            </p:childTnLst>
                          </p:cTn>
                        </p:par>
                        <p:par>
                          <p:cTn id="19" fill="hold">
                            <p:stCondLst>
                              <p:cond delay="6251"/>
                            </p:stCondLst>
                            <p:childTnLst>
                              <p:par>
                                <p:cTn id="20" presetID="22" presetClass="entr" presetSubtype="1" fill="hold" grpId="0" nodeType="afterEffect">
                                  <p:stCondLst>
                                    <p:cond delay="25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up)">
                                      <p:cBhvr>
                                        <p:cTn id="22" dur="3500"/>
                                        <p:tgtEl>
                                          <p:spTgt spid="5">
                                            <p:txEl>
                                              <p:pRg st="0" end="0"/>
                                            </p:txEl>
                                          </p:spTgt>
                                        </p:tgtEl>
                                      </p:cBhvr>
                                    </p:animEffect>
                                  </p:childTnLst>
                                </p:cTn>
                              </p:par>
                            </p:childTnLst>
                          </p:cTn>
                        </p:par>
                        <p:par>
                          <p:cTn id="23" fill="hold">
                            <p:stCondLst>
                              <p:cond delay="10001"/>
                            </p:stCondLst>
                            <p:childTnLst>
                              <p:par>
                                <p:cTn id="24" presetID="53" presetClass="entr" presetSubtype="16" fill="hold" grpId="0" nodeType="afterEffect">
                                  <p:stCondLst>
                                    <p:cond delay="13000"/>
                                  </p:stCondLst>
                                  <p:childTnLst>
                                    <p:set>
                                      <p:cBhvr>
                                        <p:cTn id="25" dur="1" fill="hold">
                                          <p:stCondLst>
                                            <p:cond delay="0"/>
                                          </p:stCondLst>
                                        </p:cTn>
                                        <p:tgtEl>
                                          <p:spTgt spid="15"/>
                                        </p:tgtEl>
                                        <p:attrNameLst>
                                          <p:attrName>style.visibility</p:attrName>
                                        </p:attrNameLst>
                                      </p:cBhvr>
                                      <p:to>
                                        <p:strVal val="visible"/>
                                      </p:to>
                                    </p:set>
                                    <p:anim calcmode="lin" valueType="num">
                                      <p:cBhvr>
                                        <p:cTn id="26" dur="2000" fill="hold"/>
                                        <p:tgtEl>
                                          <p:spTgt spid="15"/>
                                        </p:tgtEl>
                                        <p:attrNameLst>
                                          <p:attrName>ppt_w</p:attrName>
                                        </p:attrNameLst>
                                      </p:cBhvr>
                                      <p:tavLst>
                                        <p:tav tm="0">
                                          <p:val>
                                            <p:fltVal val="0"/>
                                          </p:val>
                                        </p:tav>
                                        <p:tav tm="100000">
                                          <p:val>
                                            <p:strVal val="#ppt_w"/>
                                          </p:val>
                                        </p:tav>
                                      </p:tavLst>
                                    </p:anim>
                                    <p:anim calcmode="lin" valueType="num">
                                      <p:cBhvr>
                                        <p:cTn id="27" dur="2000" fill="hold"/>
                                        <p:tgtEl>
                                          <p:spTgt spid="15"/>
                                        </p:tgtEl>
                                        <p:attrNameLst>
                                          <p:attrName>ppt_h</p:attrName>
                                        </p:attrNameLst>
                                      </p:cBhvr>
                                      <p:tavLst>
                                        <p:tav tm="0">
                                          <p:val>
                                            <p:fltVal val="0"/>
                                          </p:val>
                                        </p:tav>
                                        <p:tav tm="100000">
                                          <p:val>
                                            <p:strVal val="#ppt_h"/>
                                          </p:val>
                                        </p:tav>
                                      </p:tavLst>
                                    </p:anim>
                                    <p:animEffect transition="in" filter="fade">
                                      <p:cBhvr>
                                        <p:cTn id="28" dur="2000"/>
                                        <p:tgtEl>
                                          <p:spTgt spid="15"/>
                                        </p:tgtEl>
                                      </p:cBhvr>
                                    </p:animEffect>
                                  </p:childTnLst>
                                </p:cTn>
                              </p:par>
                            </p:childTnLst>
                          </p:cTn>
                        </p:par>
                        <p:par>
                          <p:cTn id="29" fill="hold">
                            <p:stCondLst>
                              <p:cond delay="25001"/>
                            </p:stCondLst>
                            <p:childTnLst>
                              <p:par>
                                <p:cTn id="30" presetID="31" presetClass="entr" presetSubtype="0" fill="hold" grpId="0" nodeType="afterEffect">
                                  <p:stCondLst>
                                    <p:cond delay="50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p:cTn id="32" dur="2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3" dur="2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34" dur="2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35" dur="2000"/>
                                        <p:tgtEl>
                                          <p:spTgt spid="13">
                                            <p:txEl>
                                              <p:pRg st="0" end="0"/>
                                            </p:txEl>
                                          </p:spTgt>
                                        </p:tgtEl>
                                      </p:cBhvr>
                                    </p:animEffect>
                                  </p:childTnLst>
                                </p:cTn>
                              </p:par>
                            </p:childTnLst>
                          </p:cTn>
                        </p:par>
                        <p:par>
                          <p:cTn id="36" fill="hold">
                            <p:stCondLst>
                              <p:cond delay="27501"/>
                            </p:stCondLst>
                            <p:childTnLst>
                              <p:par>
                                <p:cTn id="37" presetID="31" presetClass="entr" presetSubtype="0" fill="hold" grpId="0" nodeType="afterEffect">
                                  <p:stCondLst>
                                    <p:cond delay="500"/>
                                  </p:stCondLst>
                                  <p:childTnLst>
                                    <p:set>
                                      <p:cBhvr>
                                        <p:cTn id="38" dur="1" fill="hold">
                                          <p:stCondLst>
                                            <p:cond delay="0"/>
                                          </p:stCondLst>
                                        </p:cTn>
                                        <p:tgtEl>
                                          <p:spTgt spid="13">
                                            <p:txEl>
                                              <p:pRg st="5" end="5"/>
                                            </p:txEl>
                                          </p:spTgt>
                                        </p:tgtEl>
                                        <p:attrNameLst>
                                          <p:attrName>style.visibility</p:attrName>
                                        </p:attrNameLst>
                                      </p:cBhvr>
                                      <p:to>
                                        <p:strVal val="visible"/>
                                      </p:to>
                                    </p:set>
                                    <p:anim calcmode="lin" valueType="num">
                                      <p:cBhvr>
                                        <p:cTn id="39" dur="2000" fill="hold"/>
                                        <p:tgtEl>
                                          <p:spTgt spid="13">
                                            <p:txEl>
                                              <p:pRg st="5" end="5"/>
                                            </p:txEl>
                                          </p:spTgt>
                                        </p:tgtEl>
                                        <p:attrNameLst>
                                          <p:attrName>ppt_w</p:attrName>
                                        </p:attrNameLst>
                                      </p:cBhvr>
                                      <p:tavLst>
                                        <p:tav tm="0">
                                          <p:val>
                                            <p:fltVal val="0"/>
                                          </p:val>
                                        </p:tav>
                                        <p:tav tm="100000">
                                          <p:val>
                                            <p:strVal val="#ppt_w"/>
                                          </p:val>
                                        </p:tav>
                                      </p:tavLst>
                                    </p:anim>
                                    <p:anim calcmode="lin" valueType="num">
                                      <p:cBhvr>
                                        <p:cTn id="40" dur="2000" fill="hold"/>
                                        <p:tgtEl>
                                          <p:spTgt spid="13">
                                            <p:txEl>
                                              <p:pRg st="5" end="5"/>
                                            </p:txEl>
                                          </p:spTgt>
                                        </p:tgtEl>
                                        <p:attrNameLst>
                                          <p:attrName>ppt_h</p:attrName>
                                        </p:attrNameLst>
                                      </p:cBhvr>
                                      <p:tavLst>
                                        <p:tav tm="0">
                                          <p:val>
                                            <p:fltVal val="0"/>
                                          </p:val>
                                        </p:tav>
                                        <p:tav tm="100000">
                                          <p:val>
                                            <p:strVal val="#ppt_h"/>
                                          </p:val>
                                        </p:tav>
                                      </p:tavLst>
                                    </p:anim>
                                    <p:anim calcmode="lin" valueType="num">
                                      <p:cBhvr>
                                        <p:cTn id="41" dur="2000" fill="hold"/>
                                        <p:tgtEl>
                                          <p:spTgt spid="13">
                                            <p:txEl>
                                              <p:pRg st="5" end="5"/>
                                            </p:txEl>
                                          </p:spTgt>
                                        </p:tgtEl>
                                        <p:attrNameLst>
                                          <p:attrName>style.rotation</p:attrName>
                                        </p:attrNameLst>
                                      </p:cBhvr>
                                      <p:tavLst>
                                        <p:tav tm="0">
                                          <p:val>
                                            <p:fltVal val="90"/>
                                          </p:val>
                                        </p:tav>
                                        <p:tav tm="100000">
                                          <p:val>
                                            <p:fltVal val="0"/>
                                          </p:val>
                                        </p:tav>
                                      </p:tavLst>
                                    </p:anim>
                                    <p:animEffect transition="in" filter="fade">
                                      <p:cBhvr>
                                        <p:cTn id="42" dur="2000"/>
                                        <p:tgtEl>
                                          <p:spTgt spid="13">
                                            <p:txEl>
                                              <p:pRg st="5" end="5"/>
                                            </p:txEl>
                                          </p:spTgt>
                                        </p:tgtEl>
                                      </p:cBhvr>
                                    </p:animEffect>
                                  </p:childTnLst>
                                </p:cTn>
                              </p:par>
                            </p:childTnLst>
                          </p:cTn>
                        </p:par>
                        <p:par>
                          <p:cTn id="43" fill="hold">
                            <p:stCondLst>
                              <p:cond delay="30001"/>
                            </p:stCondLst>
                            <p:childTnLst>
                              <p:par>
                                <p:cTn id="44" presetID="31" presetClass="entr" presetSubtype="0" fill="hold" grpId="0" nodeType="afterEffect">
                                  <p:stCondLst>
                                    <p:cond delay="500"/>
                                  </p:stCondLst>
                                  <p:childTnLst>
                                    <p:set>
                                      <p:cBhvr>
                                        <p:cTn id="45" dur="1" fill="hold">
                                          <p:stCondLst>
                                            <p:cond delay="0"/>
                                          </p:stCondLst>
                                        </p:cTn>
                                        <p:tgtEl>
                                          <p:spTgt spid="14"/>
                                        </p:tgtEl>
                                        <p:attrNameLst>
                                          <p:attrName>style.visibility</p:attrName>
                                        </p:attrNameLst>
                                      </p:cBhvr>
                                      <p:to>
                                        <p:strVal val="visible"/>
                                      </p:to>
                                    </p:set>
                                    <p:anim calcmode="lin" valueType="num">
                                      <p:cBhvr>
                                        <p:cTn id="46" dur="2000" fill="hold"/>
                                        <p:tgtEl>
                                          <p:spTgt spid="14"/>
                                        </p:tgtEl>
                                        <p:attrNameLst>
                                          <p:attrName>ppt_w</p:attrName>
                                        </p:attrNameLst>
                                      </p:cBhvr>
                                      <p:tavLst>
                                        <p:tav tm="0">
                                          <p:val>
                                            <p:fltVal val="0"/>
                                          </p:val>
                                        </p:tav>
                                        <p:tav tm="100000">
                                          <p:val>
                                            <p:strVal val="#ppt_w"/>
                                          </p:val>
                                        </p:tav>
                                      </p:tavLst>
                                    </p:anim>
                                    <p:anim calcmode="lin" valueType="num">
                                      <p:cBhvr>
                                        <p:cTn id="47" dur="2000" fill="hold"/>
                                        <p:tgtEl>
                                          <p:spTgt spid="14"/>
                                        </p:tgtEl>
                                        <p:attrNameLst>
                                          <p:attrName>ppt_h</p:attrName>
                                        </p:attrNameLst>
                                      </p:cBhvr>
                                      <p:tavLst>
                                        <p:tav tm="0">
                                          <p:val>
                                            <p:fltVal val="0"/>
                                          </p:val>
                                        </p:tav>
                                        <p:tav tm="100000">
                                          <p:val>
                                            <p:strVal val="#ppt_h"/>
                                          </p:val>
                                        </p:tav>
                                      </p:tavLst>
                                    </p:anim>
                                    <p:anim calcmode="lin" valueType="num">
                                      <p:cBhvr>
                                        <p:cTn id="48" dur="2000" fill="hold"/>
                                        <p:tgtEl>
                                          <p:spTgt spid="14"/>
                                        </p:tgtEl>
                                        <p:attrNameLst>
                                          <p:attrName>style.rotation</p:attrName>
                                        </p:attrNameLst>
                                      </p:cBhvr>
                                      <p:tavLst>
                                        <p:tav tm="0">
                                          <p:val>
                                            <p:fltVal val="90"/>
                                          </p:val>
                                        </p:tav>
                                        <p:tav tm="100000">
                                          <p:val>
                                            <p:fltVal val="0"/>
                                          </p:val>
                                        </p:tav>
                                      </p:tavLst>
                                    </p:anim>
                                    <p:animEffect transition="in" filter="fade">
                                      <p:cBhvr>
                                        <p:cTn id="4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10"/>
                </p:tgtEl>
              </p:cMediaNode>
            </p:audio>
          </p:childTnLst>
        </p:cTn>
      </p:par>
    </p:tnLst>
    <p:bldLst>
      <p:bldP spid="4" grpId="0"/>
      <p:bldP spid="5" grpId="0" build="p"/>
      <p:bldP spid="13" grpId="0" build="p"/>
      <p:bldP spid="14"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985" y="269197"/>
            <a:ext cx="10836972" cy="711200"/>
          </a:xfrm>
        </p:spPr>
        <p:txBody>
          <a:bodyPr/>
          <a:lstStyle/>
          <a:p>
            <a:r>
              <a:rPr lang="en-GB" sz="3600" dirty="0">
                <a:solidFill>
                  <a:srgbClr val="00C4C4"/>
                </a:solidFill>
              </a:rPr>
              <a:t>References</a:t>
            </a:r>
          </a:p>
        </p:txBody>
      </p:sp>
      <p:sp>
        <p:nvSpPr>
          <p:cNvPr id="3" name="Content Placeholder 2"/>
          <p:cNvSpPr>
            <a:spLocks noGrp="1"/>
          </p:cNvSpPr>
          <p:nvPr>
            <p:ph idx="1"/>
          </p:nvPr>
        </p:nvSpPr>
        <p:spPr>
          <a:xfrm>
            <a:off x="455985" y="1246550"/>
            <a:ext cx="10817923" cy="3702050"/>
          </a:xfrm>
        </p:spPr>
        <p:txBody>
          <a:bodyPr/>
          <a:lstStyle/>
          <a:p>
            <a:pPr>
              <a:spcBef>
                <a:spcPts val="0"/>
              </a:spcBef>
            </a:pPr>
            <a:r>
              <a:rPr lang="en-GB" sz="1800" dirty="0">
                <a:solidFill>
                  <a:schemeClr val="tx1"/>
                </a:solidFill>
              </a:rPr>
              <a:t>The content of this resource was adapted from the work of Dr Stella Louis who is a freelance early years consultant, trainer and author.  We hope you have enjoyed finding out a bit more about Schemas.  If you want to know some more:</a:t>
            </a:r>
          </a:p>
          <a:p>
            <a:pPr>
              <a:spcBef>
                <a:spcPts val="0"/>
              </a:spcBef>
            </a:pPr>
            <a:endParaRPr lang="en-GB" sz="1800" dirty="0">
              <a:solidFill>
                <a:schemeClr val="tx1"/>
              </a:solidFill>
            </a:endParaRPr>
          </a:p>
          <a:p>
            <a:pPr>
              <a:spcBef>
                <a:spcPts val="0"/>
              </a:spcBef>
            </a:pPr>
            <a:r>
              <a:rPr lang="en-GB" sz="1800" dirty="0">
                <a:solidFill>
                  <a:schemeClr val="tx1"/>
                </a:solidFill>
              </a:rPr>
              <a:t>Louis S. Featherstone S. </a:t>
            </a:r>
            <a:r>
              <a:rPr lang="en-GB" sz="1800" dirty="0" err="1">
                <a:solidFill>
                  <a:schemeClr val="tx1"/>
                </a:solidFill>
              </a:rPr>
              <a:t>Macgraw</a:t>
            </a:r>
            <a:r>
              <a:rPr lang="en-GB" sz="1800" dirty="0">
                <a:solidFill>
                  <a:schemeClr val="tx1"/>
                </a:solidFill>
              </a:rPr>
              <a:t> L. Hayes L. </a:t>
            </a:r>
            <a:r>
              <a:rPr lang="en-GB" sz="1800" dirty="0" err="1">
                <a:solidFill>
                  <a:schemeClr val="tx1"/>
                </a:solidFill>
              </a:rPr>
              <a:t>Beswick</a:t>
            </a:r>
            <a:r>
              <a:rPr lang="en-GB" sz="1800" dirty="0">
                <a:solidFill>
                  <a:schemeClr val="tx1"/>
                </a:solidFill>
              </a:rPr>
              <a:t> C. (2013).  </a:t>
            </a:r>
            <a:r>
              <a:rPr lang="en-GB" sz="1800" i="1" dirty="0">
                <a:solidFill>
                  <a:schemeClr val="tx1"/>
                </a:solidFill>
              </a:rPr>
              <a:t>Understanding Schemas in Young Children: Again! Again! London: Bloomsbury Publishing PLC.</a:t>
            </a:r>
          </a:p>
          <a:p>
            <a:pPr>
              <a:spcBef>
                <a:spcPts val="0"/>
              </a:spcBef>
            </a:pPr>
            <a:endParaRPr lang="en-GB" sz="1800" dirty="0">
              <a:solidFill>
                <a:srgbClr val="92D050"/>
              </a:solidFill>
            </a:endParaRPr>
          </a:p>
          <a:p>
            <a:pPr>
              <a:spcBef>
                <a:spcPts val="0"/>
              </a:spcBef>
            </a:pPr>
            <a:r>
              <a:rPr lang="en-GB" sz="1800" dirty="0">
                <a:solidFill>
                  <a:schemeClr val="tx1"/>
                </a:solidFill>
                <a:hlinkClick r:id="rId4"/>
              </a:rPr>
              <a:t>Schemas | Dorset Nexus</a:t>
            </a:r>
            <a:endParaRPr lang="en-GB" sz="1800" dirty="0">
              <a:solidFill>
                <a:schemeClr val="tx1"/>
              </a:solidFill>
            </a:endParaRPr>
          </a:p>
          <a:p>
            <a:pPr>
              <a:spcBef>
                <a:spcPts val="0"/>
              </a:spcBef>
            </a:pPr>
            <a:endParaRPr lang="en-GB" dirty="0">
              <a:solidFill>
                <a:srgbClr val="92D05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8157" y="5089965"/>
            <a:ext cx="609600" cy="609600"/>
          </a:xfrm>
          <a:prstGeom prst="rect">
            <a:avLst/>
          </a:prstGeom>
        </p:spPr>
      </p:pic>
    </p:spTree>
    <p:extLst>
      <p:ext uri="{BB962C8B-B14F-4D97-AF65-F5344CB8AC3E}">
        <p14:creationId xmlns:p14="http://schemas.microsoft.com/office/powerpoint/2010/main" val="2656733814"/>
      </p:ext>
    </p:extLst>
  </p:cSld>
  <p:clrMapOvr>
    <a:masterClrMapping/>
  </p:clrMapOvr>
  <mc:AlternateContent xmlns:mc="http://schemas.openxmlformats.org/markup-compatibility/2006" xmlns:p14="http://schemas.microsoft.com/office/powerpoint/2010/main">
    <mc:Choice Requires="p14">
      <p:transition spd="slow" p14:dur="1500" advTm="13000">
        <p:fade/>
      </p:transition>
    </mc:Choice>
    <mc:Fallback xmlns="">
      <p:transition spd="slow"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0" presetClass="entr" presetSubtype="0" fill="hold" grpId="0" nodeType="afterEffect">
                                  <p:stCondLst>
                                    <p:cond delay="25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par>
                          <p:cTn id="11" fill="hold">
                            <p:stCondLst>
                              <p:cond delay="2251"/>
                            </p:stCondLst>
                            <p:childTnLst>
                              <p:par>
                                <p:cTn id="12" presetID="10" presetClass="entr" presetSubtype="0" fill="hold" grpId="0" nodeType="afterEffect">
                                  <p:stCondLst>
                                    <p:cond delay="25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2000"/>
                                        <p:tgtEl>
                                          <p:spTgt spid="3">
                                            <p:txEl>
                                              <p:pRg st="2" end="2"/>
                                            </p:txEl>
                                          </p:spTgt>
                                        </p:tgtEl>
                                      </p:cBhvr>
                                    </p:animEffect>
                                  </p:childTnLst>
                                </p:cTn>
                              </p:par>
                            </p:childTnLst>
                          </p:cTn>
                        </p:par>
                        <p:par>
                          <p:cTn id="15" fill="hold">
                            <p:stCondLst>
                              <p:cond delay="4501"/>
                            </p:stCondLst>
                            <p:childTnLst>
                              <p:par>
                                <p:cTn id="16" presetID="10" presetClass="entr" presetSubtype="0" fill="hold" grpId="0" nodeType="afterEffect">
                                  <p:stCondLst>
                                    <p:cond delay="25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0"/>
                                        <p:tgtEl>
                                          <p:spTgt spid="3">
                                            <p:txEl>
                                              <p:pRg st="4" end="4"/>
                                            </p:txEl>
                                          </p:spTgt>
                                        </p:tgtEl>
                                      </p:cBhvr>
                                    </p:animEffect>
                                  </p:childTnLst>
                                </p:cTn>
                              </p:par>
                            </p:childTnLst>
                          </p:cTn>
                        </p:par>
                        <p:par>
                          <p:cTn id="19" fill="hold">
                            <p:stCondLst>
                              <p:cond delay="6751"/>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23724" t="23521" r="26011" b="31464"/>
          <a:stretch/>
        </p:blipFill>
        <p:spPr>
          <a:xfrm>
            <a:off x="-18539" y="3736092"/>
            <a:ext cx="12263839" cy="3140449"/>
          </a:xfrm>
          <a:prstGeom prst="rect">
            <a:avLst/>
          </a:prstGeom>
        </p:spPr>
      </p:pic>
      <p:sp>
        <p:nvSpPr>
          <p:cNvPr id="3" name="Content Placeholder 2"/>
          <p:cNvSpPr>
            <a:spLocks noGrp="1"/>
          </p:cNvSpPr>
          <p:nvPr>
            <p:ph idx="1"/>
          </p:nvPr>
        </p:nvSpPr>
        <p:spPr>
          <a:xfrm>
            <a:off x="713768" y="1916499"/>
            <a:ext cx="10827033" cy="3039180"/>
          </a:xfrm>
        </p:spPr>
        <p:txBody>
          <a:bodyPr/>
          <a:lstStyle/>
          <a:p>
            <a:r>
              <a:rPr lang="en-US" sz="1400" b="1" dirty="0"/>
              <a:t>Education Scotland</a:t>
            </a:r>
          </a:p>
          <a:p>
            <a:r>
              <a:rPr lang="en-US" sz="1400" dirty="0" err="1"/>
              <a:t>Denholm</a:t>
            </a:r>
            <a:r>
              <a:rPr lang="en-US" sz="1400" dirty="0"/>
              <a:t> House</a:t>
            </a:r>
            <a:endParaRPr lang="en-GB" sz="1400" dirty="0"/>
          </a:p>
          <a:p>
            <a:r>
              <a:rPr lang="en-US" sz="1400" dirty="0" err="1"/>
              <a:t>Almondvale</a:t>
            </a:r>
            <a:r>
              <a:rPr lang="en-US" sz="1400" dirty="0"/>
              <a:t> Business Park</a:t>
            </a:r>
            <a:endParaRPr lang="en-GB" sz="1400" dirty="0"/>
          </a:p>
          <a:p>
            <a:r>
              <a:rPr lang="en-US" sz="1400" dirty="0" err="1"/>
              <a:t>Almondvale</a:t>
            </a:r>
            <a:r>
              <a:rPr lang="en-US" sz="1400" dirty="0"/>
              <a:t> Way</a:t>
            </a:r>
            <a:endParaRPr lang="en-GB" sz="1400" dirty="0"/>
          </a:p>
          <a:p>
            <a:r>
              <a:rPr lang="en-US" sz="1400" dirty="0"/>
              <a:t>Livingston EH54 6GA</a:t>
            </a:r>
            <a:endParaRPr lang="en-GB" sz="1400" dirty="0"/>
          </a:p>
          <a:p>
            <a:endParaRPr lang="en-GB" sz="1400" dirty="0"/>
          </a:p>
          <a:p>
            <a:r>
              <a:rPr lang="en-US" sz="1400" b="1" dirty="0"/>
              <a:t>T   </a:t>
            </a:r>
            <a:r>
              <a:rPr lang="en-US" sz="1400" dirty="0"/>
              <a:t>+44 (0)131 244 5000</a:t>
            </a:r>
            <a:endParaRPr lang="en-GB" sz="1400" dirty="0"/>
          </a:p>
          <a:p>
            <a:r>
              <a:rPr lang="en-US" sz="1400" b="1" dirty="0"/>
              <a:t>E   </a:t>
            </a:r>
            <a:r>
              <a:rPr lang="en-US" sz="1400" dirty="0"/>
              <a:t>enquiries@educationscotland.gsi.gov.uk</a:t>
            </a:r>
            <a:endParaRPr lang="en-GB" sz="1400" dirty="0"/>
          </a:p>
          <a:p>
            <a:r>
              <a:rPr lang="en-US" sz="1400" dirty="0"/>
              <a:t> </a:t>
            </a:r>
            <a:endParaRPr lang="en-GB" sz="1400" dirty="0"/>
          </a:p>
        </p:txBody>
      </p:sp>
      <p:pic>
        <p:nvPicPr>
          <p:cNvPr id="4" name="Picture 3" descr="ES_alllogos_colour-01.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6913" y="398639"/>
            <a:ext cx="2604792" cy="1131025"/>
          </a:xfrm>
          <a:prstGeom prst="rect">
            <a:avLst/>
          </a:prstGeom>
        </p:spPr>
      </p:pic>
      <p:sp>
        <p:nvSpPr>
          <p:cNvPr id="8" name="TextBox 7"/>
          <p:cNvSpPr txBox="1"/>
          <p:nvPr/>
        </p:nvSpPr>
        <p:spPr>
          <a:xfrm>
            <a:off x="7789762" y="6012742"/>
            <a:ext cx="3946967" cy="307777"/>
          </a:xfrm>
          <a:prstGeom prst="rect">
            <a:avLst/>
          </a:prstGeom>
          <a:noFill/>
        </p:spPr>
        <p:txBody>
          <a:bodyPr wrap="square" rtlCol="0">
            <a:spAutoFit/>
          </a:bodyPr>
          <a:lstStyle/>
          <a:p>
            <a:r>
              <a:rPr lang="en-GB" altLang="en-US" sz="1400" dirty="0">
                <a:solidFill>
                  <a:schemeClr val="bg1"/>
                </a:solidFill>
              </a:rPr>
              <a:t>For Scotland’s children, with Scotland’s parents</a:t>
            </a:r>
          </a:p>
        </p:txBody>
      </p:sp>
    </p:spTree>
    <p:extLst>
      <p:ext uri="{BB962C8B-B14F-4D97-AF65-F5344CB8AC3E}">
        <p14:creationId xmlns:p14="http://schemas.microsoft.com/office/powerpoint/2010/main" val="2188684075"/>
      </p:ext>
    </p:extLst>
  </p:cSld>
  <p:clrMapOvr>
    <a:masterClrMapping/>
  </p:clrMapOvr>
  <mc:AlternateContent xmlns:mc="http://schemas.openxmlformats.org/markup-compatibility/2006" xmlns:p14="http://schemas.microsoft.com/office/powerpoint/2010/main">
    <mc:Choice Requires="p14">
      <p:transition spd="slow" p14:dur="1500" advTm="6513">
        <p:fade/>
      </p:transition>
    </mc:Choice>
    <mc:Fallback xmlns="">
      <p:transition spd="slow" advTm="6513">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31" y="222107"/>
            <a:ext cx="8103211" cy="1272208"/>
          </a:xfrm>
        </p:spPr>
        <p:txBody>
          <a:bodyPr/>
          <a:lstStyle/>
          <a:p>
            <a:r>
              <a:rPr lang="en-GB" sz="3600" dirty="0">
                <a:solidFill>
                  <a:srgbClr val="00C4C4"/>
                </a:solidFill>
              </a:rPr>
              <a:t>Schemas: learning through play</a:t>
            </a:r>
          </a:p>
        </p:txBody>
      </p:sp>
      <p:sp>
        <p:nvSpPr>
          <p:cNvPr id="3" name="Content Placeholder 2"/>
          <p:cNvSpPr>
            <a:spLocks noGrp="1"/>
          </p:cNvSpPr>
          <p:nvPr>
            <p:ph idx="1"/>
          </p:nvPr>
        </p:nvSpPr>
        <p:spPr>
          <a:xfrm>
            <a:off x="390294" y="1969455"/>
            <a:ext cx="7093717" cy="3035838"/>
          </a:xfrm>
        </p:spPr>
        <p:txBody>
          <a:bodyPr/>
          <a:lstStyle/>
          <a:p>
            <a:r>
              <a:rPr lang="en-GB" altLang="en-US" dirty="0">
                <a:solidFill>
                  <a:schemeClr val="tx1"/>
                </a:solidFill>
              </a:rPr>
              <a:t>Have you ever watched your child at play and wondered why they are continually repeating certain actions? </a:t>
            </a:r>
            <a:endParaRPr lang="en-GB" altLang="en-US" dirty="0" smtClean="0">
              <a:solidFill>
                <a:schemeClr val="tx1"/>
              </a:solidFill>
            </a:endParaRPr>
          </a:p>
          <a:p>
            <a:endParaRPr lang="en-GB" dirty="0">
              <a:solidFill>
                <a:schemeClr val="tx1"/>
              </a:solidFill>
            </a:endParaRPr>
          </a:p>
          <a:p>
            <a:r>
              <a:rPr lang="en-GB" dirty="0" smtClean="0">
                <a:solidFill>
                  <a:schemeClr val="tx1"/>
                </a:solidFill>
              </a:rPr>
              <a:t>You </a:t>
            </a:r>
            <a:r>
              <a:rPr lang="en-GB" dirty="0">
                <a:solidFill>
                  <a:schemeClr val="tx1"/>
                </a:solidFill>
              </a:rPr>
              <a:t>can maybe recall watching your child continually drop toys from their pram or highchair, or fill up bags and boxes and move things around different parts of your home. </a:t>
            </a:r>
            <a:endParaRPr lang="en-GB" dirty="0" smtClean="0">
              <a:solidFill>
                <a:schemeClr val="tx1"/>
              </a:solidFill>
            </a:endParaRPr>
          </a:p>
          <a:p>
            <a:endParaRPr lang="en-GB" altLang="en-US" dirty="0">
              <a:solidFill>
                <a:schemeClr val="tx1"/>
              </a:solidFill>
            </a:endParaRPr>
          </a:p>
          <a:p>
            <a:r>
              <a:rPr lang="en-GB" altLang="en-US" dirty="0" smtClean="0">
                <a:solidFill>
                  <a:schemeClr val="tx1"/>
                </a:solidFill>
              </a:rPr>
              <a:t>If </a:t>
            </a:r>
            <a:r>
              <a:rPr lang="en-GB" altLang="en-US" dirty="0">
                <a:solidFill>
                  <a:schemeClr val="tx1"/>
                </a:solidFill>
              </a:rPr>
              <a:t>so, it is possible that your child is engaging in schematic play. So </a:t>
            </a:r>
            <a:r>
              <a:rPr lang="en-GB" altLang="en-US" dirty="0" smtClean="0">
                <a:solidFill>
                  <a:schemeClr val="tx1"/>
                </a:solidFill>
              </a:rPr>
              <a:t>let’s </a:t>
            </a:r>
            <a:r>
              <a:rPr lang="en-GB" altLang="en-US" dirty="0">
                <a:solidFill>
                  <a:schemeClr val="tx1"/>
                </a:solidFill>
              </a:rPr>
              <a:t>find out more about what this means</a:t>
            </a:r>
            <a:r>
              <a:rPr lang="en-GB" altLang="en-US" sz="1800" dirty="0">
                <a:solidFill>
                  <a:schemeClr val="tx1"/>
                </a:solidFill>
              </a:rPr>
              <a:t>.</a:t>
            </a:r>
          </a:p>
          <a:p>
            <a:pPr marL="285750" indent="-285750">
              <a:buFont typeface="Arial" panose="020B0604020202020204" pitchFamily="34" charset="0"/>
              <a:buChar char="•"/>
            </a:pPr>
            <a:endParaRPr lang="en-GB" altLang="en-US" sz="1800" dirty="0"/>
          </a:p>
          <a:p>
            <a:endParaRPr lang="en-GB" altLang="en-US" sz="1800" dirty="0"/>
          </a:p>
          <a:p>
            <a:endParaRPr lang="en-GB" altLang="en-US" sz="1800" dirty="0"/>
          </a:p>
          <a:p>
            <a:endParaRPr lang="en-GB" altLang="en-US" sz="1800" dirty="0"/>
          </a:p>
          <a:p>
            <a:pPr>
              <a:buClr>
                <a:srgbClr val="00ABB5"/>
              </a:buClr>
            </a:pPr>
            <a:endParaRPr lang="en-GB" b="1" dirty="0"/>
          </a:p>
        </p:txBody>
      </p:sp>
      <p:pic>
        <p:nvPicPr>
          <p:cNvPr id="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42116" y="1260414"/>
            <a:ext cx="2778182" cy="3744879"/>
          </a:xfrm>
          <a:prstGeom prst="roundRect">
            <a:avLst>
              <a:gd name="adj" fmla="val 16667"/>
            </a:avLst>
          </a:prstGeom>
          <a:ln>
            <a:noFill/>
          </a:ln>
          <a:effectLst>
            <a:outerShdw blurRad="673100" dist="419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0298" y="5483860"/>
            <a:ext cx="609600" cy="609600"/>
          </a:xfrm>
          <a:prstGeom prst="rect">
            <a:avLst/>
          </a:prstGeom>
        </p:spPr>
      </p:pic>
    </p:spTree>
    <p:extLst>
      <p:ext uri="{BB962C8B-B14F-4D97-AF65-F5344CB8AC3E}">
        <p14:creationId xmlns:p14="http://schemas.microsoft.com/office/powerpoint/2010/main" val="2588255468"/>
      </p:ext>
    </p:extLst>
  </p:cSld>
  <p:clrMapOvr>
    <a:masterClrMapping/>
  </p:clrMapOvr>
  <mc:AlternateContent xmlns:mc="http://schemas.openxmlformats.org/markup-compatibility/2006" xmlns:p14="http://schemas.microsoft.com/office/powerpoint/2010/main">
    <mc:Choice Requires="p14">
      <p:transition spd="slow" p14:dur="1500" advTm="30000">
        <p:fade/>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p:stCondLst>
                              <p:cond delay="1001"/>
                            </p:stCondLst>
                            <p:childTnLst>
                              <p:par>
                                <p:cTn id="12" presetID="22" presetClass="entr" presetSubtype="1" fill="hold"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3000"/>
                                        <p:tgtEl>
                                          <p:spTgt spid="8"/>
                                        </p:tgtEl>
                                      </p:cBhvr>
                                    </p:animEffect>
                                  </p:childTnLst>
                                </p:cTn>
                              </p:par>
                            </p:childTnLst>
                          </p:cTn>
                        </p:par>
                        <p:par>
                          <p:cTn id="15" fill="hold">
                            <p:stCondLst>
                              <p:cond delay="4501"/>
                            </p:stCondLst>
                            <p:childTnLst>
                              <p:par>
                                <p:cTn id="16" presetID="22" presetClass="entr" presetSubtype="1" fill="hold" grpId="0" nodeType="afterEffect">
                                  <p:stCondLst>
                                    <p:cond delay="25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6751" y="402253"/>
            <a:ext cx="10836972" cy="711200"/>
          </a:xfrm>
        </p:spPr>
        <p:txBody>
          <a:bodyPr/>
          <a:lstStyle/>
          <a:p>
            <a:r>
              <a:rPr lang="en-GB" sz="3600" dirty="0"/>
              <a:t>Schematic</a:t>
            </a:r>
            <a:r>
              <a:rPr lang="en-GB" dirty="0"/>
              <a:t> Play</a:t>
            </a:r>
          </a:p>
        </p:txBody>
      </p:sp>
      <p:sp>
        <p:nvSpPr>
          <p:cNvPr id="5" name="Content Placeholder 4"/>
          <p:cNvSpPr>
            <a:spLocks noGrp="1"/>
          </p:cNvSpPr>
          <p:nvPr>
            <p:ph idx="1"/>
          </p:nvPr>
        </p:nvSpPr>
        <p:spPr>
          <a:xfrm>
            <a:off x="778397" y="1216459"/>
            <a:ext cx="7682696" cy="4432239"/>
          </a:xfrm>
        </p:spPr>
        <p:txBody>
          <a:bodyPr/>
          <a:lstStyle/>
          <a:p>
            <a:r>
              <a:rPr lang="en-GB" altLang="en-US" dirty="0">
                <a:solidFill>
                  <a:schemeClr val="tx1"/>
                </a:solidFill>
              </a:rPr>
              <a:t>Schematic play happens when babies, toddlers and young children are involved in repeated actions or certain behaviours as they explore the world around them and try to find out how things work. </a:t>
            </a:r>
          </a:p>
          <a:p>
            <a:endParaRPr lang="en-GB" altLang="en-US" dirty="0">
              <a:solidFill>
                <a:schemeClr val="tx1"/>
              </a:solidFill>
            </a:endParaRPr>
          </a:p>
          <a:p>
            <a:r>
              <a:rPr lang="en-GB" altLang="en-US" dirty="0">
                <a:solidFill>
                  <a:schemeClr val="tx1"/>
                </a:solidFill>
              </a:rPr>
              <a:t>We call these specific actions or behaviours ‘Schemas’. They can vary from child to child and some children may never display schematic play or behaviours.</a:t>
            </a:r>
          </a:p>
          <a:p>
            <a:r>
              <a:rPr lang="en-GB" altLang="en-US" dirty="0">
                <a:solidFill>
                  <a:schemeClr val="tx1"/>
                </a:solidFill>
              </a:rPr>
              <a:t>  </a:t>
            </a:r>
          </a:p>
          <a:p>
            <a:r>
              <a:rPr lang="en-GB" altLang="en-US" dirty="0">
                <a:solidFill>
                  <a:schemeClr val="tx1"/>
                </a:solidFill>
              </a:rPr>
              <a:t>Very young children benefit from opportunities to repeat and practise different actions.  This helps their brain development and learning as they grow and develop. For example, actions of up and down, going from side to side, and </a:t>
            </a:r>
            <a:r>
              <a:rPr lang="en-GB" altLang="en-US" dirty="0" smtClean="0">
                <a:solidFill>
                  <a:schemeClr val="tx1"/>
                </a:solidFill>
              </a:rPr>
              <a:t>rotating </a:t>
            </a:r>
            <a:r>
              <a:rPr lang="en-GB" altLang="en-US" dirty="0">
                <a:solidFill>
                  <a:schemeClr val="tx1"/>
                </a:solidFill>
              </a:rPr>
              <a:t>will support children when they begin to make marks, draw and eventually write.</a:t>
            </a:r>
          </a:p>
          <a:p>
            <a:endParaRPr lang="en-GB" dirty="0">
              <a:solidFill>
                <a:schemeClr val="tx1"/>
              </a:solidFill>
            </a:endParaRPr>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35724" y="374118"/>
            <a:ext cx="3330353" cy="2523282"/>
          </a:xfrm>
          <a:prstGeom prst="rect">
            <a:avLst/>
          </a:prstGeom>
          <a:noFill/>
          <a:ln>
            <a:noFill/>
          </a:ln>
          <a:effectLst>
            <a:outerShdw blurRad="304800" dist="2286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657725" y="3272942"/>
            <a:ext cx="3108352" cy="2331265"/>
          </a:xfrm>
          <a:prstGeom prst="roundRect">
            <a:avLst>
              <a:gd name="adj" fmla="val 16667"/>
            </a:avLst>
          </a:prstGeom>
          <a:ln>
            <a:noFill/>
          </a:ln>
          <a:effectLst>
            <a:outerShdw blurRad="304800" dist="228600" dir="2700000" algn="ctr" rotWithShape="0">
              <a:srgbClr val="000000">
                <a:alpha val="43137"/>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03723" y="5674949"/>
            <a:ext cx="609600" cy="609600"/>
          </a:xfrm>
          <a:prstGeom prst="rect">
            <a:avLst/>
          </a:prstGeom>
        </p:spPr>
      </p:pic>
    </p:spTree>
    <p:extLst>
      <p:ext uri="{BB962C8B-B14F-4D97-AF65-F5344CB8AC3E}">
        <p14:creationId xmlns:p14="http://schemas.microsoft.com/office/powerpoint/2010/main" val="2211728877"/>
      </p:ext>
    </p:extLst>
  </p:cSld>
  <p:clrMapOvr>
    <a:masterClrMapping/>
  </p:clrMapOvr>
  <p:transition spd="slow" advTm="5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 presetClass="entr" presetSubtype="0" fill="hold" grpId="0"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1"/>
                            </p:stCondLst>
                            <p:childTnLst>
                              <p:par>
                                <p:cTn id="11" presetID="22" presetClass="entr" presetSubtype="1" fill="hold" nodeType="after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500"/>
                                        <p:tgtEl>
                                          <p:spTgt spid="6"/>
                                        </p:tgtEl>
                                      </p:cBhvr>
                                    </p:animEffect>
                                  </p:childTnLst>
                                </p:cTn>
                              </p:par>
                            </p:childTnLst>
                          </p:cTn>
                        </p:par>
                        <p:par>
                          <p:cTn id="14" fill="hold">
                            <p:stCondLst>
                              <p:cond delay="2251"/>
                            </p:stCondLst>
                            <p:childTnLst>
                              <p:par>
                                <p:cTn id="15" presetID="22" presetClass="entr" presetSubtype="1"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1500"/>
                                        <p:tgtEl>
                                          <p:spTgt spid="7"/>
                                        </p:tgtEl>
                                      </p:cBhvr>
                                    </p:animEffect>
                                  </p:childTnLst>
                                </p:cTn>
                              </p:par>
                            </p:childTnLst>
                          </p:cTn>
                        </p:par>
                        <p:par>
                          <p:cTn id="18" fill="hold">
                            <p:stCondLst>
                              <p:cond delay="4251"/>
                            </p:stCondLst>
                            <p:childTnLst>
                              <p:par>
                                <p:cTn id="19" presetID="22" presetClass="entr" presetSubtype="1" fill="hold" grpId="0" nodeType="afterEffect">
                                  <p:stCondLst>
                                    <p:cond delay="50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wipe(up)">
                                      <p:cBhvr>
                                        <p:cTn id="21" dur="2500"/>
                                        <p:tgtEl>
                                          <p:spTgt spid="5">
                                            <p:txEl>
                                              <p:pRg st="0" end="0"/>
                                            </p:txEl>
                                          </p:spTgt>
                                        </p:tgtEl>
                                      </p:cBhvr>
                                    </p:animEffect>
                                  </p:childTnLst>
                                </p:cTn>
                              </p:par>
                            </p:childTnLst>
                          </p:cTn>
                        </p:par>
                        <p:par>
                          <p:cTn id="22" fill="hold">
                            <p:stCondLst>
                              <p:cond delay="7251"/>
                            </p:stCondLst>
                            <p:childTnLst>
                              <p:par>
                                <p:cTn id="23" presetID="22" presetClass="entr" presetSubtype="1" fill="hold" grpId="0" nodeType="afterEffect">
                                  <p:stCondLst>
                                    <p:cond delay="50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up)">
                                      <p:cBhvr>
                                        <p:cTn id="25" dur="2500"/>
                                        <p:tgtEl>
                                          <p:spTgt spid="5">
                                            <p:txEl>
                                              <p:pRg st="2" end="2"/>
                                            </p:txEl>
                                          </p:spTgt>
                                        </p:tgtEl>
                                      </p:cBhvr>
                                    </p:animEffect>
                                  </p:childTnLst>
                                </p:cTn>
                              </p:par>
                            </p:childTnLst>
                          </p:cTn>
                        </p:par>
                        <p:par>
                          <p:cTn id="26" fill="hold">
                            <p:stCondLst>
                              <p:cond delay="10251"/>
                            </p:stCondLst>
                            <p:childTnLst>
                              <p:par>
                                <p:cTn id="27" presetID="22" presetClass="entr" presetSubtype="1" fill="hold" grpId="0" nodeType="afterEffect">
                                  <p:stCondLst>
                                    <p:cond delay="50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wipe(up)">
                                      <p:cBhvr>
                                        <p:cTn id="29" dur="2500"/>
                                        <p:tgtEl>
                                          <p:spTgt spid="5">
                                            <p:txEl>
                                              <p:pRg st="3" end="3"/>
                                            </p:txEl>
                                          </p:spTgt>
                                        </p:tgtEl>
                                      </p:cBhvr>
                                    </p:animEffect>
                                  </p:childTnLst>
                                </p:cTn>
                              </p:par>
                            </p:childTnLst>
                          </p:cTn>
                        </p:par>
                        <p:par>
                          <p:cTn id="30" fill="hold">
                            <p:stCondLst>
                              <p:cond delay="13251"/>
                            </p:stCondLst>
                            <p:childTnLst>
                              <p:par>
                                <p:cTn id="31" presetID="22" presetClass="entr" presetSubtype="1" fill="hold" grpId="0" nodeType="afterEffect">
                                  <p:stCondLst>
                                    <p:cond delay="50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wipe(up)">
                                      <p:cBhvr>
                                        <p:cTn id="33" dur="2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9"/>
                </p:tgtEl>
              </p:cMediaNode>
            </p:audio>
          </p:childTnLst>
        </p:cTn>
      </p:par>
    </p:tnLst>
    <p:bldLst>
      <p:bldP spid="4"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384" y="259147"/>
            <a:ext cx="10836972" cy="711200"/>
          </a:xfrm>
        </p:spPr>
        <p:txBody>
          <a:bodyPr/>
          <a:lstStyle/>
          <a:p>
            <a:r>
              <a:rPr lang="en-GB" sz="3200" dirty="0">
                <a:solidFill>
                  <a:srgbClr val="00C4C4"/>
                </a:solidFill>
              </a:rPr>
              <a:t>Types of Schema</a:t>
            </a:r>
            <a:r>
              <a:rPr lang="en-GB" sz="3200" dirty="0">
                <a:solidFill>
                  <a:schemeClr val="tx1"/>
                </a:solidFill>
              </a:rPr>
              <a:t/>
            </a:r>
            <a:br>
              <a:rPr lang="en-GB" sz="3200" dirty="0">
                <a:solidFill>
                  <a:schemeClr val="tx1"/>
                </a:solidFill>
              </a:rPr>
            </a:br>
            <a:endParaRPr lang="en-GB" dirty="0"/>
          </a:p>
        </p:txBody>
      </p:sp>
      <p:sp>
        <p:nvSpPr>
          <p:cNvPr id="3" name="Text Placeholder 2"/>
          <p:cNvSpPr>
            <a:spLocks noGrp="1"/>
          </p:cNvSpPr>
          <p:nvPr>
            <p:ph idx="1"/>
          </p:nvPr>
        </p:nvSpPr>
        <p:spPr>
          <a:xfrm>
            <a:off x="313963" y="830646"/>
            <a:ext cx="3968669" cy="3498286"/>
          </a:xfrm>
        </p:spPr>
        <p:txBody>
          <a:bodyPr/>
          <a:lstStyle/>
          <a:p>
            <a:pPr>
              <a:lnSpc>
                <a:spcPct val="120000"/>
              </a:lnSpc>
            </a:pPr>
            <a:r>
              <a:rPr lang="en-GB" sz="1800" dirty="0">
                <a:solidFill>
                  <a:schemeClr val="tx1"/>
                </a:solidFill>
                <a:latin typeface="+mj-lt"/>
              </a:rPr>
              <a:t>There are many types of schemas that children often display. Some will have a predominant schema such as showing an interest in things that move up and down and </a:t>
            </a:r>
            <a:r>
              <a:rPr lang="en-GB" sz="1800" dirty="0" smtClean="0">
                <a:solidFill>
                  <a:schemeClr val="tx1"/>
                </a:solidFill>
                <a:latin typeface="+mj-lt"/>
              </a:rPr>
              <a:t>round-about.</a:t>
            </a:r>
          </a:p>
          <a:p>
            <a:pPr>
              <a:lnSpc>
                <a:spcPct val="120000"/>
              </a:lnSpc>
            </a:pPr>
            <a:endParaRPr lang="en-GB" sz="1800" dirty="0" smtClean="0">
              <a:solidFill>
                <a:schemeClr val="tx1"/>
              </a:solidFill>
              <a:latin typeface="+mj-lt"/>
            </a:endParaRPr>
          </a:p>
          <a:p>
            <a:pPr>
              <a:lnSpc>
                <a:spcPct val="120000"/>
              </a:lnSpc>
            </a:pPr>
            <a:r>
              <a:rPr lang="en-GB" sz="1800" dirty="0" smtClean="0">
                <a:solidFill>
                  <a:schemeClr val="tx1"/>
                </a:solidFill>
                <a:latin typeface="+mj-lt"/>
              </a:rPr>
              <a:t>Others </a:t>
            </a:r>
            <a:r>
              <a:rPr lang="en-GB" sz="1800" dirty="0">
                <a:solidFill>
                  <a:schemeClr val="tx1"/>
                </a:solidFill>
                <a:latin typeface="+mj-lt"/>
              </a:rPr>
              <a:t>will show more than one at a time.  For example, they may hide objects or themselves, wrap things up, and enjoy connecting and disconnecting toys.</a:t>
            </a:r>
          </a:p>
          <a:p>
            <a:pPr>
              <a:lnSpc>
                <a:spcPct val="120000"/>
              </a:lnSpc>
            </a:pPr>
            <a:endParaRPr lang="en-GB" sz="1800" dirty="0">
              <a:solidFill>
                <a:srgbClr val="92D050"/>
              </a:solidFill>
              <a:latin typeface="+mj-lt"/>
            </a:endParaRPr>
          </a:p>
        </p:txBody>
      </p:sp>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4346053" y="416358"/>
            <a:ext cx="3501527" cy="2799534"/>
          </a:xfrm>
          <a:prstGeom prst="roundRect">
            <a:avLst>
              <a:gd name="adj" fmla="val 16667"/>
            </a:avLst>
          </a:prstGeom>
          <a:ln>
            <a:noFill/>
          </a:ln>
          <a:effectLst>
            <a:outerShdw blurRad="419100" dist="2667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Content Placeholder 1"/>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l="821" t="11876" r="-821" b="19207"/>
          <a:stretch/>
        </p:blipFill>
        <p:spPr bwMode="auto">
          <a:xfrm>
            <a:off x="8176821" y="388223"/>
            <a:ext cx="3669573" cy="2799534"/>
          </a:xfrm>
          <a:prstGeom prst="roundRect">
            <a:avLst>
              <a:gd name="adj" fmla="val 16667"/>
            </a:avLst>
          </a:prstGeom>
          <a:ln>
            <a:noFill/>
          </a:ln>
          <a:effectLst>
            <a:outerShdw blurRad="419100" dist="2667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146675" y="4189466"/>
            <a:ext cx="3729866" cy="1421928"/>
          </a:xfrm>
          <a:prstGeom prst="rect">
            <a:avLst/>
          </a:prstGeom>
        </p:spPr>
        <p:txBody>
          <a:bodyPr wrap="square">
            <a:spAutoFit/>
          </a:bodyPr>
          <a:lstStyle/>
          <a:p>
            <a:pPr>
              <a:lnSpc>
                <a:spcPct val="120000"/>
              </a:lnSpc>
            </a:pPr>
            <a:r>
              <a:rPr lang="en-GB" dirty="0"/>
              <a:t>Lets take a look at some of the</a:t>
            </a:r>
          </a:p>
          <a:p>
            <a:pPr>
              <a:lnSpc>
                <a:spcPct val="120000"/>
              </a:lnSpc>
            </a:pPr>
            <a:r>
              <a:rPr lang="en-GB" dirty="0"/>
              <a:t>more common schemas that you </a:t>
            </a:r>
          </a:p>
          <a:p>
            <a:pPr>
              <a:lnSpc>
                <a:spcPct val="120000"/>
              </a:lnSpc>
            </a:pPr>
            <a:r>
              <a:rPr lang="en-GB" dirty="0"/>
              <a:t>might see your child display in their play. </a:t>
            </a:r>
          </a:p>
        </p:txBody>
      </p:sp>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82632" y="3682700"/>
            <a:ext cx="3659815" cy="2435460"/>
          </a:xfrm>
          <a:prstGeom prst="roundRect">
            <a:avLst>
              <a:gd name="adj" fmla="val 16667"/>
            </a:avLst>
          </a:prstGeom>
          <a:ln>
            <a:noFill/>
          </a:ln>
          <a:effectLst>
            <a:outerShdw blurRad="419100" dist="2667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66941" y="5508560"/>
            <a:ext cx="609600" cy="609600"/>
          </a:xfrm>
          <a:prstGeom prst="rect">
            <a:avLst/>
          </a:prstGeom>
        </p:spPr>
      </p:pic>
    </p:spTree>
    <p:extLst>
      <p:ext uri="{BB962C8B-B14F-4D97-AF65-F5344CB8AC3E}">
        <p14:creationId xmlns:p14="http://schemas.microsoft.com/office/powerpoint/2010/main" val="12919330"/>
      </p:ext>
    </p:extLst>
  </p:cSld>
  <p:clrMapOvr>
    <a:masterClrMapping/>
  </p:clrMapOvr>
  <mc:AlternateContent xmlns:mc="http://schemas.openxmlformats.org/markup-compatibility/2006" xmlns:p14="http://schemas.microsoft.com/office/powerpoint/2010/main">
    <mc:Choice Requires="p14">
      <p:transition spd="slow" p14:dur="1500" advTm="35000">
        <p:fad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
                            </p:stCondLst>
                            <p:childTnLst>
                              <p:par>
                                <p:cTn id="11" presetID="22" presetClass="entr" presetSubtype="1" fill="hold" nodeType="after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1750"/>
                                        <p:tgtEl>
                                          <p:spTgt spid="10"/>
                                        </p:tgtEl>
                                      </p:cBhvr>
                                    </p:animEffect>
                                  </p:childTnLst>
                                </p:cTn>
                              </p:par>
                            </p:childTnLst>
                          </p:cTn>
                        </p:par>
                        <p:par>
                          <p:cTn id="14" fill="hold">
                            <p:stCondLst>
                              <p:cond delay="2001"/>
                            </p:stCondLst>
                            <p:childTnLst>
                              <p:par>
                                <p:cTn id="15" presetID="22" presetClass="entr" presetSubtype="1" fill="hold" nodeType="after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1750"/>
                                        <p:tgtEl>
                                          <p:spTgt spid="6"/>
                                        </p:tgtEl>
                                      </p:cBhvr>
                                    </p:animEffect>
                                  </p:childTnLst>
                                </p:cTn>
                              </p:par>
                            </p:childTnLst>
                          </p:cTn>
                        </p:par>
                        <p:par>
                          <p:cTn id="18" fill="hold">
                            <p:stCondLst>
                              <p:cond delay="4001"/>
                            </p:stCondLst>
                            <p:childTnLst>
                              <p:par>
                                <p:cTn id="19" presetID="22" presetClass="entr" presetSubtype="1" fill="hold" nodeType="afterEffect">
                                  <p:stCondLst>
                                    <p:cond delay="25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1750"/>
                                        <p:tgtEl>
                                          <p:spTgt spid="5"/>
                                        </p:tgtEl>
                                      </p:cBhvr>
                                    </p:animEffect>
                                  </p:childTnLst>
                                </p:cTn>
                              </p:par>
                            </p:childTnLst>
                          </p:cTn>
                        </p:par>
                        <p:par>
                          <p:cTn id="22" fill="hold">
                            <p:stCondLst>
                              <p:cond delay="6001"/>
                            </p:stCondLst>
                            <p:childTnLst>
                              <p:par>
                                <p:cTn id="23" presetID="22" presetClass="entr" presetSubtype="1" fill="hold" grpId="1" nodeType="afterEffect">
                                  <p:stCondLst>
                                    <p:cond delay="25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up)">
                                      <p:cBhvr>
                                        <p:cTn id="25" dur="2000"/>
                                        <p:tgtEl>
                                          <p:spTgt spid="3">
                                            <p:txEl>
                                              <p:pRg st="0" end="0"/>
                                            </p:txEl>
                                          </p:spTgt>
                                        </p:tgtEl>
                                      </p:cBhvr>
                                    </p:animEffect>
                                  </p:childTnLst>
                                </p:cTn>
                              </p:par>
                            </p:childTnLst>
                          </p:cTn>
                        </p:par>
                        <p:par>
                          <p:cTn id="26" fill="hold">
                            <p:stCondLst>
                              <p:cond delay="8251"/>
                            </p:stCondLst>
                            <p:childTnLst>
                              <p:par>
                                <p:cTn id="27" presetID="22" presetClass="entr" presetSubtype="1" fill="hold" grpId="1" nodeType="afterEffect">
                                  <p:stCondLst>
                                    <p:cond delay="25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up)">
                                      <p:cBhvr>
                                        <p:cTn id="29" dur="2000"/>
                                        <p:tgtEl>
                                          <p:spTgt spid="3">
                                            <p:txEl>
                                              <p:pRg st="2" end="2"/>
                                            </p:txEl>
                                          </p:spTgt>
                                        </p:tgtEl>
                                      </p:cBhvr>
                                    </p:animEffect>
                                  </p:childTnLst>
                                </p:cTn>
                              </p:par>
                            </p:childTnLst>
                          </p:cTn>
                        </p:par>
                        <p:par>
                          <p:cTn id="30" fill="hold">
                            <p:stCondLst>
                              <p:cond delay="10501"/>
                            </p:stCondLst>
                            <p:childTnLst>
                              <p:par>
                                <p:cTn id="31" presetID="22" presetClass="entr" presetSubtype="1" fill="hold" grpId="0" nodeType="afterEffect">
                                  <p:stCondLst>
                                    <p:cond delay="2000"/>
                                  </p:stCondLst>
                                  <p:childTnLst>
                                    <p:set>
                                      <p:cBhvr>
                                        <p:cTn id="32" dur="1" fill="hold">
                                          <p:stCondLst>
                                            <p:cond delay="0"/>
                                          </p:stCondLst>
                                        </p:cTn>
                                        <p:tgtEl>
                                          <p:spTgt spid="4"/>
                                        </p:tgtEl>
                                        <p:attrNameLst>
                                          <p:attrName>style.visibility</p:attrName>
                                        </p:attrNameLst>
                                      </p:cBhvr>
                                      <p:to>
                                        <p:strVal val="visible"/>
                                      </p:to>
                                    </p:set>
                                    <p:animEffect transition="in" filter="wipe(up)">
                                      <p:cBhvr>
                                        <p:cTn id="33"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9"/>
                </p:tgtEl>
              </p:cMediaNode>
            </p:audio>
          </p:childTnLst>
        </p:cTn>
      </p:par>
    </p:tnLst>
    <p:bldLst>
      <p:bldP spid="2" grpId="0"/>
      <p:bldP spid="3" grpId="1" build="allAtOnce"/>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7487" y="575456"/>
            <a:ext cx="10836972" cy="711200"/>
          </a:xfrm>
        </p:spPr>
        <p:txBody>
          <a:bodyPr/>
          <a:lstStyle/>
          <a:p>
            <a:r>
              <a:rPr lang="en-GB" sz="3200" dirty="0">
                <a:solidFill>
                  <a:srgbClr val="00C4C4"/>
                </a:solidFill>
              </a:rPr>
              <a:t>Trajectory Schema</a:t>
            </a:r>
            <a:endParaRPr lang="en-GB" dirty="0"/>
          </a:p>
        </p:txBody>
      </p:sp>
      <p:sp>
        <p:nvSpPr>
          <p:cNvPr id="5" name="Rectangle 4"/>
          <p:cNvSpPr/>
          <p:nvPr/>
        </p:nvSpPr>
        <p:spPr>
          <a:xfrm>
            <a:off x="559235" y="1427795"/>
            <a:ext cx="6096000" cy="2031325"/>
          </a:xfrm>
          <a:prstGeom prst="rect">
            <a:avLst/>
          </a:prstGeom>
        </p:spPr>
        <p:txBody>
          <a:bodyPr>
            <a:spAutoFit/>
          </a:bodyPr>
          <a:lstStyle/>
          <a:p>
            <a:pPr>
              <a:defRPr/>
            </a:pPr>
            <a:r>
              <a:rPr lang="en-GB" dirty="0"/>
              <a:t>The trajectory schema is one of the earliest schemas observed in babies. They are fascinated with how they, and objects move.</a:t>
            </a:r>
          </a:p>
          <a:p>
            <a:pPr>
              <a:defRPr/>
            </a:pPr>
            <a:endParaRPr lang="en-GB" dirty="0"/>
          </a:p>
          <a:p>
            <a:pPr>
              <a:defRPr/>
            </a:pPr>
            <a:r>
              <a:rPr lang="en-GB" dirty="0"/>
              <a:t>Children will often throw objects or food from their pram or highchair. They climb and jump in puddles and enjoy exploring running water.</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751" y="3659152"/>
            <a:ext cx="3719716" cy="2035813"/>
          </a:xfrm>
          <a:prstGeom prst="roundRect">
            <a:avLst>
              <a:gd name="adj" fmla="val 16667"/>
            </a:avLst>
          </a:prstGeom>
          <a:ln>
            <a:noFill/>
          </a:ln>
          <a:effectLst>
            <a:outerShdw blurRad="190500" dist="2286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5" cstate="email">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5400000">
            <a:off x="6301112" y="593850"/>
            <a:ext cx="2526966" cy="1895226"/>
          </a:xfrm>
          <a:prstGeom prst="roundRect">
            <a:avLst>
              <a:gd name="adj" fmla="val 16667"/>
            </a:avLst>
          </a:prstGeom>
          <a:ln>
            <a:noFill/>
          </a:ln>
          <a:effectLst>
            <a:outerShdw blurRad="190500" dist="2286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6586600" y="3629705"/>
            <a:ext cx="4251042" cy="369332"/>
          </a:xfrm>
          <a:prstGeom prst="rect">
            <a:avLst/>
          </a:prstGeom>
          <a:noFill/>
        </p:spPr>
        <p:txBody>
          <a:bodyPr wrap="square" rtlCol="0">
            <a:spAutoFit/>
          </a:bodyPr>
          <a:lstStyle/>
          <a:p>
            <a:r>
              <a:rPr lang="en-GB" dirty="0">
                <a:solidFill>
                  <a:srgbClr val="00985F"/>
                </a:solidFill>
              </a:rPr>
              <a:t>Chase and catch bubbles.</a:t>
            </a:r>
          </a:p>
        </p:txBody>
      </p:sp>
      <p:sp>
        <p:nvSpPr>
          <p:cNvPr id="16" name="TextBox 15"/>
          <p:cNvSpPr txBox="1"/>
          <p:nvPr/>
        </p:nvSpPr>
        <p:spPr>
          <a:xfrm>
            <a:off x="6778742" y="4146020"/>
            <a:ext cx="5128219" cy="369332"/>
          </a:xfrm>
          <a:prstGeom prst="rect">
            <a:avLst/>
          </a:prstGeom>
          <a:noFill/>
        </p:spPr>
        <p:txBody>
          <a:bodyPr wrap="square" rtlCol="0">
            <a:spAutoFit/>
          </a:bodyPr>
          <a:lstStyle/>
          <a:p>
            <a:r>
              <a:rPr lang="en-GB" dirty="0">
                <a:solidFill>
                  <a:srgbClr val="E00034"/>
                </a:solidFill>
              </a:rPr>
              <a:t>On a windy day play with scarves and ribbons.</a:t>
            </a:r>
          </a:p>
        </p:txBody>
      </p:sp>
      <p:sp>
        <p:nvSpPr>
          <p:cNvPr id="17" name="TextBox 16"/>
          <p:cNvSpPr txBox="1"/>
          <p:nvPr/>
        </p:nvSpPr>
        <p:spPr>
          <a:xfrm>
            <a:off x="7564595" y="5178650"/>
            <a:ext cx="6220442" cy="369332"/>
          </a:xfrm>
          <a:prstGeom prst="rect">
            <a:avLst/>
          </a:prstGeom>
          <a:noFill/>
        </p:spPr>
        <p:txBody>
          <a:bodyPr wrap="square" rtlCol="0">
            <a:spAutoFit/>
          </a:bodyPr>
          <a:lstStyle/>
          <a:p>
            <a:r>
              <a:rPr lang="en-GB" dirty="0">
                <a:solidFill>
                  <a:srgbClr val="80379B"/>
                </a:solidFill>
              </a:rPr>
              <a:t>Throw balls or sponges at a target.</a:t>
            </a:r>
          </a:p>
        </p:txBody>
      </p:sp>
      <p:sp>
        <p:nvSpPr>
          <p:cNvPr id="18" name="TextBox 17"/>
          <p:cNvSpPr txBox="1"/>
          <p:nvPr/>
        </p:nvSpPr>
        <p:spPr>
          <a:xfrm>
            <a:off x="5534585" y="5694965"/>
            <a:ext cx="3472299" cy="369332"/>
          </a:xfrm>
          <a:prstGeom prst="rect">
            <a:avLst/>
          </a:prstGeom>
          <a:noFill/>
        </p:spPr>
        <p:txBody>
          <a:bodyPr wrap="square" rtlCol="0">
            <a:spAutoFit/>
          </a:bodyPr>
          <a:lstStyle/>
          <a:p>
            <a:r>
              <a:rPr lang="en-GB" dirty="0">
                <a:solidFill>
                  <a:srgbClr val="E00034"/>
                </a:solidFill>
              </a:rPr>
              <a:t>Play on swings and trees.</a:t>
            </a:r>
          </a:p>
        </p:txBody>
      </p:sp>
      <p:sp>
        <p:nvSpPr>
          <p:cNvPr id="19" name="TextBox 18"/>
          <p:cNvSpPr txBox="1"/>
          <p:nvPr/>
        </p:nvSpPr>
        <p:spPr>
          <a:xfrm>
            <a:off x="5082540" y="4662335"/>
            <a:ext cx="5758639" cy="369332"/>
          </a:xfrm>
          <a:prstGeom prst="rect">
            <a:avLst/>
          </a:prstGeom>
          <a:noFill/>
        </p:spPr>
        <p:txBody>
          <a:bodyPr wrap="square" rtlCol="0">
            <a:spAutoFit/>
          </a:bodyPr>
          <a:lstStyle/>
          <a:p>
            <a:r>
              <a:rPr lang="en-GB" dirty="0">
                <a:solidFill>
                  <a:srgbClr val="64A0C8"/>
                </a:solidFill>
              </a:rPr>
              <a:t>Water play with different containers including funnels.</a:t>
            </a:r>
          </a:p>
        </p:txBody>
      </p:sp>
      <p:grpSp>
        <p:nvGrpSpPr>
          <p:cNvPr id="4" name="Group 3"/>
          <p:cNvGrpSpPr/>
          <p:nvPr/>
        </p:nvGrpSpPr>
        <p:grpSpPr>
          <a:xfrm>
            <a:off x="8651822" y="596412"/>
            <a:ext cx="3321216" cy="3405317"/>
            <a:chOff x="8611630" y="813236"/>
            <a:chExt cx="3321216" cy="3405317"/>
          </a:xfrm>
          <a:effectLst>
            <a:outerShdw blurRad="190500" dist="228600" dir="2700000" algn="tl" rotWithShape="0">
              <a:prstClr val="black">
                <a:alpha val="40000"/>
              </a:prstClr>
            </a:outerShdw>
          </a:effectLst>
        </p:grpSpPr>
        <p:sp>
          <p:nvSpPr>
            <p:cNvPr id="2" name="Explosion 1 1"/>
            <p:cNvSpPr/>
            <p:nvPr/>
          </p:nvSpPr>
          <p:spPr>
            <a:xfrm>
              <a:off x="8611630" y="813236"/>
              <a:ext cx="3321216" cy="3405317"/>
            </a:xfrm>
            <a:prstGeom prst="irregularSeal1">
              <a:avLst/>
            </a:prstGeom>
            <a:solidFill>
              <a:srgbClr val="00C4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6" name="TextBox 5"/>
            <p:cNvSpPr txBox="1"/>
            <p:nvPr/>
          </p:nvSpPr>
          <p:spPr>
            <a:xfrm>
              <a:off x="9059234" y="2080690"/>
              <a:ext cx="2385483" cy="1200329"/>
            </a:xfrm>
            <a:prstGeom prst="rect">
              <a:avLst/>
            </a:prstGeom>
            <a:noFill/>
          </p:spPr>
          <p:txBody>
            <a:bodyPr wrap="square" rtlCol="0">
              <a:spAutoFit/>
            </a:bodyPr>
            <a:lstStyle/>
            <a:p>
              <a:pPr algn="ctr"/>
              <a:r>
                <a:rPr lang="en-GB" dirty="0">
                  <a:solidFill>
                    <a:schemeClr val="bg1"/>
                  </a:solidFill>
                </a:rPr>
                <a:t>Ideas for playing and learning alongside your child.</a:t>
              </a:r>
            </a:p>
            <a:p>
              <a:endParaRPr lang="en-GB" dirty="0"/>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97361" y="5269183"/>
            <a:ext cx="609600" cy="949827"/>
          </a:xfrm>
          <a:prstGeom prst="rect">
            <a:avLst/>
          </a:prstGeom>
        </p:spPr>
      </p:pic>
    </p:spTree>
    <p:extLst>
      <p:ext uri="{BB962C8B-B14F-4D97-AF65-F5344CB8AC3E}">
        <p14:creationId xmlns:p14="http://schemas.microsoft.com/office/powerpoint/2010/main" val="3239482444"/>
      </p:ext>
    </p:extLst>
  </p:cSld>
  <p:clrMapOvr>
    <a:masterClrMapping/>
  </p:clrMapOvr>
  <mc:AlternateContent xmlns:mc="http://schemas.openxmlformats.org/markup-compatibility/2006" xmlns:p14="http://schemas.microsoft.com/office/powerpoint/2010/main">
    <mc:Choice Requires="p14">
      <p:transition spd="slow" p14:dur="1500" advTm="43000">
        <p:fade/>
      </p:transition>
    </mc:Choice>
    <mc:Fallback xmlns="">
      <p:transition spd="slow" advTm="4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1"/>
                            </p:stCondLst>
                            <p:childTnLst>
                              <p:par>
                                <p:cTn id="8" presetID="22" presetClass="entr" presetSubtype="1" fill="hold" nodeType="after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1500"/>
                                        <p:tgtEl>
                                          <p:spTgt spid="13"/>
                                        </p:tgtEl>
                                      </p:cBhvr>
                                    </p:animEffect>
                                  </p:childTnLst>
                                </p:cTn>
                              </p:par>
                            </p:childTnLst>
                          </p:cTn>
                        </p:par>
                        <p:par>
                          <p:cTn id="11" fill="hold">
                            <p:stCondLst>
                              <p:cond delay="2001"/>
                            </p:stCondLst>
                            <p:childTnLst>
                              <p:par>
                                <p:cTn id="12" presetID="22" presetClass="entr" presetSubtype="1" fill="hold" nodeType="after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3000"/>
                                        <p:tgtEl>
                                          <p:spTgt spid="10"/>
                                        </p:tgtEl>
                                      </p:cBhvr>
                                    </p:animEffect>
                                  </p:childTnLst>
                                </p:cTn>
                              </p:par>
                            </p:childTnLst>
                          </p:cTn>
                        </p:par>
                        <p:par>
                          <p:cTn id="15" fill="hold">
                            <p:stCondLst>
                              <p:cond delay="5501"/>
                            </p:stCondLst>
                            <p:childTnLst>
                              <p:par>
                                <p:cTn id="16" presetID="22" presetClass="entr" presetSubtype="1" fill="hold" grpId="0"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3000"/>
                                        <p:tgtEl>
                                          <p:spTgt spid="5"/>
                                        </p:tgtEl>
                                      </p:cBhvr>
                                    </p:animEffect>
                                  </p:childTnLst>
                                </p:cTn>
                              </p:par>
                            </p:childTnLst>
                          </p:cTn>
                        </p:par>
                        <p:par>
                          <p:cTn id="19" fill="hold">
                            <p:stCondLst>
                              <p:cond delay="9001"/>
                            </p:stCondLst>
                            <p:childTnLst>
                              <p:par>
                                <p:cTn id="20" presetID="53" presetClass="entr" presetSubtype="16" fill="hold" nodeType="afterEffect">
                                  <p:stCondLst>
                                    <p:cond delay="13000"/>
                                  </p:stCondLst>
                                  <p:childTnLst>
                                    <p:set>
                                      <p:cBhvr>
                                        <p:cTn id="21" dur="1" fill="hold">
                                          <p:stCondLst>
                                            <p:cond delay="0"/>
                                          </p:stCondLst>
                                        </p:cTn>
                                        <p:tgtEl>
                                          <p:spTgt spid="4"/>
                                        </p:tgtEl>
                                        <p:attrNameLst>
                                          <p:attrName>style.visibility</p:attrName>
                                        </p:attrNameLst>
                                      </p:cBhvr>
                                      <p:to>
                                        <p:strVal val="visible"/>
                                      </p:to>
                                    </p:set>
                                    <p:anim calcmode="lin" valueType="num">
                                      <p:cBhvr>
                                        <p:cTn id="22" dur="1500" fill="hold"/>
                                        <p:tgtEl>
                                          <p:spTgt spid="4"/>
                                        </p:tgtEl>
                                        <p:attrNameLst>
                                          <p:attrName>ppt_w</p:attrName>
                                        </p:attrNameLst>
                                      </p:cBhvr>
                                      <p:tavLst>
                                        <p:tav tm="0">
                                          <p:val>
                                            <p:fltVal val="0"/>
                                          </p:val>
                                        </p:tav>
                                        <p:tav tm="100000">
                                          <p:val>
                                            <p:strVal val="#ppt_w"/>
                                          </p:val>
                                        </p:tav>
                                      </p:tavLst>
                                    </p:anim>
                                    <p:anim calcmode="lin" valueType="num">
                                      <p:cBhvr>
                                        <p:cTn id="23" dur="1500" fill="hold"/>
                                        <p:tgtEl>
                                          <p:spTgt spid="4"/>
                                        </p:tgtEl>
                                        <p:attrNameLst>
                                          <p:attrName>ppt_h</p:attrName>
                                        </p:attrNameLst>
                                      </p:cBhvr>
                                      <p:tavLst>
                                        <p:tav tm="0">
                                          <p:val>
                                            <p:fltVal val="0"/>
                                          </p:val>
                                        </p:tav>
                                        <p:tav tm="100000">
                                          <p:val>
                                            <p:strVal val="#ppt_h"/>
                                          </p:val>
                                        </p:tav>
                                      </p:tavLst>
                                    </p:anim>
                                    <p:animEffect transition="in" filter="fade">
                                      <p:cBhvr>
                                        <p:cTn id="24" dur="1500"/>
                                        <p:tgtEl>
                                          <p:spTgt spid="4"/>
                                        </p:tgtEl>
                                      </p:cBhvr>
                                    </p:animEffect>
                                  </p:childTnLst>
                                </p:cTn>
                              </p:par>
                            </p:childTnLst>
                          </p:cTn>
                        </p:par>
                        <p:par>
                          <p:cTn id="25" fill="hold">
                            <p:stCondLst>
                              <p:cond delay="23501"/>
                            </p:stCondLst>
                            <p:childTnLst>
                              <p:par>
                                <p:cTn id="26" presetID="31" presetClass="entr" presetSubtype="0" fill="hold" grpId="0" nodeType="afterEffect">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fltVal val="0"/>
                                          </p:val>
                                        </p:tav>
                                        <p:tav tm="100000">
                                          <p:val>
                                            <p:strVal val="#ppt_w"/>
                                          </p:val>
                                        </p:tav>
                                      </p:tavLst>
                                    </p:anim>
                                    <p:anim calcmode="lin" valueType="num">
                                      <p:cBhvr>
                                        <p:cTn id="29" dur="1000" fill="hold"/>
                                        <p:tgtEl>
                                          <p:spTgt spid="15"/>
                                        </p:tgtEl>
                                        <p:attrNameLst>
                                          <p:attrName>ppt_h</p:attrName>
                                        </p:attrNameLst>
                                      </p:cBhvr>
                                      <p:tavLst>
                                        <p:tav tm="0">
                                          <p:val>
                                            <p:fltVal val="0"/>
                                          </p:val>
                                        </p:tav>
                                        <p:tav tm="100000">
                                          <p:val>
                                            <p:strVal val="#ppt_h"/>
                                          </p:val>
                                        </p:tav>
                                      </p:tavLst>
                                    </p:anim>
                                    <p:anim calcmode="lin" valueType="num">
                                      <p:cBhvr>
                                        <p:cTn id="30" dur="1000" fill="hold"/>
                                        <p:tgtEl>
                                          <p:spTgt spid="15"/>
                                        </p:tgtEl>
                                        <p:attrNameLst>
                                          <p:attrName>style.rotation</p:attrName>
                                        </p:attrNameLst>
                                      </p:cBhvr>
                                      <p:tavLst>
                                        <p:tav tm="0">
                                          <p:val>
                                            <p:fltVal val="90"/>
                                          </p:val>
                                        </p:tav>
                                        <p:tav tm="100000">
                                          <p:val>
                                            <p:fltVal val="0"/>
                                          </p:val>
                                        </p:tav>
                                      </p:tavLst>
                                    </p:anim>
                                    <p:animEffect transition="in" filter="fade">
                                      <p:cBhvr>
                                        <p:cTn id="31" dur="1000"/>
                                        <p:tgtEl>
                                          <p:spTgt spid="15"/>
                                        </p:tgtEl>
                                      </p:cBhvr>
                                    </p:animEffect>
                                  </p:childTnLst>
                                </p:cTn>
                              </p:par>
                            </p:childTnLst>
                          </p:cTn>
                        </p:par>
                        <p:par>
                          <p:cTn id="32" fill="hold">
                            <p:stCondLst>
                              <p:cond delay="24751"/>
                            </p:stCondLst>
                            <p:childTnLst>
                              <p:par>
                                <p:cTn id="33" presetID="31" presetClass="entr" presetSubtype="0" fill="hold" grpId="0" nodeType="afterEffect">
                                  <p:stCondLst>
                                    <p:cond delay="25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 calcmode="lin" valueType="num">
                                      <p:cBhvr>
                                        <p:cTn id="37" dur="1000" fill="hold"/>
                                        <p:tgtEl>
                                          <p:spTgt spid="16"/>
                                        </p:tgtEl>
                                        <p:attrNameLst>
                                          <p:attrName>style.rotation</p:attrName>
                                        </p:attrNameLst>
                                      </p:cBhvr>
                                      <p:tavLst>
                                        <p:tav tm="0">
                                          <p:val>
                                            <p:fltVal val="90"/>
                                          </p:val>
                                        </p:tav>
                                        <p:tav tm="100000">
                                          <p:val>
                                            <p:fltVal val="0"/>
                                          </p:val>
                                        </p:tav>
                                      </p:tavLst>
                                    </p:anim>
                                    <p:animEffect transition="in" filter="fade">
                                      <p:cBhvr>
                                        <p:cTn id="38" dur="1000"/>
                                        <p:tgtEl>
                                          <p:spTgt spid="16"/>
                                        </p:tgtEl>
                                      </p:cBhvr>
                                    </p:animEffect>
                                  </p:childTnLst>
                                </p:cTn>
                              </p:par>
                            </p:childTnLst>
                          </p:cTn>
                        </p:par>
                        <p:par>
                          <p:cTn id="39" fill="hold">
                            <p:stCondLst>
                              <p:cond delay="26001"/>
                            </p:stCondLst>
                            <p:childTnLst>
                              <p:par>
                                <p:cTn id="40" presetID="31" presetClass="entr" presetSubtype="0" fill="hold" grpId="0" nodeType="afterEffect">
                                  <p:stCondLst>
                                    <p:cond delay="250"/>
                                  </p:stCondLst>
                                  <p:childTnLst>
                                    <p:set>
                                      <p:cBhvr>
                                        <p:cTn id="41" dur="1" fill="hold">
                                          <p:stCondLst>
                                            <p:cond delay="0"/>
                                          </p:stCondLst>
                                        </p:cTn>
                                        <p:tgtEl>
                                          <p:spTgt spid="19"/>
                                        </p:tgtEl>
                                        <p:attrNameLst>
                                          <p:attrName>style.visibility</p:attrName>
                                        </p:attrNameLst>
                                      </p:cBhvr>
                                      <p:to>
                                        <p:strVal val="visible"/>
                                      </p:to>
                                    </p:set>
                                    <p:anim calcmode="lin" valueType="num">
                                      <p:cBhvr>
                                        <p:cTn id="42" dur="1000" fill="hold"/>
                                        <p:tgtEl>
                                          <p:spTgt spid="19"/>
                                        </p:tgtEl>
                                        <p:attrNameLst>
                                          <p:attrName>ppt_w</p:attrName>
                                        </p:attrNameLst>
                                      </p:cBhvr>
                                      <p:tavLst>
                                        <p:tav tm="0">
                                          <p:val>
                                            <p:fltVal val="0"/>
                                          </p:val>
                                        </p:tav>
                                        <p:tav tm="100000">
                                          <p:val>
                                            <p:strVal val="#ppt_w"/>
                                          </p:val>
                                        </p:tav>
                                      </p:tavLst>
                                    </p:anim>
                                    <p:anim calcmode="lin" valueType="num">
                                      <p:cBhvr>
                                        <p:cTn id="43" dur="1000" fill="hold"/>
                                        <p:tgtEl>
                                          <p:spTgt spid="19"/>
                                        </p:tgtEl>
                                        <p:attrNameLst>
                                          <p:attrName>ppt_h</p:attrName>
                                        </p:attrNameLst>
                                      </p:cBhvr>
                                      <p:tavLst>
                                        <p:tav tm="0">
                                          <p:val>
                                            <p:fltVal val="0"/>
                                          </p:val>
                                        </p:tav>
                                        <p:tav tm="100000">
                                          <p:val>
                                            <p:strVal val="#ppt_h"/>
                                          </p:val>
                                        </p:tav>
                                      </p:tavLst>
                                    </p:anim>
                                    <p:anim calcmode="lin" valueType="num">
                                      <p:cBhvr>
                                        <p:cTn id="44" dur="1000" fill="hold"/>
                                        <p:tgtEl>
                                          <p:spTgt spid="19"/>
                                        </p:tgtEl>
                                        <p:attrNameLst>
                                          <p:attrName>style.rotation</p:attrName>
                                        </p:attrNameLst>
                                      </p:cBhvr>
                                      <p:tavLst>
                                        <p:tav tm="0">
                                          <p:val>
                                            <p:fltVal val="90"/>
                                          </p:val>
                                        </p:tav>
                                        <p:tav tm="100000">
                                          <p:val>
                                            <p:fltVal val="0"/>
                                          </p:val>
                                        </p:tav>
                                      </p:tavLst>
                                    </p:anim>
                                    <p:animEffect transition="in" filter="fade">
                                      <p:cBhvr>
                                        <p:cTn id="45" dur="1000"/>
                                        <p:tgtEl>
                                          <p:spTgt spid="19"/>
                                        </p:tgtEl>
                                      </p:cBhvr>
                                    </p:animEffect>
                                  </p:childTnLst>
                                </p:cTn>
                              </p:par>
                            </p:childTnLst>
                          </p:cTn>
                        </p:par>
                        <p:par>
                          <p:cTn id="46" fill="hold">
                            <p:stCondLst>
                              <p:cond delay="27251"/>
                            </p:stCondLst>
                            <p:childTnLst>
                              <p:par>
                                <p:cTn id="47" presetID="31" presetClass="entr" presetSubtype="0" fill="hold" grpId="0" nodeType="afterEffect">
                                  <p:stCondLst>
                                    <p:cond delay="25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childTnLst>
                          </p:cTn>
                        </p:par>
                        <p:par>
                          <p:cTn id="53" fill="hold">
                            <p:stCondLst>
                              <p:cond delay="28501"/>
                            </p:stCondLst>
                            <p:childTnLst>
                              <p:par>
                                <p:cTn id="54" presetID="31" presetClass="entr" presetSubtype="0" fill="hold" grpId="0" nodeType="afterEffect">
                                  <p:stCondLst>
                                    <p:cond delay="250"/>
                                  </p:stCondLst>
                                  <p:childTnLst>
                                    <p:set>
                                      <p:cBhvr>
                                        <p:cTn id="55" dur="1" fill="hold">
                                          <p:stCondLst>
                                            <p:cond delay="0"/>
                                          </p:stCondLst>
                                        </p:cTn>
                                        <p:tgtEl>
                                          <p:spTgt spid="18">
                                            <p:txEl>
                                              <p:pRg st="0" end="0"/>
                                            </p:txEl>
                                          </p:spTgt>
                                        </p:tgtEl>
                                        <p:attrNameLst>
                                          <p:attrName>style.visibility</p:attrName>
                                        </p:attrNameLst>
                                      </p:cBhvr>
                                      <p:to>
                                        <p:strVal val="visible"/>
                                      </p:to>
                                    </p:set>
                                    <p:anim calcmode="lin" valueType="num">
                                      <p:cBhvr>
                                        <p:cTn id="56"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57"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58"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59"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8"/>
                </p:tgtEl>
              </p:cMediaNode>
            </p:audio>
          </p:childTnLst>
        </p:cTn>
      </p:par>
    </p:tnLst>
    <p:bldLst>
      <p:bldP spid="5" grpId="0"/>
      <p:bldP spid="15" grpId="0"/>
      <p:bldP spid="16" grpId="0"/>
      <p:bldP spid="17" grpId="0"/>
      <p:bldP spid="18" grpId="0" build="p"/>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3"/>
          </p:nvPr>
        </p:nvSpPr>
        <p:spPr>
          <a:xfrm>
            <a:off x="362640" y="410602"/>
            <a:ext cx="5389033" cy="639762"/>
          </a:xfrm>
        </p:spPr>
        <p:txBody>
          <a:bodyPr/>
          <a:lstStyle/>
          <a:p>
            <a:r>
              <a:rPr lang="en-GB" sz="3600" dirty="0">
                <a:solidFill>
                  <a:srgbClr val="00C4C4"/>
                </a:solidFill>
              </a:rPr>
              <a:t>Transporting Schema</a:t>
            </a:r>
          </a:p>
        </p:txBody>
      </p:sp>
      <p:pic>
        <p:nvPicPr>
          <p:cNvPr id="10" name="Picture 5"/>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287394" y="2088491"/>
            <a:ext cx="4312488" cy="3009537"/>
          </a:xfrm>
          <a:prstGeom prst="roundRect">
            <a:avLst>
              <a:gd name="adj" fmla="val 16667"/>
            </a:avLst>
          </a:prstGeom>
          <a:ln>
            <a:noFill/>
          </a:ln>
          <a:effectLst>
            <a:outerShdw blurRad="190500" dist="1905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ontent Placeholder 8"/>
          <p:cNvSpPr txBox="1">
            <a:spLocks/>
          </p:cNvSpPr>
          <p:nvPr/>
        </p:nvSpPr>
        <p:spPr bwMode="auto">
          <a:xfrm>
            <a:off x="362641" y="1098495"/>
            <a:ext cx="3924754" cy="238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0" indent="0" algn="l" rtl="0" eaLnBrk="1" fontAlgn="base" hangingPunct="1">
              <a:spcBef>
                <a:spcPct val="20000"/>
              </a:spcBef>
              <a:spcAft>
                <a:spcPct val="0"/>
              </a:spcAft>
              <a:buFont typeface="Arial"/>
              <a:buNone/>
              <a:defRPr sz="2400" baseline="0">
                <a:solidFill>
                  <a:schemeClr val="tx1">
                    <a:lumMod val="65000"/>
                    <a:lumOff val="35000"/>
                  </a:schemeClr>
                </a:solidFill>
                <a:latin typeface="+mn-lt"/>
                <a:ea typeface="+mn-ea"/>
                <a:cs typeface="+mn-cs"/>
              </a:defRPr>
            </a:lvl1pPr>
            <a:lvl2pPr marL="742950" indent="-285750" algn="l" rtl="0" eaLnBrk="1" fontAlgn="base" hangingPunct="1">
              <a:spcBef>
                <a:spcPct val="20000"/>
              </a:spcBef>
              <a:spcAft>
                <a:spcPct val="0"/>
              </a:spcAft>
              <a:buClr>
                <a:srgbClr val="00ABB5"/>
              </a:buClr>
              <a:buFont typeface="Arial"/>
              <a:buChar char="•"/>
              <a:defRPr sz="2000">
                <a:solidFill>
                  <a:schemeClr val="tx1">
                    <a:lumMod val="65000"/>
                    <a:lumOff val="35000"/>
                  </a:schemeClr>
                </a:solidFill>
                <a:latin typeface="+mn-lt"/>
                <a:cs typeface="+mn-cs"/>
              </a:defRPr>
            </a:lvl2pPr>
            <a:lvl3pPr marL="1257300" marR="0" indent="-342900" algn="l" defTabSz="914400" rtl="0" eaLnBrk="1" fontAlgn="base" latinLnBrk="0" hangingPunct="1">
              <a:lnSpc>
                <a:spcPct val="100000"/>
              </a:lnSpc>
              <a:spcBef>
                <a:spcPct val="20000"/>
              </a:spcBef>
              <a:spcAft>
                <a:spcPct val="0"/>
              </a:spcAft>
              <a:buClr>
                <a:srgbClr val="00ABB5"/>
              </a:buClr>
              <a:buSzTx/>
              <a:buFont typeface="Lucida Grande"/>
              <a:buChar char="-"/>
              <a:tabLst/>
              <a:defRPr sz="1800">
                <a:solidFill>
                  <a:schemeClr val="tx1">
                    <a:lumMod val="65000"/>
                    <a:lumOff val="35000"/>
                  </a:schemeClr>
                </a:solidFill>
                <a:latin typeface="+mn-lt"/>
                <a:cs typeface="+mn-cs"/>
              </a:defRPr>
            </a:lvl3pPr>
            <a:lvl4pPr marL="1714500" indent="-342900" algn="l" rtl="0" eaLnBrk="1" fontAlgn="base" hangingPunct="1">
              <a:spcBef>
                <a:spcPct val="20000"/>
              </a:spcBef>
              <a:spcAft>
                <a:spcPct val="0"/>
              </a:spcAft>
              <a:buClr>
                <a:srgbClr val="00ABB5"/>
              </a:buClr>
              <a:buFont typeface="Wingdings" charset="2"/>
              <a:buChar char="Ø"/>
              <a:defRPr sz="1600">
                <a:solidFill>
                  <a:schemeClr val="tx1">
                    <a:lumMod val="65000"/>
                    <a:lumOff val="35000"/>
                  </a:schemeClr>
                </a:solidFill>
                <a:latin typeface="+mn-lt"/>
                <a:cs typeface="+mn-cs"/>
              </a:defRPr>
            </a:lvl4pPr>
            <a:lvl5pPr marL="2171700" indent="-342900" algn="l" rtl="0" eaLnBrk="1" fontAlgn="base" hangingPunct="1">
              <a:spcBef>
                <a:spcPct val="20000"/>
              </a:spcBef>
              <a:spcAft>
                <a:spcPct val="0"/>
              </a:spcAft>
              <a:buClr>
                <a:srgbClr val="00ABB5"/>
              </a:buClr>
              <a:buFont typeface="Lucida Grande"/>
              <a:buChar char="-"/>
              <a:defRPr sz="1600">
                <a:solidFill>
                  <a:schemeClr val="tx1">
                    <a:lumMod val="65000"/>
                    <a:lumOff val="35000"/>
                  </a:schemeClr>
                </a:solidFill>
                <a:latin typeface="+mn-lt"/>
                <a:cs typeface="+mn-cs"/>
              </a:defRPr>
            </a:lvl5pPr>
            <a:lvl6pPr marL="2514600" indent="-228600" algn="l" rtl="0" eaLnBrk="1" fontAlgn="base" hangingPunct="1">
              <a:spcBef>
                <a:spcPct val="20000"/>
              </a:spcBef>
              <a:spcAft>
                <a:spcPct val="0"/>
              </a:spcAft>
              <a:buClr>
                <a:srgbClr val="00ABB5"/>
              </a:buClr>
              <a:buFontTx/>
              <a:buChar char="»"/>
              <a:defRPr sz="1600">
                <a:solidFill>
                  <a:schemeClr val="tx1">
                    <a:lumMod val="65000"/>
                    <a:lumOff val="35000"/>
                  </a:schemeClr>
                </a:solidFill>
                <a:latin typeface="+mn-lt"/>
                <a:cs typeface="+mn-cs"/>
              </a:defRPr>
            </a:lvl6pPr>
            <a:lvl7pPr marL="2971800" indent="-228600" algn="l" rtl="0" eaLnBrk="1" fontAlgn="base" hangingPunct="1">
              <a:spcBef>
                <a:spcPct val="20000"/>
              </a:spcBef>
              <a:spcAft>
                <a:spcPct val="0"/>
              </a:spcAft>
              <a:buChar char="»"/>
              <a:defRPr sz="1600">
                <a:solidFill>
                  <a:srgbClr val="000000"/>
                </a:solidFill>
                <a:latin typeface="+mn-lt"/>
                <a:cs typeface="+mn-cs"/>
              </a:defRPr>
            </a:lvl7pPr>
            <a:lvl8pPr marL="3429000" indent="-228600" algn="l" rtl="0" eaLnBrk="1" fontAlgn="base" hangingPunct="1">
              <a:spcBef>
                <a:spcPct val="20000"/>
              </a:spcBef>
              <a:spcAft>
                <a:spcPct val="0"/>
              </a:spcAft>
              <a:buChar char="»"/>
              <a:defRPr sz="1600">
                <a:solidFill>
                  <a:srgbClr val="000000"/>
                </a:solidFill>
                <a:latin typeface="+mn-lt"/>
                <a:cs typeface="+mn-cs"/>
              </a:defRPr>
            </a:lvl8pPr>
            <a:lvl9pPr marL="3886200" indent="-228600" algn="l" rtl="0" eaLnBrk="1" fontAlgn="base" hangingPunct="1">
              <a:spcBef>
                <a:spcPct val="20000"/>
              </a:spcBef>
              <a:spcAft>
                <a:spcPct val="0"/>
              </a:spcAft>
              <a:buChar char="»"/>
              <a:defRPr sz="1600">
                <a:solidFill>
                  <a:srgbClr val="000000"/>
                </a:solidFill>
                <a:latin typeface="+mn-lt"/>
                <a:cs typeface="+mn-cs"/>
              </a:defRPr>
            </a:lvl9pPr>
          </a:lstStyle>
          <a:p>
            <a:pPr>
              <a:defRPr/>
            </a:pPr>
            <a:r>
              <a:rPr lang="en-GB" sz="2000" kern="0" dirty="0">
                <a:solidFill>
                  <a:schemeClr val="tx1"/>
                </a:solidFill>
              </a:rPr>
              <a:t>Children enjoy repeatedly moving resources around, from one place to another. They will carry many items at a time using their hands, pockets, containers, baskets or transporters.</a:t>
            </a:r>
          </a:p>
          <a:p>
            <a:pPr>
              <a:defRPr/>
            </a:pPr>
            <a:endParaRPr lang="en-GB" kern="0" dirty="0"/>
          </a:p>
        </p:txBody>
      </p:sp>
      <p:sp>
        <p:nvSpPr>
          <p:cNvPr id="4" name="TextBox 3"/>
          <p:cNvSpPr txBox="1"/>
          <p:nvPr/>
        </p:nvSpPr>
        <p:spPr>
          <a:xfrm>
            <a:off x="3903936" y="5061754"/>
            <a:ext cx="7477835" cy="1200329"/>
          </a:xfrm>
          <a:prstGeom prst="rect">
            <a:avLst/>
          </a:prstGeom>
          <a:noFill/>
        </p:spPr>
        <p:txBody>
          <a:bodyPr wrap="square" rtlCol="0">
            <a:spAutoFit/>
          </a:bodyPr>
          <a:lstStyle/>
          <a:p>
            <a:r>
              <a:rPr lang="en-GB" dirty="0">
                <a:solidFill>
                  <a:srgbClr val="C21DAC"/>
                </a:solidFill>
              </a:rPr>
              <a:t>While in the garden or out and about in your community, gather twigs, fir cones, sticks and leaves. Children will enjoy exploring, sorting and transporting using buckets, boxes, bags, baskets and wheeled toys such as prams or trolleys</a:t>
            </a:r>
            <a:r>
              <a:rPr lang="en-GB" dirty="0">
                <a:solidFill>
                  <a:srgbClr val="FF66CC"/>
                </a:solidFill>
              </a:rPr>
              <a:t>.</a:t>
            </a:r>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42853" y="153511"/>
            <a:ext cx="4350887" cy="2888438"/>
          </a:xfrm>
          <a:prstGeom prst="roundRect">
            <a:avLst>
              <a:gd name="adj" fmla="val 16667"/>
            </a:avLst>
          </a:prstGeom>
          <a:ln>
            <a:noFill/>
          </a:ln>
          <a:effectLst>
            <a:outerShdw blurRad="190500" dist="1905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 name="Group 2"/>
          <p:cNvGrpSpPr/>
          <p:nvPr/>
        </p:nvGrpSpPr>
        <p:grpSpPr>
          <a:xfrm>
            <a:off x="467338" y="3070085"/>
            <a:ext cx="3436597" cy="3136159"/>
            <a:chOff x="467337" y="3070085"/>
            <a:chExt cx="3436597" cy="3136159"/>
          </a:xfrm>
          <a:effectLst>
            <a:outerShdw blurRad="190500" dist="190500" dir="2700000" algn="tl" rotWithShape="0">
              <a:prstClr val="black">
                <a:alpha val="40000"/>
              </a:prstClr>
            </a:outerShdw>
          </a:effectLst>
        </p:grpSpPr>
        <p:sp>
          <p:nvSpPr>
            <p:cNvPr id="12" name="Explosion 1 11"/>
            <p:cNvSpPr/>
            <p:nvPr/>
          </p:nvSpPr>
          <p:spPr>
            <a:xfrm>
              <a:off x="467337" y="3070085"/>
              <a:ext cx="3436597" cy="3136159"/>
            </a:xfrm>
            <a:prstGeom prst="irregularSeal1">
              <a:avLst/>
            </a:prstGeom>
            <a:solidFill>
              <a:srgbClr val="00C4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3" name="TextBox 12"/>
            <p:cNvSpPr txBox="1"/>
            <p:nvPr/>
          </p:nvSpPr>
          <p:spPr>
            <a:xfrm>
              <a:off x="1001038" y="4208311"/>
              <a:ext cx="2380983" cy="1200329"/>
            </a:xfrm>
            <a:prstGeom prst="rect">
              <a:avLst/>
            </a:prstGeom>
            <a:noFill/>
          </p:spPr>
          <p:txBody>
            <a:bodyPr wrap="square" rtlCol="0">
              <a:spAutoFit/>
            </a:bodyPr>
            <a:lstStyle/>
            <a:p>
              <a:pPr algn="ctr"/>
              <a:r>
                <a:rPr lang="en-GB" dirty="0">
                  <a:solidFill>
                    <a:schemeClr val="bg1"/>
                  </a:solidFill>
                </a:rPr>
                <a:t>Ideas for playing and learning alongside your child.</a:t>
              </a:r>
            </a:p>
            <a:p>
              <a:endParaRPr lang="en-GB" dirty="0"/>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84140" y="5565969"/>
            <a:ext cx="609600" cy="609600"/>
          </a:xfrm>
          <a:prstGeom prst="rect">
            <a:avLst/>
          </a:prstGeom>
        </p:spPr>
      </p:pic>
    </p:spTree>
    <p:extLst>
      <p:ext uri="{BB962C8B-B14F-4D97-AF65-F5344CB8AC3E}">
        <p14:creationId xmlns:p14="http://schemas.microsoft.com/office/powerpoint/2010/main" val="2046577512"/>
      </p:ext>
    </p:extLst>
  </p:cSld>
  <p:clrMapOvr>
    <a:masterClrMapping/>
  </p:clrMapOvr>
  <mc:AlternateContent xmlns:mc="http://schemas.openxmlformats.org/markup-compatibility/2006" xmlns:p14="http://schemas.microsoft.com/office/powerpoint/2010/main">
    <mc:Choice Requires="p14">
      <p:transition spd="slow" p14:dur="1500" advTm="40000">
        <p:fade/>
      </p:transition>
    </mc:Choice>
    <mc:Fallback xmlns="">
      <p:transition spd="slow"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grpId="0" nodeType="afterEffect">
                                  <p:stCondLst>
                                    <p:cond delay="100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par>
                          <p:cTn id="10" fill="hold">
                            <p:stCondLst>
                              <p:cond delay="1001"/>
                            </p:stCondLst>
                            <p:childTnLst>
                              <p:par>
                                <p:cTn id="11" presetID="22" presetClass="entr" presetSubtype="1" fill="hold" nodeType="after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750"/>
                                        <p:tgtEl>
                                          <p:spTgt spid="6"/>
                                        </p:tgtEl>
                                      </p:cBhvr>
                                    </p:animEffect>
                                  </p:childTnLst>
                                </p:cTn>
                              </p:par>
                            </p:childTnLst>
                          </p:cTn>
                        </p:par>
                        <p:par>
                          <p:cTn id="14" fill="hold">
                            <p:stCondLst>
                              <p:cond delay="3001"/>
                            </p:stCondLst>
                            <p:childTnLst>
                              <p:par>
                                <p:cTn id="15" presetID="22" presetClass="entr" presetSubtype="1" fill="hold" nodeType="afterEffect">
                                  <p:stCondLst>
                                    <p:cond delay="25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1750"/>
                                        <p:tgtEl>
                                          <p:spTgt spid="10"/>
                                        </p:tgtEl>
                                      </p:cBhvr>
                                    </p:animEffect>
                                  </p:childTnLst>
                                </p:cTn>
                              </p:par>
                            </p:childTnLst>
                          </p:cTn>
                        </p:par>
                        <p:par>
                          <p:cTn id="18" fill="hold">
                            <p:stCondLst>
                              <p:cond delay="5001"/>
                            </p:stCondLst>
                            <p:childTnLst>
                              <p:par>
                                <p:cTn id="19" presetID="22" presetClass="entr" presetSubtype="1" fill="hold" grpId="0" nodeType="afterEffect">
                                  <p:stCondLst>
                                    <p:cond delay="25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3000"/>
                                        <p:tgtEl>
                                          <p:spTgt spid="14"/>
                                        </p:tgtEl>
                                      </p:cBhvr>
                                    </p:animEffect>
                                  </p:childTnLst>
                                </p:cTn>
                              </p:par>
                            </p:childTnLst>
                          </p:cTn>
                        </p:par>
                        <p:par>
                          <p:cTn id="22" fill="hold">
                            <p:stCondLst>
                              <p:cond delay="8251"/>
                            </p:stCondLst>
                            <p:childTnLst>
                              <p:par>
                                <p:cTn id="23" presetID="53" presetClass="entr" presetSubtype="16" fill="hold" nodeType="afterEffect">
                                  <p:stCondLst>
                                    <p:cond delay="8000"/>
                                  </p:stCondLst>
                                  <p:childTnLst>
                                    <p:set>
                                      <p:cBhvr>
                                        <p:cTn id="24" dur="1" fill="hold">
                                          <p:stCondLst>
                                            <p:cond delay="0"/>
                                          </p:stCondLst>
                                        </p:cTn>
                                        <p:tgtEl>
                                          <p:spTgt spid="3"/>
                                        </p:tgtEl>
                                        <p:attrNameLst>
                                          <p:attrName>style.visibility</p:attrName>
                                        </p:attrNameLst>
                                      </p:cBhvr>
                                      <p:to>
                                        <p:strVal val="visible"/>
                                      </p:to>
                                    </p:set>
                                    <p:anim calcmode="lin" valueType="num">
                                      <p:cBhvr>
                                        <p:cTn id="25" dur="2000" fill="hold"/>
                                        <p:tgtEl>
                                          <p:spTgt spid="3"/>
                                        </p:tgtEl>
                                        <p:attrNameLst>
                                          <p:attrName>ppt_w</p:attrName>
                                        </p:attrNameLst>
                                      </p:cBhvr>
                                      <p:tavLst>
                                        <p:tav tm="0">
                                          <p:val>
                                            <p:fltVal val="0"/>
                                          </p:val>
                                        </p:tav>
                                        <p:tav tm="100000">
                                          <p:val>
                                            <p:strVal val="#ppt_w"/>
                                          </p:val>
                                        </p:tav>
                                      </p:tavLst>
                                    </p:anim>
                                    <p:anim calcmode="lin" valueType="num">
                                      <p:cBhvr>
                                        <p:cTn id="26" dur="2000" fill="hold"/>
                                        <p:tgtEl>
                                          <p:spTgt spid="3"/>
                                        </p:tgtEl>
                                        <p:attrNameLst>
                                          <p:attrName>ppt_h</p:attrName>
                                        </p:attrNameLst>
                                      </p:cBhvr>
                                      <p:tavLst>
                                        <p:tav tm="0">
                                          <p:val>
                                            <p:fltVal val="0"/>
                                          </p:val>
                                        </p:tav>
                                        <p:tav tm="100000">
                                          <p:val>
                                            <p:strVal val="#ppt_h"/>
                                          </p:val>
                                        </p:tav>
                                      </p:tavLst>
                                    </p:anim>
                                    <p:animEffect transition="in" filter="fade">
                                      <p:cBhvr>
                                        <p:cTn id="27" dur="2000"/>
                                        <p:tgtEl>
                                          <p:spTgt spid="3"/>
                                        </p:tgtEl>
                                      </p:cBhvr>
                                    </p:animEffect>
                                  </p:childTnLst>
                                </p:cTn>
                              </p:par>
                            </p:childTnLst>
                          </p:cTn>
                        </p:par>
                        <p:par>
                          <p:cTn id="28" fill="hold">
                            <p:stCondLst>
                              <p:cond delay="18251"/>
                            </p:stCondLst>
                            <p:childTnLst>
                              <p:par>
                                <p:cTn id="29" presetID="31" presetClass="entr" presetSubtype="0" fill="hold" grpId="0" nodeType="afterEffect">
                                  <p:stCondLst>
                                    <p:cond delay="500"/>
                                  </p:stCondLst>
                                  <p:childTnLst>
                                    <p:set>
                                      <p:cBhvr>
                                        <p:cTn id="30" dur="1" fill="hold">
                                          <p:stCondLst>
                                            <p:cond delay="0"/>
                                          </p:stCondLst>
                                        </p:cTn>
                                        <p:tgtEl>
                                          <p:spTgt spid="4"/>
                                        </p:tgtEl>
                                        <p:attrNameLst>
                                          <p:attrName>style.visibility</p:attrName>
                                        </p:attrNameLst>
                                      </p:cBhvr>
                                      <p:to>
                                        <p:strVal val="visible"/>
                                      </p:to>
                                    </p:set>
                                    <p:anim calcmode="lin" valueType="num">
                                      <p:cBhvr>
                                        <p:cTn id="31" dur="1750" fill="hold"/>
                                        <p:tgtEl>
                                          <p:spTgt spid="4"/>
                                        </p:tgtEl>
                                        <p:attrNameLst>
                                          <p:attrName>ppt_w</p:attrName>
                                        </p:attrNameLst>
                                      </p:cBhvr>
                                      <p:tavLst>
                                        <p:tav tm="0">
                                          <p:val>
                                            <p:fltVal val="0"/>
                                          </p:val>
                                        </p:tav>
                                        <p:tav tm="100000">
                                          <p:val>
                                            <p:strVal val="#ppt_w"/>
                                          </p:val>
                                        </p:tav>
                                      </p:tavLst>
                                    </p:anim>
                                    <p:anim calcmode="lin" valueType="num">
                                      <p:cBhvr>
                                        <p:cTn id="32" dur="1750" fill="hold"/>
                                        <p:tgtEl>
                                          <p:spTgt spid="4"/>
                                        </p:tgtEl>
                                        <p:attrNameLst>
                                          <p:attrName>ppt_h</p:attrName>
                                        </p:attrNameLst>
                                      </p:cBhvr>
                                      <p:tavLst>
                                        <p:tav tm="0">
                                          <p:val>
                                            <p:fltVal val="0"/>
                                          </p:val>
                                        </p:tav>
                                        <p:tav tm="100000">
                                          <p:val>
                                            <p:strVal val="#ppt_h"/>
                                          </p:val>
                                        </p:tav>
                                      </p:tavLst>
                                    </p:anim>
                                    <p:anim calcmode="lin" valueType="num">
                                      <p:cBhvr>
                                        <p:cTn id="33" dur="1750" fill="hold"/>
                                        <p:tgtEl>
                                          <p:spTgt spid="4"/>
                                        </p:tgtEl>
                                        <p:attrNameLst>
                                          <p:attrName>style.rotation</p:attrName>
                                        </p:attrNameLst>
                                      </p:cBhvr>
                                      <p:tavLst>
                                        <p:tav tm="0">
                                          <p:val>
                                            <p:fltVal val="90"/>
                                          </p:val>
                                        </p:tav>
                                        <p:tav tm="100000">
                                          <p:val>
                                            <p:fltVal val="0"/>
                                          </p:val>
                                        </p:tav>
                                      </p:tavLst>
                                    </p:anim>
                                    <p:animEffect transition="in" filter="fade">
                                      <p:cBhvr>
                                        <p:cTn id="34"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7" grpId="0" build="p"/>
      <p:bldP spid="14"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609600" y="423913"/>
            <a:ext cx="5386917" cy="639762"/>
          </a:xfrm>
        </p:spPr>
        <p:txBody>
          <a:bodyPr/>
          <a:lstStyle/>
          <a:p>
            <a:r>
              <a:rPr lang="en-GB" sz="3600" dirty="0">
                <a:solidFill>
                  <a:srgbClr val="00C4C4"/>
                </a:solidFill>
              </a:rPr>
              <a:t>Enclosing Schema</a:t>
            </a:r>
          </a:p>
        </p:txBody>
      </p:sp>
      <p:sp>
        <p:nvSpPr>
          <p:cNvPr id="8" name="Content Placeholder 7"/>
          <p:cNvSpPr>
            <a:spLocks noGrp="1"/>
          </p:cNvSpPr>
          <p:nvPr>
            <p:ph sz="quarter" idx="4"/>
          </p:nvPr>
        </p:nvSpPr>
        <p:spPr>
          <a:xfrm>
            <a:off x="660671" y="1040525"/>
            <a:ext cx="3648680" cy="2124860"/>
          </a:xfrm>
        </p:spPr>
        <p:txBody>
          <a:bodyPr/>
          <a:lstStyle/>
          <a:p>
            <a:pPr>
              <a:buClr>
                <a:srgbClr val="00ABB5"/>
              </a:buClr>
            </a:pPr>
            <a:r>
              <a:rPr lang="en-GB" sz="2000" dirty="0">
                <a:solidFill>
                  <a:schemeClr val="tx1"/>
                </a:solidFill>
              </a:rPr>
              <a:t>Children show an interest in enclosed spaces.  They construct fences and barricades to enclose toy animals or themselves.  They may build a train track and put toy animals in the centre.  </a:t>
            </a:r>
            <a:endParaRPr lang="en-GB" dirty="0">
              <a:solidFill>
                <a:schemeClr val="tx1"/>
              </a:solidFill>
            </a:endParaRPr>
          </a:p>
        </p:txBody>
      </p:sp>
      <p:pic>
        <p:nvPicPr>
          <p:cNvPr id="11" name="Picture 6" descr="\\scotland.gov.uk\Dc1\DCGroup_LN1\HMIE\HMIE EYFP\Children and Families Team\Resources\Photographs\ELCC - Environments\General\Hugh Smiley\hs_0315.JP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30460" y="3311505"/>
            <a:ext cx="3509102" cy="2584941"/>
          </a:xfrm>
          <a:prstGeom prst="roundRect">
            <a:avLst>
              <a:gd name="adj" fmla="val 16667"/>
            </a:avLst>
          </a:prstGeom>
          <a:ln>
            <a:noFill/>
          </a:ln>
          <a:effectLst>
            <a:outerShdw blurRad="254000" dist="3048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42808" y="3128705"/>
            <a:ext cx="3333292" cy="923330"/>
          </a:xfrm>
          <a:prstGeom prst="rect">
            <a:avLst/>
          </a:prstGeom>
          <a:noFill/>
        </p:spPr>
        <p:txBody>
          <a:bodyPr wrap="square" rtlCol="0">
            <a:spAutoFit/>
          </a:bodyPr>
          <a:lstStyle/>
          <a:p>
            <a:r>
              <a:rPr lang="en-GB" dirty="0">
                <a:solidFill>
                  <a:srgbClr val="00985F"/>
                </a:solidFill>
              </a:rPr>
              <a:t>Play with tents, tunnels and cardboard boxes. </a:t>
            </a:r>
          </a:p>
          <a:p>
            <a:endParaRPr lang="en-GB" dirty="0"/>
          </a:p>
        </p:txBody>
      </p:sp>
      <p:sp>
        <p:nvSpPr>
          <p:cNvPr id="4" name="TextBox 3"/>
          <p:cNvSpPr txBox="1"/>
          <p:nvPr/>
        </p:nvSpPr>
        <p:spPr>
          <a:xfrm>
            <a:off x="9564914" y="3913733"/>
            <a:ext cx="2627086" cy="369332"/>
          </a:xfrm>
          <a:prstGeom prst="rect">
            <a:avLst/>
          </a:prstGeom>
          <a:noFill/>
        </p:spPr>
        <p:txBody>
          <a:bodyPr wrap="square" rtlCol="0">
            <a:spAutoFit/>
          </a:bodyPr>
          <a:lstStyle/>
          <a:p>
            <a:r>
              <a:rPr lang="en-GB" dirty="0">
                <a:solidFill>
                  <a:srgbClr val="80379B"/>
                </a:solidFill>
              </a:rPr>
              <a:t>Play hide and seek.</a:t>
            </a:r>
          </a:p>
        </p:txBody>
      </p:sp>
      <p:sp>
        <p:nvSpPr>
          <p:cNvPr id="10" name="TextBox 9"/>
          <p:cNvSpPr txBox="1"/>
          <p:nvPr/>
        </p:nvSpPr>
        <p:spPr>
          <a:xfrm>
            <a:off x="8419269" y="4419118"/>
            <a:ext cx="3028492" cy="1477328"/>
          </a:xfrm>
          <a:prstGeom prst="rect">
            <a:avLst/>
          </a:prstGeom>
          <a:noFill/>
        </p:spPr>
        <p:txBody>
          <a:bodyPr wrap="square" rtlCol="0">
            <a:spAutoFit/>
          </a:bodyPr>
          <a:lstStyle/>
          <a:p>
            <a:r>
              <a:rPr lang="en-GB" dirty="0">
                <a:solidFill>
                  <a:srgbClr val="0039A6"/>
                </a:solidFill>
              </a:rPr>
              <a:t>Make dens with blankets or bits of material. Outside you can use fallen branches with leaves, logs, sticks, willow and string.</a:t>
            </a:r>
          </a:p>
        </p:txBody>
      </p:sp>
      <p:sp>
        <p:nvSpPr>
          <p:cNvPr id="13" name="Explosion 1 12"/>
          <p:cNvSpPr/>
          <p:nvPr/>
        </p:nvSpPr>
        <p:spPr>
          <a:xfrm>
            <a:off x="8419269" y="88225"/>
            <a:ext cx="3193045" cy="3052916"/>
          </a:xfrm>
          <a:prstGeom prst="irregularSeal1">
            <a:avLst/>
          </a:prstGeom>
          <a:solidFill>
            <a:srgbClr val="00C4C4"/>
          </a:solidFill>
          <a:effectLst>
            <a:outerShdw blurRad="254000" dist="304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4" name="TextBox 13"/>
          <p:cNvSpPr txBox="1"/>
          <p:nvPr/>
        </p:nvSpPr>
        <p:spPr>
          <a:xfrm>
            <a:off x="8909671" y="1047360"/>
            <a:ext cx="2212242" cy="1477328"/>
          </a:xfrm>
          <a:prstGeom prst="rect">
            <a:avLst/>
          </a:prstGeom>
          <a:noFill/>
        </p:spPr>
        <p:txBody>
          <a:bodyPr wrap="square" rtlCol="0">
            <a:spAutoFit/>
          </a:bodyPr>
          <a:lstStyle/>
          <a:p>
            <a:pPr algn="ctr"/>
            <a:r>
              <a:rPr lang="en-GB" dirty="0">
                <a:solidFill>
                  <a:schemeClr val="bg1"/>
                </a:solidFill>
              </a:rPr>
              <a:t>Ideas for playing and learning alongside your child.</a:t>
            </a:r>
          </a:p>
          <a:p>
            <a:endParaRPr lang="en-GB" dirty="0"/>
          </a:p>
        </p:txBody>
      </p:sp>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86263" y="743794"/>
            <a:ext cx="3603381" cy="4305146"/>
          </a:xfrm>
          <a:prstGeom prst="roundRect">
            <a:avLst>
              <a:gd name="adj" fmla="val 16667"/>
            </a:avLst>
          </a:prstGeom>
          <a:ln>
            <a:noFill/>
          </a:ln>
          <a:effectLst>
            <a:outerShdw blurRad="254000" dist="3048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5476629"/>
            <a:ext cx="609600" cy="609600"/>
          </a:xfrm>
          <a:prstGeom prst="rect">
            <a:avLst/>
          </a:prstGeom>
        </p:spPr>
      </p:pic>
    </p:spTree>
    <p:custDataLst>
      <p:tags r:id="rId1"/>
    </p:custDataLst>
    <p:extLst>
      <p:ext uri="{BB962C8B-B14F-4D97-AF65-F5344CB8AC3E}">
        <p14:creationId xmlns:p14="http://schemas.microsoft.com/office/powerpoint/2010/main" val="324497136"/>
      </p:ext>
    </p:extLst>
  </p:cSld>
  <p:clrMapOvr>
    <a:masterClrMapping/>
  </p:clrMapOvr>
  <mc:AlternateContent xmlns:mc="http://schemas.openxmlformats.org/markup-compatibility/2006" xmlns:p14="http://schemas.microsoft.com/office/powerpoint/2010/main">
    <mc:Choice Requires="p14">
      <p:transition spd="slow" p14:dur="1500" advTm="37000">
        <p:fade/>
      </p:transition>
    </mc:Choice>
    <mc:Fallback xmlns="">
      <p:transition spd="slow"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25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par>
                          <p:cTn id="10" fill="hold">
                            <p:stCondLst>
                              <p:cond delay="251"/>
                            </p:stCondLst>
                            <p:childTnLst>
                              <p:par>
                                <p:cTn id="11" presetID="22" presetClass="entr" presetSubtype="1" fill="hold" nodeType="after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000"/>
                                        <p:tgtEl>
                                          <p:spTgt spid="11"/>
                                        </p:tgtEl>
                                      </p:cBhvr>
                                    </p:animEffect>
                                  </p:childTnLst>
                                </p:cTn>
                              </p:par>
                            </p:childTnLst>
                          </p:cTn>
                        </p:par>
                        <p:par>
                          <p:cTn id="14" fill="hold">
                            <p:stCondLst>
                              <p:cond delay="2501"/>
                            </p:stCondLst>
                            <p:childTnLst>
                              <p:par>
                                <p:cTn id="15" presetID="22" presetClass="entr" presetSubtype="1" fill="hold" nodeType="after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2000"/>
                                        <p:tgtEl>
                                          <p:spTgt spid="7"/>
                                        </p:tgtEl>
                                      </p:cBhvr>
                                    </p:animEffect>
                                  </p:childTnLst>
                                </p:cTn>
                              </p:par>
                            </p:childTnLst>
                          </p:cTn>
                        </p:par>
                        <p:par>
                          <p:cTn id="18" fill="hold">
                            <p:stCondLst>
                              <p:cond delay="4751"/>
                            </p:stCondLst>
                            <p:childTnLst>
                              <p:par>
                                <p:cTn id="19" presetID="22" presetClass="entr" presetSubtype="1" fill="hold" grpId="0" nodeType="afterEffect">
                                  <p:stCondLst>
                                    <p:cond delay="50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up)">
                                      <p:cBhvr>
                                        <p:cTn id="21" dur="2000"/>
                                        <p:tgtEl>
                                          <p:spTgt spid="8">
                                            <p:txEl>
                                              <p:pRg st="0" end="0"/>
                                            </p:txEl>
                                          </p:spTgt>
                                        </p:tgtEl>
                                      </p:cBhvr>
                                    </p:animEffect>
                                  </p:childTnLst>
                                </p:cTn>
                              </p:par>
                            </p:childTnLst>
                          </p:cTn>
                        </p:par>
                        <p:par>
                          <p:cTn id="22" fill="hold">
                            <p:stCondLst>
                              <p:cond delay="7251"/>
                            </p:stCondLst>
                            <p:childTnLst>
                              <p:par>
                                <p:cTn id="23" presetID="53" presetClass="entr" presetSubtype="16" fill="hold" grpId="0" nodeType="afterEffect">
                                  <p:stCondLst>
                                    <p:cond delay="70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2000" fill="hold"/>
                                        <p:tgtEl>
                                          <p:spTgt spid="13"/>
                                        </p:tgtEl>
                                        <p:attrNameLst>
                                          <p:attrName>ppt_w</p:attrName>
                                        </p:attrNameLst>
                                      </p:cBhvr>
                                      <p:tavLst>
                                        <p:tav tm="0">
                                          <p:val>
                                            <p:fltVal val="0"/>
                                          </p:val>
                                        </p:tav>
                                        <p:tav tm="100000">
                                          <p:val>
                                            <p:strVal val="#ppt_w"/>
                                          </p:val>
                                        </p:tav>
                                      </p:tavLst>
                                    </p:anim>
                                    <p:anim calcmode="lin" valueType="num">
                                      <p:cBhvr>
                                        <p:cTn id="26" dur="2000" fill="hold"/>
                                        <p:tgtEl>
                                          <p:spTgt spid="13"/>
                                        </p:tgtEl>
                                        <p:attrNameLst>
                                          <p:attrName>ppt_h</p:attrName>
                                        </p:attrNameLst>
                                      </p:cBhvr>
                                      <p:tavLst>
                                        <p:tav tm="0">
                                          <p:val>
                                            <p:fltVal val="0"/>
                                          </p:val>
                                        </p:tav>
                                        <p:tav tm="100000">
                                          <p:val>
                                            <p:strVal val="#ppt_h"/>
                                          </p:val>
                                        </p:tav>
                                      </p:tavLst>
                                    </p:anim>
                                    <p:animEffect transition="in" filter="fade">
                                      <p:cBhvr>
                                        <p:cTn id="27" dur="2000"/>
                                        <p:tgtEl>
                                          <p:spTgt spid="13"/>
                                        </p:tgtEl>
                                      </p:cBhvr>
                                    </p:animEffect>
                                  </p:childTnLst>
                                </p:cTn>
                              </p:par>
                            </p:childTnLst>
                          </p:cTn>
                        </p:par>
                        <p:par>
                          <p:cTn id="28" fill="hold">
                            <p:stCondLst>
                              <p:cond delay="16251"/>
                            </p:stCondLst>
                            <p:childTnLst>
                              <p:par>
                                <p:cTn id="29" presetID="31" presetClass="entr" presetSubtype="0" fill="hold" nodeType="afterEffect">
                                  <p:stCondLst>
                                    <p:cond delay="500"/>
                                  </p:stCondLst>
                                  <p:childTnLst>
                                    <p:set>
                                      <p:cBhvr>
                                        <p:cTn id="30" dur="1" fill="hold">
                                          <p:stCondLst>
                                            <p:cond delay="0"/>
                                          </p:stCondLst>
                                        </p:cTn>
                                        <p:tgtEl>
                                          <p:spTgt spid="2">
                                            <p:txEl>
                                              <p:pRg st="0" end="0"/>
                                            </p:txEl>
                                          </p:spTgt>
                                        </p:tgtEl>
                                        <p:attrNameLst>
                                          <p:attrName>style.visibility</p:attrName>
                                        </p:attrNameLst>
                                      </p:cBhvr>
                                      <p:to>
                                        <p:strVal val="visible"/>
                                      </p:to>
                                    </p:set>
                                    <p:anim calcmode="lin" valueType="num">
                                      <p:cBhvr>
                                        <p:cTn id="31" dur="1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32" dur="1500" fill="hold"/>
                                        <p:tgtEl>
                                          <p:spTgt spid="2">
                                            <p:txEl>
                                              <p:pRg st="0" end="0"/>
                                            </p:txEl>
                                          </p:spTgt>
                                        </p:tgtEl>
                                        <p:attrNameLst>
                                          <p:attrName>ppt_h</p:attrName>
                                        </p:attrNameLst>
                                      </p:cBhvr>
                                      <p:tavLst>
                                        <p:tav tm="0">
                                          <p:val>
                                            <p:fltVal val="0"/>
                                          </p:val>
                                        </p:tav>
                                        <p:tav tm="100000">
                                          <p:val>
                                            <p:strVal val="#ppt_h"/>
                                          </p:val>
                                        </p:tav>
                                      </p:tavLst>
                                    </p:anim>
                                    <p:anim calcmode="lin" valueType="num">
                                      <p:cBhvr>
                                        <p:cTn id="33" dur="15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34" dur="1500"/>
                                        <p:tgtEl>
                                          <p:spTgt spid="2">
                                            <p:txEl>
                                              <p:pRg st="0" end="0"/>
                                            </p:txEl>
                                          </p:spTgt>
                                        </p:tgtEl>
                                      </p:cBhvr>
                                    </p:animEffect>
                                  </p:childTnLst>
                                </p:cTn>
                              </p:par>
                            </p:childTnLst>
                          </p:cTn>
                        </p:par>
                        <p:par>
                          <p:cTn id="35" fill="hold">
                            <p:stCondLst>
                              <p:cond delay="18251"/>
                            </p:stCondLst>
                            <p:childTnLst>
                              <p:par>
                                <p:cTn id="36" presetID="31" presetClass="entr" presetSubtype="0" fill="hold" grpId="0" nodeType="afterEffect">
                                  <p:stCondLst>
                                    <p:cond delay="250"/>
                                  </p:stCondLst>
                                  <p:childTnLst>
                                    <p:set>
                                      <p:cBhvr>
                                        <p:cTn id="37" dur="1" fill="hold">
                                          <p:stCondLst>
                                            <p:cond delay="0"/>
                                          </p:stCondLst>
                                        </p:cTn>
                                        <p:tgtEl>
                                          <p:spTgt spid="4"/>
                                        </p:tgtEl>
                                        <p:attrNameLst>
                                          <p:attrName>style.visibility</p:attrName>
                                        </p:attrNameLst>
                                      </p:cBhvr>
                                      <p:to>
                                        <p:strVal val="visible"/>
                                      </p:to>
                                    </p:set>
                                    <p:anim calcmode="lin" valueType="num">
                                      <p:cBhvr>
                                        <p:cTn id="38" dur="1500" fill="hold"/>
                                        <p:tgtEl>
                                          <p:spTgt spid="4"/>
                                        </p:tgtEl>
                                        <p:attrNameLst>
                                          <p:attrName>ppt_w</p:attrName>
                                        </p:attrNameLst>
                                      </p:cBhvr>
                                      <p:tavLst>
                                        <p:tav tm="0">
                                          <p:val>
                                            <p:fltVal val="0"/>
                                          </p:val>
                                        </p:tav>
                                        <p:tav tm="100000">
                                          <p:val>
                                            <p:strVal val="#ppt_w"/>
                                          </p:val>
                                        </p:tav>
                                      </p:tavLst>
                                    </p:anim>
                                    <p:anim calcmode="lin" valueType="num">
                                      <p:cBhvr>
                                        <p:cTn id="39" dur="1500" fill="hold"/>
                                        <p:tgtEl>
                                          <p:spTgt spid="4"/>
                                        </p:tgtEl>
                                        <p:attrNameLst>
                                          <p:attrName>ppt_h</p:attrName>
                                        </p:attrNameLst>
                                      </p:cBhvr>
                                      <p:tavLst>
                                        <p:tav tm="0">
                                          <p:val>
                                            <p:fltVal val="0"/>
                                          </p:val>
                                        </p:tav>
                                        <p:tav tm="100000">
                                          <p:val>
                                            <p:strVal val="#ppt_h"/>
                                          </p:val>
                                        </p:tav>
                                      </p:tavLst>
                                    </p:anim>
                                    <p:anim calcmode="lin" valueType="num">
                                      <p:cBhvr>
                                        <p:cTn id="40" dur="1500" fill="hold"/>
                                        <p:tgtEl>
                                          <p:spTgt spid="4"/>
                                        </p:tgtEl>
                                        <p:attrNameLst>
                                          <p:attrName>style.rotation</p:attrName>
                                        </p:attrNameLst>
                                      </p:cBhvr>
                                      <p:tavLst>
                                        <p:tav tm="0">
                                          <p:val>
                                            <p:fltVal val="90"/>
                                          </p:val>
                                        </p:tav>
                                        <p:tav tm="100000">
                                          <p:val>
                                            <p:fltVal val="0"/>
                                          </p:val>
                                        </p:tav>
                                      </p:tavLst>
                                    </p:anim>
                                    <p:animEffect transition="in" filter="fade">
                                      <p:cBhvr>
                                        <p:cTn id="41" dur="1500"/>
                                        <p:tgtEl>
                                          <p:spTgt spid="4"/>
                                        </p:tgtEl>
                                      </p:cBhvr>
                                    </p:animEffect>
                                  </p:childTnLst>
                                </p:cTn>
                              </p:par>
                            </p:childTnLst>
                          </p:cTn>
                        </p:par>
                        <p:par>
                          <p:cTn id="42" fill="hold">
                            <p:stCondLst>
                              <p:cond delay="20001"/>
                            </p:stCondLst>
                            <p:childTnLst>
                              <p:par>
                                <p:cTn id="43" presetID="31" presetClass="entr" presetSubtype="0" fill="hold" grpId="0" nodeType="afterEffect">
                                  <p:stCondLst>
                                    <p:cond delay="250"/>
                                  </p:stCondLst>
                                  <p:childTnLst>
                                    <p:set>
                                      <p:cBhvr>
                                        <p:cTn id="44" dur="1" fill="hold">
                                          <p:stCondLst>
                                            <p:cond delay="0"/>
                                          </p:stCondLst>
                                        </p:cTn>
                                        <p:tgtEl>
                                          <p:spTgt spid="10"/>
                                        </p:tgtEl>
                                        <p:attrNameLst>
                                          <p:attrName>style.visibility</p:attrName>
                                        </p:attrNameLst>
                                      </p:cBhvr>
                                      <p:to>
                                        <p:strVal val="visible"/>
                                      </p:to>
                                    </p:set>
                                    <p:anim calcmode="lin" valueType="num">
                                      <p:cBhvr>
                                        <p:cTn id="45" dur="1500" fill="hold"/>
                                        <p:tgtEl>
                                          <p:spTgt spid="10"/>
                                        </p:tgtEl>
                                        <p:attrNameLst>
                                          <p:attrName>ppt_w</p:attrName>
                                        </p:attrNameLst>
                                      </p:cBhvr>
                                      <p:tavLst>
                                        <p:tav tm="0">
                                          <p:val>
                                            <p:fltVal val="0"/>
                                          </p:val>
                                        </p:tav>
                                        <p:tav tm="100000">
                                          <p:val>
                                            <p:strVal val="#ppt_w"/>
                                          </p:val>
                                        </p:tav>
                                      </p:tavLst>
                                    </p:anim>
                                    <p:anim calcmode="lin" valueType="num">
                                      <p:cBhvr>
                                        <p:cTn id="46" dur="1500" fill="hold"/>
                                        <p:tgtEl>
                                          <p:spTgt spid="10"/>
                                        </p:tgtEl>
                                        <p:attrNameLst>
                                          <p:attrName>ppt_h</p:attrName>
                                        </p:attrNameLst>
                                      </p:cBhvr>
                                      <p:tavLst>
                                        <p:tav tm="0">
                                          <p:val>
                                            <p:fltVal val="0"/>
                                          </p:val>
                                        </p:tav>
                                        <p:tav tm="100000">
                                          <p:val>
                                            <p:strVal val="#ppt_h"/>
                                          </p:val>
                                        </p:tav>
                                      </p:tavLst>
                                    </p:anim>
                                    <p:anim calcmode="lin" valueType="num">
                                      <p:cBhvr>
                                        <p:cTn id="47" dur="1500" fill="hold"/>
                                        <p:tgtEl>
                                          <p:spTgt spid="10"/>
                                        </p:tgtEl>
                                        <p:attrNameLst>
                                          <p:attrName>style.rotation</p:attrName>
                                        </p:attrNameLst>
                                      </p:cBhvr>
                                      <p:tavLst>
                                        <p:tav tm="0">
                                          <p:val>
                                            <p:fltVal val="90"/>
                                          </p:val>
                                        </p:tav>
                                        <p:tav tm="100000">
                                          <p:val>
                                            <p:fltVal val="0"/>
                                          </p:val>
                                        </p:tav>
                                      </p:tavLst>
                                    </p:anim>
                                    <p:animEffect transition="in" filter="fade">
                                      <p:cBhvr>
                                        <p:cTn id="48"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5" grpId="0" build="p"/>
      <p:bldP spid="8" grpId="0" build="p"/>
      <p:bldP spid="4" grpId="0"/>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8278" y="351961"/>
            <a:ext cx="5171341" cy="711200"/>
          </a:xfrm>
        </p:spPr>
        <p:txBody>
          <a:bodyPr/>
          <a:lstStyle/>
          <a:p>
            <a:r>
              <a:rPr lang="en-GB" sz="3600" dirty="0">
                <a:solidFill>
                  <a:srgbClr val="00C4C4"/>
                </a:solidFill>
              </a:rPr>
              <a:t>Rotational</a:t>
            </a:r>
            <a:r>
              <a:rPr lang="en-GB" sz="3200" dirty="0">
                <a:solidFill>
                  <a:srgbClr val="00C4C4"/>
                </a:solidFill>
              </a:rPr>
              <a:t> Schema</a:t>
            </a:r>
            <a:endParaRPr lang="en-GB" dirty="0">
              <a:solidFill>
                <a:srgbClr val="00C4C4"/>
              </a:solidFill>
            </a:endParaRPr>
          </a:p>
        </p:txBody>
      </p:sp>
      <p:sp>
        <p:nvSpPr>
          <p:cNvPr id="2" name="Rectangle 1"/>
          <p:cNvSpPr/>
          <p:nvPr/>
        </p:nvSpPr>
        <p:spPr>
          <a:xfrm>
            <a:off x="492646" y="1258784"/>
            <a:ext cx="3940469" cy="4801314"/>
          </a:xfrm>
          <a:prstGeom prst="rect">
            <a:avLst/>
          </a:prstGeom>
        </p:spPr>
        <p:txBody>
          <a:bodyPr wrap="square">
            <a:spAutoFit/>
          </a:bodyPr>
          <a:lstStyle/>
          <a:p>
            <a:pPr>
              <a:defRPr/>
            </a:pPr>
            <a:r>
              <a:rPr lang="en-GB" dirty="0"/>
              <a:t>Children showing a rotational schema may display a preference for turning taps on and off, winding and unwinding string, and playing with hoops.</a:t>
            </a:r>
          </a:p>
          <a:p>
            <a:pPr>
              <a:defRPr/>
            </a:pPr>
            <a:r>
              <a:rPr lang="en-GB" dirty="0"/>
              <a:t> </a:t>
            </a:r>
          </a:p>
          <a:p>
            <a:pPr>
              <a:defRPr/>
            </a:pPr>
            <a:r>
              <a:rPr lang="en-GB" dirty="0"/>
              <a:t>They may also be fascinated with the physical experience of twirling and twisting their body, spinning around on the spot, or rolling themselves down a hill. </a:t>
            </a:r>
          </a:p>
          <a:p>
            <a:pPr>
              <a:defRPr/>
            </a:pPr>
            <a:endParaRPr lang="en-GB" dirty="0"/>
          </a:p>
          <a:p>
            <a:pPr>
              <a:defRPr/>
            </a:pPr>
            <a:r>
              <a:rPr lang="en-GB" dirty="0"/>
              <a:t>They have an interest in things that turn, such as wheels and windmills.  They enjoy rolling tyres around, turning lids and watching the washing machine on a spin cycle.</a:t>
            </a:r>
          </a:p>
        </p:txBody>
      </p:sp>
      <p:pic>
        <p:nvPicPr>
          <p:cNvPr id="9" name="Picture 8"/>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r="35184"/>
          <a:stretch/>
        </p:blipFill>
        <p:spPr>
          <a:xfrm rot="5400000">
            <a:off x="4778986" y="366606"/>
            <a:ext cx="2607333" cy="3016981"/>
          </a:xfrm>
          <a:prstGeom prst="roundRect">
            <a:avLst>
              <a:gd name="adj" fmla="val 16667"/>
            </a:avLst>
          </a:prstGeom>
          <a:ln>
            <a:noFill/>
          </a:ln>
          <a:effectLst>
            <a:outerShdw blurRad="203200" dist="3048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5400000">
            <a:off x="5551156" y="3071913"/>
            <a:ext cx="2830332" cy="2122749"/>
          </a:xfrm>
          <a:prstGeom prst="roundRect">
            <a:avLst>
              <a:gd name="adj" fmla="val 16667"/>
            </a:avLst>
          </a:prstGeom>
          <a:ln>
            <a:noFill/>
          </a:ln>
          <a:effectLst>
            <a:outerShdw blurRad="203200" dist="3048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8439000" y="3240130"/>
            <a:ext cx="3610246" cy="2308324"/>
          </a:xfrm>
          <a:prstGeom prst="rect">
            <a:avLst/>
          </a:prstGeom>
          <a:noFill/>
        </p:spPr>
        <p:txBody>
          <a:bodyPr wrap="square" rtlCol="0">
            <a:spAutoFit/>
          </a:bodyPr>
          <a:lstStyle/>
          <a:p>
            <a:r>
              <a:rPr lang="en-GB" dirty="0">
                <a:solidFill>
                  <a:srgbClr val="FF7900"/>
                </a:solidFill>
              </a:rPr>
              <a:t>Explore toys with wheels and cogs.</a:t>
            </a:r>
          </a:p>
          <a:p>
            <a:endParaRPr lang="en-GB" dirty="0">
              <a:solidFill>
                <a:srgbClr val="00985F"/>
              </a:solidFill>
            </a:endParaRPr>
          </a:p>
          <a:p>
            <a:r>
              <a:rPr lang="en-GB" dirty="0">
                <a:solidFill>
                  <a:srgbClr val="00985F"/>
                </a:solidFill>
              </a:rPr>
              <a:t>Use different sized balls for throwing, catching and kicking.</a:t>
            </a:r>
          </a:p>
          <a:p>
            <a:endParaRPr lang="en-GB" dirty="0"/>
          </a:p>
          <a:p>
            <a:r>
              <a:rPr lang="en-GB" dirty="0">
                <a:solidFill>
                  <a:srgbClr val="80379B"/>
                </a:solidFill>
              </a:rPr>
              <a:t>Play with rattles, windmills, roundabouts and spinning toys</a:t>
            </a:r>
            <a:r>
              <a:rPr lang="en-GB" dirty="0">
                <a:solidFill>
                  <a:srgbClr val="7030A0"/>
                </a:solidFill>
              </a:rPr>
              <a:t>.</a:t>
            </a:r>
          </a:p>
        </p:txBody>
      </p:sp>
      <p:grpSp>
        <p:nvGrpSpPr>
          <p:cNvPr id="3" name="Group 2"/>
          <p:cNvGrpSpPr/>
          <p:nvPr/>
        </p:nvGrpSpPr>
        <p:grpSpPr>
          <a:xfrm>
            <a:off x="8601389" y="43733"/>
            <a:ext cx="3447857" cy="2900434"/>
            <a:chOff x="8601389" y="43733"/>
            <a:chExt cx="3447857" cy="2900434"/>
          </a:xfrm>
          <a:effectLst>
            <a:outerShdw blurRad="203200" dist="304800" dir="2700000" algn="tl" rotWithShape="0">
              <a:prstClr val="black">
                <a:alpha val="40000"/>
              </a:prstClr>
            </a:outerShdw>
          </a:effectLst>
        </p:grpSpPr>
        <p:sp>
          <p:nvSpPr>
            <p:cNvPr id="8" name="Explosion 1 7"/>
            <p:cNvSpPr/>
            <p:nvPr/>
          </p:nvSpPr>
          <p:spPr>
            <a:xfrm>
              <a:off x="8601389" y="43733"/>
              <a:ext cx="3447857" cy="2900434"/>
            </a:xfrm>
            <a:prstGeom prst="irregularSeal1">
              <a:avLst/>
            </a:prstGeom>
            <a:solidFill>
              <a:srgbClr val="00C4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0" name="TextBox 9"/>
            <p:cNvSpPr txBox="1"/>
            <p:nvPr/>
          </p:nvSpPr>
          <p:spPr>
            <a:xfrm>
              <a:off x="9243848" y="882783"/>
              <a:ext cx="2068981" cy="1477328"/>
            </a:xfrm>
            <a:prstGeom prst="rect">
              <a:avLst/>
            </a:prstGeom>
            <a:noFill/>
          </p:spPr>
          <p:txBody>
            <a:bodyPr wrap="square" rtlCol="0">
              <a:spAutoFit/>
            </a:bodyPr>
            <a:lstStyle/>
            <a:p>
              <a:pPr algn="ctr"/>
              <a:r>
                <a:rPr lang="en-GB" dirty="0">
                  <a:solidFill>
                    <a:schemeClr val="bg1"/>
                  </a:solidFill>
                </a:rPr>
                <a:t>Ideas for playing and learning alongside your child.</a:t>
              </a:r>
            </a:p>
            <a:p>
              <a:endParaRPr lang="en-GB" dirty="0"/>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4423" y="5548454"/>
            <a:ext cx="609600" cy="609600"/>
          </a:xfrm>
          <a:prstGeom prst="rect">
            <a:avLst/>
          </a:prstGeom>
        </p:spPr>
      </p:pic>
    </p:spTree>
    <p:extLst>
      <p:ext uri="{BB962C8B-B14F-4D97-AF65-F5344CB8AC3E}">
        <p14:creationId xmlns:p14="http://schemas.microsoft.com/office/powerpoint/2010/main" val="3882880881"/>
      </p:ext>
    </p:extLst>
  </p:cSld>
  <p:clrMapOvr>
    <a:masterClrMapping/>
  </p:clrMapOvr>
  <mc:AlternateContent xmlns:mc="http://schemas.openxmlformats.org/markup-compatibility/2006" xmlns:p14="http://schemas.microsoft.com/office/powerpoint/2010/main">
    <mc:Choice Requires="p14">
      <p:transition spd="slow" p14:dur="1500" advTm="50000">
        <p:fade/>
      </p:transition>
    </mc:Choice>
    <mc:Fallback xmlns="">
      <p:transition spd="slow" advTm="5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1"/>
                            </p:stCondLst>
                            <p:childTnLst>
                              <p:par>
                                <p:cTn id="11" presetID="22" presetClass="entr" presetSubtype="1"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2000"/>
                                        <p:tgtEl>
                                          <p:spTgt spid="9"/>
                                        </p:tgtEl>
                                      </p:cBhvr>
                                    </p:animEffect>
                                  </p:childTnLst>
                                </p:cTn>
                              </p:par>
                            </p:childTnLst>
                          </p:cTn>
                        </p:par>
                        <p:par>
                          <p:cTn id="14" fill="hold">
                            <p:stCondLst>
                              <p:cond delay="2751"/>
                            </p:stCondLst>
                            <p:childTnLst>
                              <p:par>
                                <p:cTn id="15" presetID="22" presetClass="entr" presetSubtype="1" fill="hold" nodeType="afterEffect">
                                  <p:stCondLst>
                                    <p:cond delay="25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1750"/>
                                        <p:tgtEl>
                                          <p:spTgt spid="11"/>
                                        </p:tgtEl>
                                      </p:cBhvr>
                                    </p:animEffect>
                                  </p:childTnLst>
                                </p:cTn>
                              </p:par>
                            </p:childTnLst>
                          </p:cTn>
                        </p:par>
                        <p:par>
                          <p:cTn id="18" fill="hold">
                            <p:stCondLst>
                              <p:cond delay="4751"/>
                            </p:stCondLst>
                            <p:childTnLst>
                              <p:par>
                                <p:cTn id="19" presetID="22" presetClass="entr" presetSubtype="1" fill="hold" grpId="0" nodeType="afterEffect">
                                  <p:stCondLst>
                                    <p:cond delay="50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2500"/>
                                        <p:tgtEl>
                                          <p:spTgt spid="2"/>
                                        </p:tgtEl>
                                      </p:cBhvr>
                                    </p:animEffect>
                                  </p:childTnLst>
                                </p:cTn>
                              </p:par>
                            </p:childTnLst>
                          </p:cTn>
                        </p:par>
                        <p:par>
                          <p:cTn id="22" fill="hold">
                            <p:stCondLst>
                              <p:cond delay="7751"/>
                            </p:stCondLst>
                            <p:childTnLst>
                              <p:par>
                                <p:cTn id="23" presetID="53" presetClass="entr" presetSubtype="16" fill="hold" nodeType="afterEffect">
                                  <p:stCondLst>
                                    <p:cond delay="22000"/>
                                  </p:stCondLst>
                                  <p:childTnLst>
                                    <p:set>
                                      <p:cBhvr>
                                        <p:cTn id="24" dur="1" fill="hold">
                                          <p:stCondLst>
                                            <p:cond delay="0"/>
                                          </p:stCondLst>
                                        </p:cTn>
                                        <p:tgtEl>
                                          <p:spTgt spid="3"/>
                                        </p:tgtEl>
                                        <p:attrNameLst>
                                          <p:attrName>style.visibility</p:attrName>
                                        </p:attrNameLst>
                                      </p:cBhvr>
                                      <p:to>
                                        <p:strVal val="visible"/>
                                      </p:to>
                                    </p:set>
                                    <p:anim calcmode="lin" valueType="num">
                                      <p:cBhvr>
                                        <p:cTn id="25" dur="2000" fill="hold"/>
                                        <p:tgtEl>
                                          <p:spTgt spid="3"/>
                                        </p:tgtEl>
                                        <p:attrNameLst>
                                          <p:attrName>ppt_w</p:attrName>
                                        </p:attrNameLst>
                                      </p:cBhvr>
                                      <p:tavLst>
                                        <p:tav tm="0">
                                          <p:val>
                                            <p:fltVal val="0"/>
                                          </p:val>
                                        </p:tav>
                                        <p:tav tm="100000">
                                          <p:val>
                                            <p:strVal val="#ppt_w"/>
                                          </p:val>
                                        </p:tav>
                                      </p:tavLst>
                                    </p:anim>
                                    <p:anim calcmode="lin" valueType="num">
                                      <p:cBhvr>
                                        <p:cTn id="26" dur="2000" fill="hold"/>
                                        <p:tgtEl>
                                          <p:spTgt spid="3"/>
                                        </p:tgtEl>
                                        <p:attrNameLst>
                                          <p:attrName>ppt_h</p:attrName>
                                        </p:attrNameLst>
                                      </p:cBhvr>
                                      <p:tavLst>
                                        <p:tav tm="0">
                                          <p:val>
                                            <p:fltVal val="0"/>
                                          </p:val>
                                        </p:tav>
                                        <p:tav tm="100000">
                                          <p:val>
                                            <p:strVal val="#ppt_h"/>
                                          </p:val>
                                        </p:tav>
                                      </p:tavLst>
                                    </p:anim>
                                    <p:animEffect transition="in" filter="fade">
                                      <p:cBhvr>
                                        <p:cTn id="27" dur="2000"/>
                                        <p:tgtEl>
                                          <p:spTgt spid="3"/>
                                        </p:tgtEl>
                                      </p:cBhvr>
                                    </p:animEffect>
                                  </p:childTnLst>
                                </p:cTn>
                              </p:par>
                            </p:childTnLst>
                          </p:cTn>
                        </p:par>
                        <p:par>
                          <p:cTn id="28" fill="hold">
                            <p:stCondLst>
                              <p:cond delay="31751"/>
                            </p:stCondLst>
                            <p:childTnLst>
                              <p:par>
                                <p:cTn id="29" presetID="31" presetClass="entr" presetSubtype="0" fill="hold" grpId="0" nodeType="afterEffect">
                                  <p:stCondLst>
                                    <p:cond delay="250"/>
                                  </p:st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p:cTn id="31" dur="1750" fill="hold"/>
                                        <p:tgtEl>
                                          <p:spTgt spid="4">
                                            <p:txEl>
                                              <p:pRg st="0" end="0"/>
                                            </p:txEl>
                                          </p:spTgt>
                                        </p:tgtEl>
                                        <p:attrNameLst>
                                          <p:attrName>ppt_w</p:attrName>
                                        </p:attrNameLst>
                                      </p:cBhvr>
                                      <p:tavLst>
                                        <p:tav tm="0">
                                          <p:val>
                                            <p:fltVal val="0"/>
                                          </p:val>
                                        </p:tav>
                                        <p:tav tm="100000">
                                          <p:val>
                                            <p:strVal val="#ppt_w"/>
                                          </p:val>
                                        </p:tav>
                                      </p:tavLst>
                                    </p:anim>
                                    <p:anim calcmode="lin" valueType="num">
                                      <p:cBhvr>
                                        <p:cTn id="32" dur="1750" fill="hold"/>
                                        <p:tgtEl>
                                          <p:spTgt spid="4">
                                            <p:txEl>
                                              <p:pRg st="0" end="0"/>
                                            </p:txEl>
                                          </p:spTgt>
                                        </p:tgtEl>
                                        <p:attrNameLst>
                                          <p:attrName>ppt_h</p:attrName>
                                        </p:attrNameLst>
                                      </p:cBhvr>
                                      <p:tavLst>
                                        <p:tav tm="0">
                                          <p:val>
                                            <p:fltVal val="0"/>
                                          </p:val>
                                        </p:tav>
                                        <p:tav tm="100000">
                                          <p:val>
                                            <p:strVal val="#ppt_h"/>
                                          </p:val>
                                        </p:tav>
                                      </p:tavLst>
                                    </p:anim>
                                    <p:anim calcmode="lin" valueType="num">
                                      <p:cBhvr>
                                        <p:cTn id="33" dur="175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34" dur="1750"/>
                                        <p:tgtEl>
                                          <p:spTgt spid="4">
                                            <p:txEl>
                                              <p:pRg st="0" end="0"/>
                                            </p:txEl>
                                          </p:spTgt>
                                        </p:tgtEl>
                                      </p:cBhvr>
                                    </p:animEffect>
                                  </p:childTnLst>
                                </p:cTn>
                              </p:par>
                            </p:childTnLst>
                          </p:cTn>
                        </p:par>
                        <p:par>
                          <p:cTn id="35" fill="hold">
                            <p:stCondLst>
                              <p:cond delay="33751"/>
                            </p:stCondLst>
                            <p:childTnLst>
                              <p:par>
                                <p:cTn id="36" presetID="31" presetClass="entr" presetSubtype="0" fill="hold" grpId="0" nodeType="afterEffect">
                                  <p:stCondLst>
                                    <p:cond delay="250"/>
                                  </p:stCondLst>
                                  <p:childTnLst>
                                    <p:set>
                                      <p:cBhvr>
                                        <p:cTn id="37" dur="1" fill="hold">
                                          <p:stCondLst>
                                            <p:cond delay="0"/>
                                          </p:stCondLst>
                                        </p:cTn>
                                        <p:tgtEl>
                                          <p:spTgt spid="4">
                                            <p:txEl>
                                              <p:pRg st="2" end="2"/>
                                            </p:txEl>
                                          </p:spTgt>
                                        </p:tgtEl>
                                        <p:attrNameLst>
                                          <p:attrName>style.visibility</p:attrName>
                                        </p:attrNameLst>
                                      </p:cBhvr>
                                      <p:to>
                                        <p:strVal val="visible"/>
                                      </p:to>
                                    </p:set>
                                    <p:anim calcmode="lin" valueType="num">
                                      <p:cBhvr>
                                        <p:cTn id="38" dur="1750" fill="hold"/>
                                        <p:tgtEl>
                                          <p:spTgt spid="4">
                                            <p:txEl>
                                              <p:pRg st="2" end="2"/>
                                            </p:txEl>
                                          </p:spTgt>
                                        </p:tgtEl>
                                        <p:attrNameLst>
                                          <p:attrName>ppt_w</p:attrName>
                                        </p:attrNameLst>
                                      </p:cBhvr>
                                      <p:tavLst>
                                        <p:tav tm="0">
                                          <p:val>
                                            <p:fltVal val="0"/>
                                          </p:val>
                                        </p:tav>
                                        <p:tav tm="100000">
                                          <p:val>
                                            <p:strVal val="#ppt_w"/>
                                          </p:val>
                                        </p:tav>
                                      </p:tavLst>
                                    </p:anim>
                                    <p:anim calcmode="lin" valueType="num">
                                      <p:cBhvr>
                                        <p:cTn id="39" dur="1750" fill="hold"/>
                                        <p:tgtEl>
                                          <p:spTgt spid="4">
                                            <p:txEl>
                                              <p:pRg st="2" end="2"/>
                                            </p:txEl>
                                          </p:spTgt>
                                        </p:tgtEl>
                                        <p:attrNameLst>
                                          <p:attrName>ppt_h</p:attrName>
                                        </p:attrNameLst>
                                      </p:cBhvr>
                                      <p:tavLst>
                                        <p:tav tm="0">
                                          <p:val>
                                            <p:fltVal val="0"/>
                                          </p:val>
                                        </p:tav>
                                        <p:tav tm="100000">
                                          <p:val>
                                            <p:strVal val="#ppt_h"/>
                                          </p:val>
                                        </p:tav>
                                      </p:tavLst>
                                    </p:anim>
                                    <p:anim calcmode="lin" valueType="num">
                                      <p:cBhvr>
                                        <p:cTn id="40" dur="175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41" dur="1750"/>
                                        <p:tgtEl>
                                          <p:spTgt spid="4">
                                            <p:txEl>
                                              <p:pRg st="2" end="2"/>
                                            </p:txEl>
                                          </p:spTgt>
                                        </p:tgtEl>
                                      </p:cBhvr>
                                    </p:animEffect>
                                  </p:childTnLst>
                                </p:cTn>
                              </p:par>
                            </p:childTnLst>
                          </p:cTn>
                        </p:par>
                        <p:par>
                          <p:cTn id="42" fill="hold">
                            <p:stCondLst>
                              <p:cond delay="35751"/>
                            </p:stCondLst>
                            <p:childTnLst>
                              <p:par>
                                <p:cTn id="43" presetID="31" presetClass="entr" presetSubtype="0" fill="hold" grpId="0" nodeType="afterEffect">
                                  <p:stCondLst>
                                    <p:cond delay="25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p:cTn id="45" dur="1750" fill="hold"/>
                                        <p:tgtEl>
                                          <p:spTgt spid="4">
                                            <p:txEl>
                                              <p:pRg st="4" end="4"/>
                                            </p:txEl>
                                          </p:spTgt>
                                        </p:tgtEl>
                                        <p:attrNameLst>
                                          <p:attrName>ppt_w</p:attrName>
                                        </p:attrNameLst>
                                      </p:cBhvr>
                                      <p:tavLst>
                                        <p:tav tm="0">
                                          <p:val>
                                            <p:fltVal val="0"/>
                                          </p:val>
                                        </p:tav>
                                        <p:tav tm="100000">
                                          <p:val>
                                            <p:strVal val="#ppt_w"/>
                                          </p:val>
                                        </p:tav>
                                      </p:tavLst>
                                    </p:anim>
                                    <p:anim calcmode="lin" valueType="num">
                                      <p:cBhvr>
                                        <p:cTn id="46" dur="1750" fill="hold"/>
                                        <p:tgtEl>
                                          <p:spTgt spid="4">
                                            <p:txEl>
                                              <p:pRg st="4" end="4"/>
                                            </p:txEl>
                                          </p:spTgt>
                                        </p:tgtEl>
                                        <p:attrNameLst>
                                          <p:attrName>ppt_h</p:attrName>
                                        </p:attrNameLst>
                                      </p:cBhvr>
                                      <p:tavLst>
                                        <p:tav tm="0">
                                          <p:val>
                                            <p:fltVal val="0"/>
                                          </p:val>
                                        </p:tav>
                                        <p:tav tm="100000">
                                          <p:val>
                                            <p:strVal val="#ppt_h"/>
                                          </p:val>
                                        </p:tav>
                                      </p:tavLst>
                                    </p:anim>
                                    <p:anim calcmode="lin" valueType="num">
                                      <p:cBhvr>
                                        <p:cTn id="47" dur="175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48" dur="175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bldLst>
      <p:bldP spid="6" grpId="0"/>
      <p:bldP spid="2"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8278" y="351961"/>
            <a:ext cx="5171341" cy="711200"/>
          </a:xfrm>
        </p:spPr>
        <p:txBody>
          <a:bodyPr/>
          <a:lstStyle/>
          <a:p>
            <a:r>
              <a:rPr lang="en-GB" sz="3200" dirty="0">
                <a:solidFill>
                  <a:srgbClr val="00C4C4"/>
                </a:solidFill>
              </a:rPr>
              <a:t>Enveloping Schema</a:t>
            </a:r>
            <a:endParaRPr lang="en-GB" dirty="0">
              <a:solidFill>
                <a:srgbClr val="00C4C4"/>
              </a:solidFill>
            </a:endParaRPr>
          </a:p>
        </p:txBody>
      </p:sp>
      <p:sp>
        <p:nvSpPr>
          <p:cNvPr id="7" name="Content Placeholder 6"/>
          <p:cNvSpPr>
            <a:spLocks noGrp="1"/>
          </p:cNvSpPr>
          <p:nvPr>
            <p:ph idx="1"/>
          </p:nvPr>
        </p:nvSpPr>
        <p:spPr>
          <a:xfrm>
            <a:off x="629529" y="1226356"/>
            <a:ext cx="6633584" cy="4738345"/>
          </a:xfrm>
        </p:spPr>
        <p:txBody>
          <a:bodyPr/>
          <a:lstStyle/>
          <a:p>
            <a:pPr>
              <a:defRPr/>
            </a:pPr>
            <a:r>
              <a:rPr lang="en-GB" sz="1800" dirty="0">
                <a:solidFill>
                  <a:schemeClr val="tx1"/>
                </a:solidFill>
              </a:rPr>
              <a:t>Children with an enveloping schema are interested in covering and hiding items, including themselves. They will enjoy dressing up, and filling and emptying bags and containers with different objects.  This is often the time when you will lose items!</a:t>
            </a:r>
          </a:p>
          <a:p>
            <a:pPr>
              <a:defRPr/>
            </a:pPr>
            <a:r>
              <a:rPr lang="en-GB" sz="1800" dirty="0">
                <a:solidFill>
                  <a:schemeClr val="tx1"/>
                </a:solidFill>
              </a:rPr>
              <a:t> </a:t>
            </a:r>
          </a:p>
          <a:p>
            <a:pPr>
              <a:defRPr/>
            </a:pPr>
            <a:endParaRPr lang="en-GB" dirty="0"/>
          </a:p>
        </p:txBody>
      </p:sp>
      <p:pic>
        <p:nvPicPr>
          <p:cNvPr id="2050" name="Picture 2"/>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624208" y="351961"/>
            <a:ext cx="3858803" cy="2948439"/>
          </a:xfrm>
          <a:prstGeom prst="rect">
            <a:avLst/>
          </a:prstGeom>
          <a:noFill/>
          <a:ln>
            <a:noFill/>
          </a:ln>
          <a:effectLst>
            <a:outerShdw blurRad="292100" dist="3048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441843" y="5449515"/>
            <a:ext cx="5688957" cy="369332"/>
          </a:xfrm>
          <a:prstGeom prst="rect">
            <a:avLst/>
          </a:prstGeom>
          <a:noFill/>
        </p:spPr>
        <p:txBody>
          <a:bodyPr wrap="square" rtlCol="0">
            <a:spAutoFit/>
          </a:bodyPr>
          <a:lstStyle/>
          <a:p>
            <a:r>
              <a:rPr lang="en-GB" dirty="0">
                <a:solidFill>
                  <a:srgbClr val="00985F"/>
                </a:solidFill>
              </a:rPr>
              <a:t>Dress up with scarves, hats and bits of material.</a:t>
            </a:r>
          </a:p>
        </p:txBody>
      </p:sp>
      <p:sp>
        <p:nvSpPr>
          <p:cNvPr id="3" name="TextBox 2"/>
          <p:cNvSpPr txBox="1"/>
          <p:nvPr/>
        </p:nvSpPr>
        <p:spPr>
          <a:xfrm>
            <a:off x="4500200" y="3162219"/>
            <a:ext cx="2303362" cy="381964"/>
          </a:xfrm>
          <a:prstGeom prst="rect">
            <a:avLst/>
          </a:prstGeom>
          <a:noFill/>
        </p:spPr>
        <p:txBody>
          <a:bodyPr wrap="square" rtlCol="0">
            <a:spAutoFit/>
          </a:bodyPr>
          <a:lstStyle/>
          <a:p>
            <a:r>
              <a:rPr lang="en-GB" dirty="0">
                <a:solidFill>
                  <a:srgbClr val="80379B"/>
                </a:solidFill>
              </a:rPr>
              <a:t>Wrap presents.</a:t>
            </a:r>
          </a:p>
        </p:txBody>
      </p:sp>
      <p:sp>
        <p:nvSpPr>
          <p:cNvPr id="4" name="TextBox 3"/>
          <p:cNvSpPr txBox="1"/>
          <p:nvPr/>
        </p:nvSpPr>
        <p:spPr>
          <a:xfrm>
            <a:off x="5004759" y="4127517"/>
            <a:ext cx="4548851" cy="923330"/>
          </a:xfrm>
          <a:prstGeom prst="rect">
            <a:avLst/>
          </a:prstGeom>
          <a:noFill/>
        </p:spPr>
        <p:txBody>
          <a:bodyPr wrap="square" rtlCol="0">
            <a:spAutoFit/>
          </a:bodyPr>
          <a:lstStyle/>
          <a:p>
            <a:r>
              <a:rPr lang="en-GB" dirty="0">
                <a:solidFill>
                  <a:srgbClr val="0098C3"/>
                </a:solidFill>
              </a:rPr>
              <a:t>Use everyday objects such as pegs, curtain rings, keys and fir cones to wrap, hide and fill containers and bags with</a:t>
            </a:r>
            <a:r>
              <a:rPr lang="en-GB" dirty="0">
                <a:solidFill>
                  <a:schemeClr val="accent5">
                    <a:lumMod val="60000"/>
                    <a:lumOff val="40000"/>
                  </a:schemeClr>
                </a:solidFill>
              </a:rPr>
              <a:t>.</a:t>
            </a:r>
          </a:p>
        </p:txBody>
      </p:sp>
      <p:sp>
        <p:nvSpPr>
          <p:cNvPr id="5" name="TextBox 4"/>
          <p:cNvSpPr txBox="1"/>
          <p:nvPr/>
        </p:nvSpPr>
        <p:spPr>
          <a:xfrm>
            <a:off x="7555094" y="3594990"/>
            <a:ext cx="4502552" cy="369332"/>
          </a:xfrm>
          <a:prstGeom prst="rect">
            <a:avLst/>
          </a:prstGeom>
          <a:noFill/>
        </p:spPr>
        <p:txBody>
          <a:bodyPr wrap="square" rtlCol="0">
            <a:spAutoFit/>
          </a:bodyPr>
          <a:lstStyle/>
          <a:p>
            <a:r>
              <a:rPr lang="en-GB" dirty="0">
                <a:solidFill>
                  <a:srgbClr val="E00034"/>
                </a:solidFill>
              </a:rPr>
              <a:t>Swaddle dolls and teddies with blankets.</a:t>
            </a:r>
          </a:p>
        </p:txBody>
      </p:sp>
      <p:sp>
        <p:nvSpPr>
          <p:cNvPr id="13" name="Explosion 1 12"/>
          <p:cNvSpPr/>
          <p:nvPr/>
        </p:nvSpPr>
        <p:spPr>
          <a:xfrm>
            <a:off x="629529" y="2577529"/>
            <a:ext cx="3111246" cy="3099976"/>
          </a:xfrm>
          <a:prstGeom prst="irregularSeal1">
            <a:avLst/>
          </a:prstGeom>
          <a:solidFill>
            <a:srgbClr val="00C4C4"/>
          </a:solidFill>
          <a:effectLst>
            <a:outerShdw blurRad="292100" dist="304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4" name="TextBox 13"/>
          <p:cNvSpPr txBox="1"/>
          <p:nvPr/>
        </p:nvSpPr>
        <p:spPr>
          <a:xfrm>
            <a:off x="1178516" y="3530177"/>
            <a:ext cx="2058348" cy="1477328"/>
          </a:xfrm>
          <a:prstGeom prst="rect">
            <a:avLst/>
          </a:prstGeom>
          <a:noFill/>
        </p:spPr>
        <p:txBody>
          <a:bodyPr wrap="square" rtlCol="0">
            <a:spAutoFit/>
          </a:bodyPr>
          <a:lstStyle/>
          <a:p>
            <a:pPr algn="ctr"/>
            <a:r>
              <a:rPr lang="en-GB" dirty="0">
                <a:solidFill>
                  <a:schemeClr val="bg1"/>
                </a:solidFill>
              </a:rPr>
              <a:t>Ideas for playing and learning alongside your child.</a:t>
            </a:r>
          </a:p>
          <a:p>
            <a:endParaRPr lang="en-GB"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3011" y="5528163"/>
            <a:ext cx="609600" cy="609600"/>
          </a:xfrm>
          <a:prstGeom prst="rect">
            <a:avLst/>
          </a:prstGeom>
        </p:spPr>
      </p:pic>
    </p:spTree>
    <p:extLst>
      <p:ext uri="{BB962C8B-B14F-4D97-AF65-F5344CB8AC3E}">
        <p14:creationId xmlns:p14="http://schemas.microsoft.com/office/powerpoint/2010/main" val="1976803271"/>
      </p:ext>
    </p:extLst>
  </p:cSld>
  <p:clrMapOvr>
    <a:masterClrMapping/>
  </p:clrMapOvr>
  <mc:AlternateContent xmlns:mc="http://schemas.openxmlformats.org/markup-compatibility/2006" xmlns:p14="http://schemas.microsoft.com/office/powerpoint/2010/main">
    <mc:Choice Requires="p14">
      <p:transition spd="slow" p14:dur="1500" advTm="40000">
        <p:fade/>
      </p:transition>
    </mc:Choice>
    <mc:Fallback xmlns="">
      <p:transition spd="slow"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 presetClass="entr" presetSubtype="0" fill="hold" grpId="1"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1"/>
                            </p:stCondLst>
                            <p:childTnLst>
                              <p:par>
                                <p:cTn id="11" presetID="22" presetClass="entr" presetSubtype="1" fill="hold" nodeType="afterEffect">
                                  <p:stCondLst>
                                    <p:cond delay="250"/>
                                  </p:stCondLst>
                                  <p:childTnLst>
                                    <p:set>
                                      <p:cBhvr>
                                        <p:cTn id="12" dur="1" fill="hold">
                                          <p:stCondLst>
                                            <p:cond delay="0"/>
                                          </p:stCondLst>
                                        </p:cTn>
                                        <p:tgtEl>
                                          <p:spTgt spid="2050"/>
                                        </p:tgtEl>
                                        <p:attrNameLst>
                                          <p:attrName>style.visibility</p:attrName>
                                        </p:attrNameLst>
                                      </p:cBhvr>
                                      <p:to>
                                        <p:strVal val="visible"/>
                                      </p:to>
                                    </p:set>
                                    <p:animEffect transition="in" filter="wipe(up)">
                                      <p:cBhvr>
                                        <p:cTn id="13" dur="2250"/>
                                        <p:tgtEl>
                                          <p:spTgt spid="2050"/>
                                        </p:tgtEl>
                                      </p:cBhvr>
                                    </p:animEffect>
                                  </p:childTnLst>
                                </p:cTn>
                              </p:par>
                            </p:childTnLst>
                          </p:cTn>
                        </p:par>
                        <p:par>
                          <p:cTn id="14" fill="hold">
                            <p:stCondLst>
                              <p:cond delay="3001"/>
                            </p:stCondLst>
                            <p:childTnLst>
                              <p:par>
                                <p:cTn id="15" presetID="22" presetClass="entr" presetSubtype="1" fill="hold" grpId="0" nodeType="afterEffect">
                                  <p:stCondLst>
                                    <p:cond delay="5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3500"/>
                                        <p:tgtEl>
                                          <p:spTgt spid="7">
                                            <p:txEl>
                                              <p:pRg st="0" end="0"/>
                                            </p:txEl>
                                          </p:spTgt>
                                        </p:tgtEl>
                                      </p:cBhvr>
                                    </p:animEffect>
                                  </p:childTnLst>
                                </p:cTn>
                              </p:par>
                            </p:childTnLst>
                          </p:cTn>
                        </p:par>
                        <p:par>
                          <p:cTn id="18" fill="hold">
                            <p:stCondLst>
                              <p:cond delay="7001"/>
                            </p:stCondLst>
                            <p:childTnLst>
                              <p:par>
                                <p:cTn id="19" presetID="22" presetClass="entr" presetSubtype="1" fill="hold" grpId="0" nodeType="afterEffect">
                                  <p:stCondLst>
                                    <p:cond delay="50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3500"/>
                                        <p:tgtEl>
                                          <p:spTgt spid="7">
                                            <p:txEl>
                                              <p:pRg st="1" end="1"/>
                                            </p:txEl>
                                          </p:spTgt>
                                        </p:tgtEl>
                                      </p:cBhvr>
                                    </p:animEffect>
                                  </p:childTnLst>
                                </p:cTn>
                              </p:par>
                            </p:childTnLst>
                          </p:cTn>
                        </p:par>
                        <p:par>
                          <p:cTn id="22" fill="hold">
                            <p:stCondLst>
                              <p:cond delay="11001"/>
                            </p:stCondLst>
                            <p:childTnLst>
                              <p:par>
                                <p:cTn id="23" presetID="53" presetClass="entr" presetSubtype="16" fill="hold" grpId="0" nodeType="afterEffect">
                                  <p:stCondLst>
                                    <p:cond delay="60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2000" fill="hold"/>
                                        <p:tgtEl>
                                          <p:spTgt spid="13"/>
                                        </p:tgtEl>
                                        <p:attrNameLst>
                                          <p:attrName>ppt_w</p:attrName>
                                        </p:attrNameLst>
                                      </p:cBhvr>
                                      <p:tavLst>
                                        <p:tav tm="0">
                                          <p:val>
                                            <p:fltVal val="0"/>
                                          </p:val>
                                        </p:tav>
                                        <p:tav tm="100000">
                                          <p:val>
                                            <p:strVal val="#ppt_w"/>
                                          </p:val>
                                        </p:tav>
                                      </p:tavLst>
                                    </p:anim>
                                    <p:anim calcmode="lin" valueType="num">
                                      <p:cBhvr>
                                        <p:cTn id="26" dur="2000" fill="hold"/>
                                        <p:tgtEl>
                                          <p:spTgt spid="13"/>
                                        </p:tgtEl>
                                        <p:attrNameLst>
                                          <p:attrName>ppt_h</p:attrName>
                                        </p:attrNameLst>
                                      </p:cBhvr>
                                      <p:tavLst>
                                        <p:tav tm="0">
                                          <p:val>
                                            <p:fltVal val="0"/>
                                          </p:val>
                                        </p:tav>
                                        <p:tav tm="100000">
                                          <p:val>
                                            <p:strVal val="#ppt_h"/>
                                          </p:val>
                                        </p:tav>
                                      </p:tavLst>
                                    </p:anim>
                                    <p:animEffect transition="in" filter="fade">
                                      <p:cBhvr>
                                        <p:cTn id="27" dur="2000"/>
                                        <p:tgtEl>
                                          <p:spTgt spid="13"/>
                                        </p:tgtEl>
                                      </p:cBhvr>
                                    </p:animEffect>
                                  </p:childTnLst>
                                </p:cTn>
                              </p:par>
                            </p:childTnLst>
                          </p:cTn>
                        </p:par>
                        <p:par>
                          <p:cTn id="28" fill="hold">
                            <p:stCondLst>
                              <p:cond delay="19001"/>
                            </p:stCondLst>
                            <p:childTnLst>
                              <p:par>
                                <p:cTn id="29" presetID="31" presetClass="entr" presetSubtype="0" fill="hold" grpId="0" nodeType="afterEffect">
                                  <p:stCondLst>
                                    <p:cond delay="500"/>
                                  </p:stCondLst>
                                  <p:childTnLst>
                                    <p:set>
                                      <p:cBhvr>
                                        <p:cTn id="30" dur="1" fill="hold">
                                          <p:stCondLst>
                                            <p:cond delay="0"/>
                                          </p:stCondLst>
                                        </p:cTn>
                                        <p:tgtEl>
                                          <p:spTgt spid="3"/>
                                        </p:tgtEl>
                                        <p:attrNameLst>
                                          <p:attrName>style.visibility</p:attrName>
                                        </p:attrNameLst>
                                      </p:cBhvr>
                                      <p:to>
                                        <p:strVal val="visible"/>
                                      </p:to>
                                    </p:set>
                                    <p:anim calcmode="lin" valueType="num">
                                      <p:cBhvr>
                                        <p:cTn id="31" dur="2000" fill="hold"/>
                                        <p:tgtEl>
                                          <p:spTgt spid="3"/>
                                        </p:tgtEl>
                                        <p:attrNameLst>
                                          <p:attrName>ppt_w</p:attrName>
                                        </p:attrNameLst>
                                      </p:cBhvr>
                                      <p:tavLst>
                                        <p:tav tm="0">
                                          <p:val>
                                            <p:fltVal val="0"/>
                                          </p:val>
                                        </p:tav>
                                        <p:tav tm="100000">
                                          <p:val>
                                            <p:strVal val="#ppt_w"/>
                                          </p:val>
                                        </p:tav>
                                      </p:tavLst>
                                    </p:anim>
                                    <p:anim calcmode="lin" valueType="num">
                                      <p:cBhvr>
                                        <p:cTn id="32" dur="2000" fill="hold"/>
                                        <p:tgtEl>
                                          <p:spTgt spid="3"/>
                                        </p:tgtEl>
                                        <p:attrNameLst>
                                          <p:attrName>ppt_h</p:attrName>
                                        </p:attrNameLst>
                                      </p:cBhvr>
                                      <p:tavLst>
                                        <p:tav tm="0">
                                          <p:val>
                                            <p:fltVal val="0"/>
                                          </p:val>
                                        </p:tav>
                                        <p:tav tm="100000">
                                          <p:val>
                                            <p:strVal val="#ppt_h"/>
                                          </p:val>
                                        </p:tav>
                                      </p:tavLst>
                                    </p:anim>
                                    <p:anim calcmode="lin" valueType="num">
                                      <p:cBhvr>
                                        <p:cTn id="33" dur="2000" fill="hold"/>
                                        <p:tgtEl>
                                          <p:spTgt spid="3"/>
                                        </p:tgtEl>
                                        <p:attrNameLst>
                                          <p:attrName>style.rotation</p:attrName>
                                        </p:attrNameLst>
                                      </p:cBhvr>
                                      <p:tavLst>
                                        <p:tav tm="0">
                                          <p:val>
                                            <p:fltVal val="90"/>
                                          </p:val>
                                        </p:tav>
                                        <p:tav tm="100000">
                                          <p:val>
                                            <p:fltVal val="0"/>
                                          </p:val>
                                        </p:tav>
                                      </p:tavLst>
                                    </p:anim>
                                    <p:animEffect transition="in" filter="fade">
                                      <p:cBhvr>
                                        <p:cTn id="34" dur="2000"/>
                                        <p:tgtEl>
                                          <p:spTgt spid="3"/>
                                        </p:tgtEl>
                                      </p:cBhvr>
                                    </p:animEffect>
                                  </p:childTnLst>
                                </p:cTn>
                              </p:par>
                            </p:childTnLst>
                          </p:cTn>
                        </p:par>
                        <p:par>
                          <p:cTn id="35" fill="hold">
                            <p:stCondLst>
                              <p:cond delay="21501"/>
                            </p:stCondLst>
                            <p:childTnLst>
                              <p:par>
                                <p:cTn id="36" presetID="31"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2000" fill="hold"/>
                                        <p:tgtEl>
                                          <p:spTgt spid="5"/>
                                        </p:tgtEl>
                                        <p:attrNameLst>
                                          <p:attrName>ppt_w</p:attrName>
                                        </p:attrNameLst>
                                      </p:cBhvr>
                                      <p:tavLst>
                                        <p:tav tm="0">
                                          <p:val>
                                            <p:fltVal val="0"/>
                                          </p:val>
                                        </p:tav>
                                        <p:tav tm="100000">
                                          <p:val>
                                            <p:strVal val="#ppt_w"/>
                                          </p:val>
                                        </p:tav>
                                      </p:tavLst>
                                    </p:anim>
                                    <p:anim calcmode="lin" valueType="num">
                                      <p:cBhvr>
                                        <p:cTn id="39" dur="2000" fill="hold"/>
                                        <p:tgtEl>
                                          <p:spTgt spid="5"/>
                                        </p:tgtEl>
                                        <p:attrNameLst>
                                          <p:attrName>ppt_h</p:attrName>
                                        </p:attrNameLst>
                                      </p:cBhvr>
                                      <p:tavLst>
                                        <p:tav tm="0">
                                          <p:val>
                                            <p:fltVal val="0"/>
                                          </p:val>
                                        </p:tav>
                                        <p:tav tm="100000">
                                          <p:val>
                                            <p:strVal val="#ppt_h"/>
                                          </p:val>
                                        </p:tav>
                                      </p:tavLst>
                                    </p:anim>
                                    <p:anim calcmode="lin" valueType="num">
                                      <p:cBhvr>
                                        <p:cTn id="40" dur="2000" fill="hold"/>
                                        <p:tgtEl>
                                          <p:spTgt spid="5"/>
                                        </p:tgtEl>
                                        <p:attrNameLst>
                                          <p:attrName>style.rotation</p:attrName>
                                        </p:attrNameLst>
                                      </p:cBhvr>
                                      <p:tavLst>
                                        <p:tav tm="0">
                                          <p:val>
                                            <p:fltVal val="90"/>
                                          </p:val>
                                        </p:tav>
                                        <p:tav tm="100000">
                                          <p:val>
                                            <p:fltVal val="0"/>
                                          </p:val>
                                        </p:tav>
                                      </p:tavLst>
                                    </p:anim>
                                    <p:animEffect transition="in" filter="fade">
                                      <p:cBhvr>
                                        <p:cTn id="41" dur="2000"/>
                                        <p:tgtEl>
                                          <p:spTgt spid="5"/>
                                        </p:tgtEl>
                                      </p:cBhvr>
                                    </p:animEffect>
                                  </p:childTnLst>
                                </p:cTn>
                              </p:par>
                            </p:childTnLst>
                          </p:cTn>
                        </p:par>
                        <p:par>
                          <p:cTn id="42" fill="hold">
                            <p:stCondLst>
                              <p:cond delay="23501"/>
                            </p:stCondLst>
                            <p:childTnLst>
                              <p:par>
                                <p:cTn id="43" presetID="31" presetClass="entr" presetSubtype="0"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2000" fill="hold"/>
                                        <p:tgtEl>
                                          <p:spTgt spid="4"/>
                                        </p:tgtEl>
                                        <p:attrNameLst>
                                          <p:attrName>ppt_w</p:attrName>
                                        </p:attrNameLst>
                                      </p:cBhvr>
                                      <p:tavLst>
                                        <p:tav tm="0">
                                          <p:val>
                                            <p:fltVal val="0"/>
                                          </p:val>
                                        </p:tav>
                                        <p:tav tm="100000">
                                          <p:val>
                                            <p:strVal val="#ppt_w"/>
                                          </p:val>
                                        </p:tav>
                                      </p:tavLst>
                                    </p:anim>
                                    <p:anim calcmode="lin" valueType="num">
                                      <p:cBhvr>
                                        <p:cTn id="46" dur="2000" fill="hold"/>
                                        <p:tgtEl>
                                          <p:spTgt spid="4"/>
                                        </p:tgtEl>
                                        <p:attrNameLst>
                                          <p:attrName>ppt_h</p:attrName>
                                        </p:attrNameLst>
                                      </p:cBhvr>
                                      <p:tavLst>
                                        <p:tav tm="0">
                                          <p:val>
                                            <p:fltVal val="0"/>
                                          </p:val>
                                        </p:tav>
                                        <p:tav tm="100000">
                                          <p:val>
                                            <p:strVal val="#ppt_h"/>
                                          </p:val>
                                        </p:tav>
                                      </p:tavLst>
                                    </p:anim>
                                    <p:anim calcmode="lin" valueType="num">
                                      <p:cBhvr>
                                        <p:cTn id="47" dur="2000" fill="hold"/>
                                        <p:tgtEl>
                                          <p:spTgt spid="4"/>
                                        </p:tgtEl>
                                        <p:attrNameLst>
                                          <p:attrName>style.rotation</p:attrName>
                                        </p:attrNameLst>
                                      </p:cBhvr>
                                      <p:tavLst>
                                        <p:tav tm="0">
                                          <p:val>
                                            <p:fltVal val="90"/>
                                          </p:val>
                                        </p:tav>
                                        <p:tav tm="100000">
                                          <p:val>
                                            <p:fltVal val="0"/>
                                          </p:val>
                                        </p:tav>
                                      </p:tavLst>
                                    </p:anim>
                                    <p:animEffect transition="in" filter="fade">
                                      <p:cBhvr>
                                        <p:cTn id="48" dur="2000"/>
                                        <p:tgtEl>
                                          <p:spTgt spid="4"/>
                                        </p:tgtEl>
                                      </p:cBhvr>
                                    </p:animEffect>
                                  </p:childTnLst>
                                </p:cTn>
                              </p:par>
                            </p:childTnLst>
                          </p:cTn>
                        </p:par>
                        <p:par>
                          <p:cTn id="49" fill="hold">
                            <p:stCondLst>
                              <p:cond delay="25501"/>
                            </p:stCondLst>
                            <p:childTnLst>
                              <p:par>
                                <p:cTn id="50" presetID="31" presetClass="entr" presetSubtype="0"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2000" fill="hold"/>
                                        <p:tgtEl>
                                          <p:spTgt spid="2"/>
                                        </p:tgtEl>
                                        <p:attrNameLst>
                                          <p:attrName>ppt_w</p:attrName>
                                        </p:attrNameLst>
                                      </p:cBhvr>
                                      <p:tavLst>
                                        <p:tav tm="0">
                                          <p:val>
                                            <p:fltVal val="0"/>
                                          </p:val>
                                        </p:tav>
                                        <p:tav tm="100000">
                                          <p:val>
                                            <p:strVal val="#ppt_w"/>
                                          </p:val>
                                        </p:tav>
                                      </p:tavLst>
                                    </p:anim>
                                    <p:anim calcmode="lin" valueType="num">
                                      <p:cBhvr>
                                        <p:cTn id="53" dur="2000" fill="hold"/>
                                        <p:tgtEl>
                                          <p:spTgt spid="2"/>
                                        </p:tgtEl>
                                        <p:attrNameLst>
                                          <p:attrName>ppt_h</p:attrName>
                                        </p:attrNameLst>
                                      </p:cBhvr>
                                      <p:tavLst>
                                        <p:tav tm="0">
                                          <p:val>
                                            <p:fltVal val="0"/>
                                          </p:val>
                                        </p:tav>
                                        <p:tav tm="100000">
                                          <p:val>
                                            <p:strVal val="#ppt_h"/>
                                          </p:val>
                                        </p:tav>
                                      </p:tavLst>
                                    </p:anim>
                                    <p:anim calcmode="lin" valueType="num">
                                      <p:cBhvr>
                                        <p:cTn id="54" dur="2000" fill="hold"/>
                                        <p:tgtEl>
                                          <p:spTgt spid="2"/>
                                        </p:tgtEl>
                                        <p:attrNameLst>
                                          <p:attrName>style.rotation</p:attrName>
                                        </p:attrNameLst>
                                      </p:cBhvr>
                                      <p:tavLst>
                                        <p:tav tm="0">
                                          <p:val>
                                            <p:fltVal val="90"/>
                                          </p:val>
                                        </p:tav>
                                        <p:tav tm="100000">
                                          <p:val>
                                            <p:fltVal val="0"/>
                                          </p:val>
                                        </p:tav>
                                      </p:tavLst>
                                    </p:anim>
                                    <p:animEffect transition="in" filter="fade">
                                      <p:cBhvr>
                                        <p:cTn id="5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11"/>
                </p:tgtEl>
              </p:cMediaNode>
            </p:audio>
          </p:childTnLst>
        </p:cTn>
      </p:par>
    </p:tnLst>
    <p:bldLst>
      <p:bldP spid="6" grpId="1"/>
      <p:bldP spid="7" grpId="0" build="p"/>
      <p:bldP spid="2" grpId="0"/>
      <p:bldP spid="3" grpId="0"/>
      <p:bldP spid="4" grpId="0"/>
      <p:bldP spid="5" grpId="0"/>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2.7"/>
</p:tagLst>
</file>

<file path=ppt/theme/theme1.xml><?xml version="1.0" encoding="utf-8"?>
<a:theme xmlns:a="http://schemas.openxmlformats.org/drawingml/2006/main" name="3. Education Scotland Powerpoint Final">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C8A5"/>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FFFFFF"/>
        </a:dk1>
        <a:lt1>
          <a:srgbClr val="FFFFFF"/>
        </a:lt1>
        <a:dk2>
          <a:srgbClr val="FFFFFF"/>
        </a:dk2>
        <a:lt2>
          <a:srgbClr val="808080"/>
        </a:lt2>
        <a:accent1>
          <a:srgbClr val="009BAA"/>
        </a:accent1>
        <a:accent2>
          <a:srgbClr val="B2D235"/>
        </a:accent2>
        <a:accent3>
          <a:srgbClr val="FFFFFF"/>
        </a:accent3>
        <a:accent4>
          <a:srgbClr val="DADADA"/>
        </a:accent4>
        <a:accent5>
          <a:srgbClr val="AACBD2"/>
        </a:accent5>
        <a:accent6>
          <a:srgbClr val="A1BE2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etadata xmlns="http://www.objective.com/ecm/document/metadata/53D26341A57B383EE0540010E0463CCA" version="1.0.0">
  <systemFields>
    <field name="Objective-Id">
      <value order="0">A23503391</value>
    </field>
    <field name="Objective-Title">
      <value order="0">Parentzone Scotland Powerpoint - Schematic Play v1.0</value>
    </field>
    <field name="Objective-Description">
      <value order="0"/>
    </field>
    <field name="Objective-CreationStamp">
      <value order="0">2019-02-08T11:25:58Z</value>
    </field>
    <field name="Objective-IsApproved">
      <value order="0">false</value>
    </field>
    <field name="Objective-IsPublished">
      <value order="0">false</value>
    </field>
    <field name="Objective-DatePublished">
      <value order="0"/>
    </field>
    <field name="Objective-ModificationStamp">
      <value order="0">2019-02-16T00:16:17Z</value>
    </field>
    <field name="Objective-Owner">
      <value order="0">Ferguson, Beverley B (U419211)</value>
    </field>
    <field name="Objective-Path">
      <value order="0">Objective Global Folder:SG File Plan:Education, careers and employment:Education and skills:Schools - Links with home, community and business:Advice and policy: Schools - links with home, community and business:Education Scotland: Parentzone Scotland: 2016-2021</value>
    </field>
    <field name="Objective-Parent">
      <value order="0">Education Scotland: Parentzone Scotland: 2016-2021</value>
    </field>
    <field name="Objective-State">
      <value order="0">Being Drafted</value>
    </field>
    <field name="Objective-VersionId">
      <value order="0">vA33480715</value>
    </field>
    <field name="Objective-Version">
      <value order="0">0.1</value>
    </field>
    <field name="Objective-VersionNumber">
      <value order="0">1</value>
    </field>
    <field name="Objective-VersionComment">
      <value order="0">First version</value>
    </field>
    <field name="Objective-FileNumber">
      <value order="0">PROJ/11576</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catalogue>
  </catalogues>
</metadata>
</file>

<file path=customXml/item4.xml><?xml version="1.0" encoding="utf-8"?>
<ct:contentTypeSchema xmlns:ct="http://schemas.microsoft.com/office/2006/metadata/contentType" xmlns:ma="http://schemas.microsoft.com/office/2006/metadata/properties/metaAttributes" ct:_="" ma:_="" ma:contentTypeName="Document" ma:contentTypeID="0x010100403EDB45499E3C4A9CABBFB5D3A49FC1" ma:contentTypeVersion="" ma:contentTypeDescription="Create a new document." ma:contentTypeScope="" ma:versionID="5c5f75ac7c3d579760b9791698263576">
  <xsd:schema xmlns:xsd="http://www.w3.org/2001/XMLSchema" xmlns:xs="http://www.w3.org/2001/XMLSchema" xmlns:p="http://schemas.microsoft.com/office/2006/metadata/properties" xmlns:ns2="1b74abb2-0bc9-42e8-aab0-5e5156035123" targetNamespace="http://schemas.microsoft.com/office/2006/metadata/properties" ma:root="true" ma:fieldsID="b9ac8e7a53c5cc55c3a307b0fefe977b" ns2:_="">
    <xsd:import namespace="1b74abb2-0bc9-42e8-aab0-5e515603512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74abb2-0bc9-42e8-aab0-5e51560351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967039-C71A-4B84-9858-0728C216CC08}"/>
</file>

<file path=customXml/itemProps2.xml><?xml version="1.0" encoding="utf-8"?>
<ds:datastoreItem xmlns:ds="http://schemas.openxmlformats.org/officeDocument/2006/customXml" ds:itemID="{FE75B553-2AE0-4B0C-913C-4B15DEBD22D7}"/>
</file>

<file path=customXml/itemProps3.xml><?xml version="1.0" encoding="utf-8"?>
<ds:datastoreItem xmlns:ds="http://schemas.openxmlformats.org/officeDocument/2006/customXml" ds:itemID="{5745109E-2DDF-40CB-AC2B-FF9B10C90820}"/>
</file>

<file path=customXml/itemProps4.xml><?xml version="1.0" encoding="utf-8"?>
<ds:datastoreItem xmlns:ds="http://schemas.openxmlformats.org/officeDocument/2006/customXml" ds:itemID="{561A0673-A33E-4FC8-BADF-24D89F38D09E}"/>
</file>

<file path=docProps/app.xml><?xml version="1.0" encoding="utf-8"?>
<Properties xmlns="http://schemas.openxmlformats.org/officeDocument/2006/extended-properties" xmlns:vt="http://schemas.openxmlformats.org/officeDocument/2006/docPropsVTypes">
  <Template/>
  <TotalTime>6792</TotalTime>
  <Words>1108</Words>
  <Application>Microsoft Office PowerPoint</Application>
  <PresentationFormat>Widescreen</PresentationFormat>
  <Paragraphs>107</Paragraphs>
  <Slides>13</Slides>
  <Notes>4</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Lucida Grande</vt:lpstr>
      <vt:lpstr>Wingdings</vt:lpstr>
      <vt:lpstr>3. Education Scotland Powerpoint Final</vt:lpstr>
      <vt:lpstr>PowerPoint Presentation</vt:lpstr>
      <vt:lpstr>Schemas: learning through play</vt:lpstr>
      <vt:lpstr>Schematic Play</vt:lpstr>
      <vt:lpstr>Types of Schema </vt:lpstr>
      <vt:lpstr>Trajectory Schema</vt:lpstr>
      <vt:lpstr>PowerPoint Presentation</vt:lpstr>
      <vt:lpstr>PowerPoint Presentation</vt:lpstr>
      <vt:lpstr>Rotational Schema</vt:lpstr>
      <vt:lpstr>Enveloping Schema</vt:lpstr>
      <vt:lpstr>Connecting Schema</vt:lpstr>
      <vt:lpstr>Orientation Schema</vt:lpstr>
      <vt:lpstr>References</vt:lpstr>
      <vt:lpstr>PowerPoint Presentation</vt:lpstr>
    </vt:vector>
  </TitlesOfParts>
  <Company>Education Scotland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Schematic Play - sides with voiceover</dc:title>
  <dc:creator>Fiona Andrew</dc:creator>
  <cp:lastModifiedBy>Stevenson J (Jeremy)</cp:lastModifiedBy>
  <cp:revision>307</cp:revision>
  <cp:lastPrinted>2019-02-04T13:51:35Z</cp:lastPrinted>
  <dcterms:created xsi:type="dcterms:W3CDTF">2014-01-17T15:23:54Z</dcterms:created>
  <dcterms:modified xsi:type="dcterms:W3CDTF">2019-02-20T09:59:05Z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0x010100403EDB45499E3C4A9CABBFB5D3A49FC1</vt:lpwstr>
  </property>
  <property fmtid="{D5CDD505-2E9C-101B-9397-08002B2CF9AE}" pid="3" name="_dlc_DocIdItemGuid">
    <vt:lpwstr>c74d0d01-22fa-4460-a599-e806a271597e</vt:lpwstr>
  </property>
  <property fmtid="{D5CDD505-2E9C-101B-9397-08002B2CF9AE}" pid="4" name="Objective-Id">
    <vt:lpwstr>A23503391</vt:lpwstr>
  </property>
  <property fmtid="{D5CDD505-2E9C-101B-9397-08002B2CF9AE}" pid="5" name="Objective-Title">
    <vt:lpwstr>Parentzone Scotland Powerpoint - Schematic Play v1.0</vt:lpwstr>
  </property>
  <property fmtid="{D5CDD505-2E9C-101B-9397-08002B2CF9AE}" pid="6" name="Objective-Description">
    <vt:lpwstr/>
  </property>
  <property fmtid="{D5CDD505-2E9C-101B-9397-08002B2CF9AE}" pid="7" name="Objective-CreationStamp">
    <vt:filetime>2019-02-16T00:13:11Z</vt:filetime>
  </property>
  <property fmtid="{D5CDD505-2E9C-101B-9397-08002B2CF9AE}" pid="8" name="Objective-IsApproved">
    <vt:bool>false</vt:bool>
  </property>
  <property fmtid="{D5CDD505-2E9C-101B-9397-08002B2CF9AE}" pid="9" name="Objective-IsPublished">
    <vt:bool>false</vt:bool>
  </property>
  <property fmtid="{D5CDD505-2E9C-101B-9397-08002B2CF9AE}" pid="10" name="Objective-DatePublished">
    <vt:lpwstr/>
  </property>
  <property fmtid="{D5CDD505-2E9C-101B-9397-08002B2CF9AE}" pid="11" name="Objective-ModificationStamp">
    <vt:filetime>2019-02-16T00:16:17Z</vt:filetime>
  </property>
  <property fmtid="{D5CDD505-2E9C-101B-9397-08002B2CF9AE}" pid="12" name="Objective-Owner">
    <vt:lpwstr>Ferguson, Beverley B (U419211)</vt:lpwstr>
  </property>
  <property fmtid="{D5CDD505-2E9C-101B-9397-08002B2CF9AE}" pid="13" name="Objective-Path">
    <vt:lpwstr>Objective Global Folder:SG File Plan:Education, careers and employment:Education and skills:Schools - Links with home, community and business:Advice and policy: Schools - links with home, community and business:Education Scotland: Parentzone Scotland: 201</vt:lpwstr>
  </property>
  <property fmtid="{D5CDD505-2E9C-101B-9397-08002B2CF9AE}" pid="14" name="Objective-Parent">
    <vt:lpwstr>Education Scotland: Parentzone Scotland: 2016-2021</vt:lpwstr>
  </property>
  <property fmtid="{D5CDD505-2E9C-101B-9397-08002B2CF9AE}" pid="15" name="Objective-State">
    <vt:lpwstr>Being Drafted</vt:lpwstr>
  </property>
  <property fmtid="{D5CDD505-2E9C-101B-9397-08002B2CF9AE}" pid="16" name="Objective-VersionId">
    <vt:lpwstr>vA33480715</vt:lpwstr>
  </property>
  <property fmtid="{D5CDD505-2E9C-101B-9397-08002B2CF9AE}" pid="17" name="Objective-Version">
    <vt:lpwstr>0.1</vt:lpwstr>
  </property>
  <property fmtid="{D5CDD505-2E9C-101B-9397-08002B2CF9AE}" pid="18" name="Objective-VersionNumber">
    <vt:r8>1</vt:r8>
  </property>
  <property fmtid="{D5CDD505-2E9C-101B-9397-08002B2CF9AE}" pid="19" name="Objective-VersionComment">
    <vt:lpwstr>First version</vt:lpwstr>
  </property>
  <property fmtid="{D5CDD505-2E9C-101B-9397-08002B2CF9AE}" pid="20" name="Objective-FileNumber">
    <vt:lpwstr/>
  </property>
  <property fmtid="{D5CDD505-2E9C-101B-9397-08002B2CF9AE}" pid="21" name="Objective-Classification">
    <vt:lpwstr>[Inherited - OFFICIAL]</vt:lpwstr>
  </property>
  <property fmtid="{D5CDD505-2E9C-101B-9397-08002B2CF9AE}" pid="22" name="Objective-Caveats">
    <vt:lpwstr/>
  </property>
  <property fmtid="{D5CDD505-2E9C-101B-9397-08002B2CF9AE}" pid="23" name="Objective-Date of Original">
    <vt:lpwstr/>
  </property>
  <property fmtid="{D5CDD505-2E9C-101B-9397-08002B2CF9AE}" pid="24" name="Objective-Date Received">
    <vt:lpwstr/>
  </property>
  <property fmtid="{D5CDD505-2E9C-101B-9397-08002B2CF9AE}" pid="25" name="Objective-SG Web Publication - Category">
    <vt:lpwstr/>
  </property>
  <property fmtid="{D5CDD505-2E9C-101B-9397-08002B2CF9AE}" pid="26" name="Objective-SG Web Publication - Category 2 Classification">
    <vt:lpwstr/>
  </property>
  <property fmtid="{D5CDD505-2E9C-101B-9397-08002B2CF9AE}" pid="27" name="Objective-Connect Creator">
    <vt:lpwstr/>
  </property>
  <property fmtid="{D5CDD505-2E9C-101B-9397-08002B2CF9AE}" pid="28" name="Objective-Comment">
    <vt:lpwstr/>
  </property>
  <property fmtid="{D5CDD505-2E9C-101B-9397-08002B2CF9AE}" pid="29" name="Objective-Date of Original [system]">
    <vt:lpwstr/>
  </property>
  <property fmtid="{D5CDD505-2E9C-101B-9397-08002B2CF9AE}" pid="30" name="Objective-Date Received [system]">
    <vt:lpwstr/>
  </property>
  <property fmtid="{D5CDD505-2E9C-101B-9397-08002B2CF9AE}" pid="31" name="Objective-SG Web Publication - Category [system]">
    <vt:lpwstr/>
  </property>
  <property fmtid="{D5CDD505-2E9C-101B-9397-08002B2CF9AE}" pid="32" name="Objective-SG Web Publication - Category 2 Classification [system]">
    <vt:lpwstr/>
  </property>
  <property fmtid="{D5CDD505-2E9C-101B-9397-08002B2CF9AE}" pid="33" name="Objective-Connect Creator [system]">
    <vt:lpwstr/>
  </property>
</Properties>
</file>