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4"/>
  </p:sldMasterIdLst>
  <p:notesMasterIdLst>
    <p:notesMasterId r:id="rId30"/>
  </p:notesMasterIdLst>
  <p:sldIdLst>
    <p:sldId id="256" r:id="rId5"/>
    <p:sldId id="258" r:id="rId6"/>
    <p:sldId id="266" r:id="rId7"/>
    <p:sldId id="275" r:id="rId8"/>
    <p:sldId id="271" r:id="rId9"/>
    <p:sldId id="273" r:id="rId10"/>
    <p:sldId id="310" r:id="rId11"/>
    <p:sldId id="312" r:id="rId12"/>
    <p:sldId id="296" r:id="rId13"/>
    <p:sldId id="297" r:id="rId14"/>
    <p:sldId id="299" r:id="rId15"/>
    <p:sldId id="300" r:id="rId16"/>
    <p:sldId id="302" r:id="rId17"/>
    <p:sldId id="301" r:id="rId18"/>
    <p:sldId id="303" r:id="rId19"/>
    <p:sldId id="304" r:id="rId20"/>
    <p:sldId id="305" r:id="rId21"/>
    <p:sldId id="306" r:id="rId22"/>
    <p:sldId id="307" r:id="rId23"/>
    <p:sldId id="308" r:id="rId24"/>
    <p:sldId id="295" r:id="rId25"/>
    <p:sldId id="311" r:id="rId26"/>
    <p:sldId id="263" r:id="rId27"/>
    <p:sldId id="259" r:id="rId28"/>
    <p:sldId id="29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05"/>
  </p:normalViewPr>
  <p:slideViewPr>
    <p:cSldViewPr snapToGrid="0" snapToObjects="1">
      <p:cViewPr varScale="1">
        <p:scale>
          <a:sx n="96" d="100"/>
          <a:sy n="96" d="100"/>
        </p:scale>
        <p:origin x="5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2B23B-76E6-4910-B56C-C9AAA3A011F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CDD0-EA4A-442F-A3CD-3CE1BAB32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50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10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82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908050"/>
            <a:ext cx="10363200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981200"/>
            <a:ext cx="5080000" cy="375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07617" y="1981200"/>
            <a:ext cx="5080000" cy="3752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52865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22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904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594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69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29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78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3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6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2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islingtonacl.bksblive2.co.uk/bksbLive2/PlayIResource.aspx?ID=1926&amp;View=0&amp;ExitUrl=%2fbksblive2%2fstaff%2fTutorResources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gulcoy.esen@islington.gov.uk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dultlearning.islington.gov.uk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FS English </a:t>
            </a:r>
            <a:r>
              <a:rPr lang="en-US" dirty="0" smtClean="0"/>
              <a:t>L2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Spring </a:t>
            </a:r>
            <a:r>
              <a:rPr lang="en-US" dirty="0"/>
              <a:t>Term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5</a:t>
            </a:r>
            <a:r>
              <a:rPr lang="en-US" sz="4000" dirty="0" smtClean="0"/>
              <a:t>th </a:t>
            </a:r>
            <a:r>
              <a:rPr lang="en-US" sz="4000" dirty="0" smtClean="0"/>
              <a:t>Feb </a:t>
            </a:r>
            <a:r>
              <a:rPr lang="en-GB" sz="4000" dirty="0" smtClean="0"/>
              <a:t>2021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869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14322" y="1659878"/>
            <a:ext cx="11195800" cy="464438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Can you buy some chocolate milk and apples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In a short list, a comma is inserted after all but the last two items. These are separated by the words </a:t>
            </a:r>
            <a:r>
              <a:rPr lang="en-US" sz="2800" b="1" dirty="0"/>
              <a:t>'and'</a:t>
            </a:r>
            <a:r>
              <a:rPr lang="en-US" sz="2800" dirty="0"/>
              <a:t> or '</a:t>
            </a:r>
            <a:r>
              <a:rPr lang="en-US" sz="2800" b="1" dirty="0"/>
              <a:t>or</a:t>
            </a:r>
            <a:r>
              <a:rPr lang="en-US" sz="2800" dirty="0"/>
              <a:t>'.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E</a:t>
            </a:r>
            <a:r>
              <a:rPr lang="en-US" sz="2800" b="1" dirty="0" smtClean="0"/>
              <a:t>.g.</a:t>
            </a:r>
          </a:p>
          <a:p>
            <a:pPr marL="0" indent="0">
              <a:buNone/>
            </a:pPr>
            <a:r>
              <a:rPr lang="en-US" sz="2800" i="1" dirty="0" smtClean="0"/>
              <a:t>You </a:t>
            </a:r>
            <a:r>
              <a:rPr lang="en-US" sz="2800" i="1" dirty="0"/>
              <a:t>can use blue, black or green ink to fill in the form.</a:t>
            </a:r>
          </a:p>
          <a:p>
            <a:pPr marL="0" indent="0">
              <a:buNone/>
            </a:pPr>
            <a:r>
              <a:rPr lang="en-US" sz="2800" i="1" dirty="0"/>
              <a:t>Wasps, bees and hornets are all insects that sting.</a:t>
            </a:r>
            <a:endParaRPr lang="en-GB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6583" y="787016"/>
            <a:ext cx="11604332" cy="410400"/>
          </a:xfrm>
        </p:spPr>
        <p:txBody>
          <a:bodyPr/>
          <a:lstStyle/>
          <a:p>
            <a:r>
              <a:rPr lang="en-GB" dirty="0" smtClean="0"/>
              <a:t>Where is the comma missing in the question below?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26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1347" t="20510" r="45158" b="27691"/>
          <a:stretch/>
        </p:blipFill>
        <p:spPr>
          <a:xfrm>
            <a:off x="-39758" y="34996"/>
            <a:ext cx="10505661" cy="613174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62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936" t="26503" r="43619" b="10781"/>
          <a:stretch/>
        </p:blipFill>
        <p:spPr>
          <a:xfrm>
            <a:off x="168639" y="737433"/>
            <a:ext cx="9339943" cy="66542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4984" y="54890"/>
            <a:ext cx="5448181" cy="351470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>
                <a:solidFill>
                  <a:schemeClr val="accent1"/>
                </a:solidFill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6404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2032" t="20071" r="3376" b="38190"/>
          <a:stretch/>
        </p:blipFill>
        <p:spPr>
          <a:xfrm>
            <a:off x="-59634" y="760326"/>
            <a:ext cx="12154324" cy="35930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7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4442" y="319877"/>
            <a:ext cx="11604332" cy="410400"/>
          </a:xfrm>
        </p:spPr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880" t="20238" r="5328" b="35635"/>
          <a:stretch/>
        </p:blipFill>
        <p:spPr>
          <a:xfrm>
            <a:off x="194442" y="1433191"/>
            <a:ext cx="11570533" cy="35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16582" y="985342"/>
            <a:ext cx="11701043" cy="577823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You </a:t>
            </a:r>
            <a:r>
              <a:rPr lang="en-US" sz="2400" dirty="0"/>
              <a:t>should use commas to separate additional (non-essential) information which appears in the middle of a sentence.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i="1" u="sng" dirty="0" smtClean="0"/>
              <a:t>For example: </a:t>
            </a:r>
            <a:r>
              <a:rPr lang="en-US" sz="2400" i="1" dirty="0" smtClean="0"/>
              <a:t>The </a:t>
            </a:r>
            <a:r>
              <a:rPr lang="en-US" sz="2400" i="1" dirty="0"/>
              <a:t>cat, </a:t>
            </a:r>
            <a:r>
              <a:rPr lang="en-US" sz="2400" b="1" i="1" dirty="0"/>
              <a:t>grey and fluffy, </a:t>
            </a:r>
            <a:r>
              <a:rPr lang="en-US" sz="2400" i="1" dirty="0"/>
              <a:t>had an unsettling gaze.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/>
              <a:t>The additional information, in bold writing, has been bracketed by placing commas before and after it. To tell whether something is additional </a:t>
            </a:r>
            <a:r>
              <a:rPr lang="en-US" sz="2400" dirty="0" smtClean="0"/>
              <a:t>information, you </a:t>
            </a:r>
            <a:r>
              <a:rPr lang="en-US" sz="2400" dirty="0"/>
              <a:t>can try to remove it. If the shortened sentence still makes sense, then it would be right to bracket the added information with commas.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i="1" u="sng" dirty="0" smtClean="0"/>
              <a:t>For example: </a:t>
            </a:r>
            <a:r>
              <a:rPr lang="en-US" sz="2400" i="1" dirty="0" smtClean="0"/>
              <a:t>The </a:t>
            </a:r>
            <a:r>
              <a:rPr lang="en-US" sz="2400" i="1" dirty="0"/>
              <a:t>cat had an unsettling gaze.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/>
              <a:t>The same applies, in some cases, for names. But like the above example, this is only when the name is additional information. For example:</a:t>
            </a:r>
          </a:p>
          <a:p>
            <a:pPr marL="0" indent="0">
              <a:buNone/>
            </a:pPr>
            <a:r>
              <a:rPr lang="en-US" sz="2400" dirty="0"/>
              <a:t>A friend of mine, Jake, never gives me a lift home in his car.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4937" y="417743"/>
            <a:ext cx="11604332" cy="410400"/>
          </a:xfrm>
        </p:spPr>
        <p:txBody>
          <a:bodyPr/>
          <a:lstStyle/>
          <a:p>
            <a:r>
              <a:rPr lang="en-US" dirty="0"/>
              <a:t>Commas with Extra Information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3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1297" t="20777" r="15914" b="18203"/>
          <a:stretch/>
        </p:blipFill>
        <p:spPr>
          <a:xfrm>
            <a:off x="51959" y="794881"/>
            <a:ext cx="11604369" cy="54740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9473" y="245333"/>
            <a:ext cx="11604332" cy="410400"/>
          </a:xfrm>
        </p:spPr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6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1895" t="21152" r="19678" b="14527"/>
          <a:stretch/>
        </p:blipFill>
        <p:spPr>
          <a:xfrm>
            <a:off x="116583" y="808165"/>
            <a:ext cx="11394584" cy="567865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6583" y="270181"/>
            <a:ext cx="11604332" cy="410400"/>
          </a:xfrm>
        </p:spPr>
        <p:txBody>
          <a:bodyPr/>
          <a:lstStyle/>
          <a:p>
            <a:r>
              <a:rPr lang="en-GB" dirty="0"/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194607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16583" y="899492"/>
            <a:ext cx="11882231" cy="61075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Commas </a:t>
            </a:r>
            <a:r>
              <a:rPr lang="en-US" dirty="0"/>
              <a:t>are used when mentioning people’s names and titles directly. This reflects the natural pause that often occurs in speech when you address a person. For example:</a:t>
            </a:r>
          </a:p>
          <a:p>
            <a:endParaRPr lang="en-US" dirty="0"/>
          </a:p>
          <a:p>
            <a:r>
              <a:rPr lang="en-US" b="1" dirty="0"/>
              <a:t>Mia, are you working on Friday?</a:t>
            </a:r>
          </a:p>
          <a:p>
            <a:pPr marL="0" indent="0">
              <a:buNone/>
            </a:pPr>
            <a:r>
              <a:rPr lang="en-US" dirty="0"/>
              <a:t>As you can see from the above example, when the name comes at the start of a sentence, it is off-set from the rest of the words by a comma.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b="1" dirty="0"/>
              <a:t>Can you cover reception, Adam? </a:t>
            </a:r>
          </a:p>
          <a:p>
            <a:pPr marL="0" indent="0">
              <a:buNone/>
            </a:pPr>
            <a:r>
              <a:rPr lang="en-US" dirty="0"/>
              <a:t>As this second example shows, when the name appears at the end of the sentence, the comma comes before the name to off-set it.</a:t>
            </a:r>
          </a:p>
          <a:p>
            <a:endParaRPr lang="en-US" dirty="0"/>
          </a:p>
          <a:p>
            <a:r>
              <a:rPr lang="en-US" b="1" dirty="0"/>
              <a:t>No, Sam, I don’t think it is.</a:t>
            </a:r>
          </a:p>
          <a:p>
            <a:pPr marL="0" indent="0">
              <a:buNone/>
            </a:pPr>
            <a:r>
              <a:rPr lang="en-US" dirty="0"/>
              <a:t>When the name appears in the middle of a sentence, commas bracket it to separate it from the rest of the sentence, as shown above.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6583" y="376331"/>
            <a:ext cx="11604332" cy="410400"/>
          </a:xfrm>
        </p:spPr>
        <p:txBody>
          <a:bodyPr/>
          <a:lstStyle/>
          <a:p>
            <a:r>
              <a:rPr lang="en-US" dirty="0"/>
              <a:t>Commas with Names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15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2443" t="29467" r="50775" b="27691"/>
          <a:stretch/>
        </p:blipFill>
        <p:spPr>
          <a:xfrm>
            <a:off x="186156" y="1043609"/>
            <a:ext cx="9822646" cy="501596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6583" y="165821"/>
            <a:ext cx="11604332" cy="410400"/>
          </a:xfrm>
        </p:spPr>
        <p:txBody>
          <a:bodyPr/>
          <a:lstStyle/>
          <a:p>
            <a:r>
              <a:rPr lang="en-US" dirty="0"/>
              <a:t>Insert commas into the appropriate places in the sentences below.</a:t>
            </a:r>
          </a:p>
        </p:txBody>
      </p:sp>
    </p:spTree>
    <p:extLst>
      <p:ext uri="{BB962C8B-B14F-4D97-AF65-F5344CB8AC3E}">
        <p14:creationId xmlns:p14="http://schemas.microsoft.com/office/powerpoint/2010/main" val="49716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62" y="1348353"/>
            <a:ext cx="11623729" cy="5509647"/>
          </a:xfrm>
        </p:spPr>
        <p:txBody>
          <a:bodyPr>
            <a:noAutofit/>
          </a:bodyPr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3200" b="1" dirty="0"/>
              <a:t>Aim: </a:t>
            </a:r>
            <a:r>
              <a:rPr lang="en-GB" sz="3200" dirty="0" smtClean="0"/>
              <a:t>Using </a:t>
            </a:r>
            <a:r>
              <a:rPr lang="en-GB" sz="3200" dirty="0" smtClean="0"/>
              <a:t>punctuation </a:t>
            </a:r>
            <a:endParaRPr lang="en-GB" sz="3200" dirty="0" smtClean="0"/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3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/>
              <a:t>Objs</a:t>
            </a:r>
            <a:r>
              <a:rPr lang="en-GB" sz="3200" b="1" dirty="0"/>
              <a:t>: </a:t>
            </a:r>
            <a:r>
              <a:rPr lang="en-GB" sz="3200" dirty="0"/>
              <a:t>by the end of this session, you </a:t>
            </a:r>
            <a:r>
              <a:rPr lang="en-GB" sz="3200" dirty="0" smtClean="0"/>
              <a:t>will be able to</a:t>
            </a:r>
            <a:endParaRPr lang="en-GB" sz="3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/>
              <a:t> </a:t>
            </a:r>
          </a:p>
          <a:p>
            <a:pPr>
              <a:spcBef>
                <a:spcPts val="0"/>
              </a:spcBef>
            </a:pPr>
            <a:r>
              <a:rPr lang="en-GB" sz="3200" dirty="0"/>
              <a:t>Identify correct comma usage in text</a:t>
            </a:r>
          </a:p>
          <a:p>
            <a:pPr>
              <a:spcBef>
                <a:spcPts val="0"/>
              </a:spcBef>
            </a:pPr>
            <a:r>
              <a:rPr lang="en-GB" sz="3200" dirty="0" smtClean="0"/>
              <a:t>Practise </a:t>
            </a:r>
            <a:r>
              <a:rPr lang="en-GB" sz="3200" dirty="0"/>
              <a:t>using commas correctly</a:t>
            </a:r>
          </a:p>
          <a:p>
            <a:pPr>
              <a:spcBef>
                <a:spcPts val="0"/>
              </a:spcBef>
            </a:pPr>
            <a:r>
              <a:rPr lang="en-GB" sz="3200" dirty="0" smtClean="0"/>
              <a:t>Use punctuation (commas) correctly in </a:t>
            </a:r>
            <a:r>
              <a:rPr lang="en-GB" sz="3200" dirty="0" smtClean="0"/>
              <a:t>writing</a:t>
            </a:r>
          </a:p>
          <a:p>
            <a:pPr>
              <a:spcBef>
                <a:spcPts val="0"/>
              </a:spcBef>
            </a:pPr>
            <a:r>
              <a:rPr lang="en-GB" sz="3200" dirty="0" smtClean="0"/>
              <a:t>Take part in a </a:t>
            </a:r>
            <a:r>
              <a:rPr lang="en-GB" sz="3200" smtClean="0"/>
              <a:t>1:1 tutorial</a:t>
            </a:r>
            <a:endParaRPr lang="en-GB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813" y="361417"/>
            <a:ext cx="10820400" cy="856126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2006" t="29367" r="49353" b="28356"/>
          <a:stretch/>
        </p:blipFill>
        <p:spPr>
          <a:xfrm>
            <a:off x="705677" y="1027242"/>
            <a:ext cx="8731061" cy="485672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34" y="384481"/>
            <a:ext cx="11604332" cy="410400"/>
          </a:xfrm>
        </p:spPr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9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47" t="21107" r="2244" b="33017"/>
          <a:stretch/>
        </p:blipFill>
        <p:spPr>
          <a:xfrm>
            <a:off x="66410" y="1175656"/>
            <a:ext cx="12009240" cy="364979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6583" y="292864"/>
            <a:ext cx="11604332" cy="410400"/>
          </a:xfrm>
        </p:spPr>
        <p:txBody>
          <a:bodyPr/>
          <a:lstStyle/>
          <a:p>
            <a:r>
              <a:rPr lang="en-GB" dirty="0" smtClean="0"/>
              <a:t>Independent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2512" t="21045" r="2553" b="34754"/>
          <a:stretch/>
        </p:blipFill>
        <p:spPr>
          <a:xfrm>
            <a:off x="53942" y="1889190"/>
            <a:ext cx="11807687" cy="36717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42" y="677223"/>
            <a:ext cx="11807687" cy="410400"/>
          </a:xfrm>
        </p:spPr>
        <p:txBody>
          <a:bodyPr/>
          <a:lstStyle/>
          <a:p>
            <a:r>
              <a:rPr lang="en-GB" dirty="0" smtClean="0"/>
              <a:t>Answer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30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556591" y="1058517"/>
            <a:ext cx="11464787" cy="5160169"/>
          </a:xfrm>
        </p:spPr>
        <p:txBody>
          <a:bodyPr/>
          <a:lstStyle/>
          <a:p>
            <a:r>
              <a:rPr lang="en-GB" altLang="en-US" sz="3600" dirty="0" smtClean="0"/>
              <a:t>Today we…..</a:t>
            </a:r>
          </a:p>
          <a:p>
            <a:r>
              <a:rPr lang="en-US" altLang="en-US" sz="3600" dirty="0" smtClean="0"/>
              <a:t>Identified </a:t>
            </a:r>
            <a:r>
              <a:rPr lang="en-US" altLang="en-US" sz="3600" dirty="0"/>
              <a:t>correct comma usage in text</a:t>
            </a:r>
          </a:p>
          <a:p>
            <a:r>
              <a:rPr lang="en-US" altLang="en-US" sz="3600" dirty="0" smtClean="0"/>
              <a:t>Practised </a:t>
            </a:r>
            <a:r>
              <a:rPr lang="en-US" altLang="en-US" sz="3600" dirty="0"/>
              <a:t>using commas correctly</a:t>
            </a:r>
          </a:p>
          <a:p>
            <a:r>
              <a:rPr lang="en-US" altLang="en-US" sz="3600" dirty="0" smtClean="0"/>
              <a:t>Used </a:t>
            </a:r>
            <a:r>
              <a:rPr lang="en-US" altLang="en-US" sz="3600" dirty="0"/>
              <a:t>punctuation (commas) correctly in text</a:t>
            </a:r>
          </a:p>
          <a:p>
            <a:endParaRPr lang="en-GB" altLang="en-US" sz="3600" dirty="0" smtClean="0"/>
          </a:p>
          <a:p>
            <a:r>
              <a:rPr lang="en-GB" altLang="en-US" sz="3600" dirty="0" smtClean="0"/>
              <a:t>Independent work</a:t>
            </a:r>
          </a:p>
          <a:p>
            <a:pPr eaLnBrk="1" hangingPunct="1"/>
            <a:r>
              <a:rPr lang="en-GB" altLang="en-US" sz="3200" b="1" dirty="0" smtClean="0"/>
              <a:t>H/W: complete learner profile and Health &amp; Safety quiz on Moodle or any other outstanding work.</a:t>
            </a:r>
            <a:endParaRPr lang="en-GB" altLang="en-US" sz="1800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982" y="381000"/>
            <a:ext cx="8610600" cy="752061"/>
          </a:xfrm>
        </p:spPr>
        <p:txBody>
          <a:bodyPr/>
          <a:lstStyle/>
          <a:p>
            <a:pPr algn="ctr" eaLnBrk="1" hangingPunct="1"/>
            <a:r>
              <a:rPr lang="en-GB" altLang="en-US" b="1" dirty="0">
                <a:latin typeface="Arial" charset="0"/>
              </a:rPr>
              <a:t>Summary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496BA3-E411-7743-BA28-F21A5E9E0344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GB" altLang="en-US" sz="1000"/>
          </a:p>
        </p:txBody>
      </p:sp>
      <p:pic>
        <p:nvPicPr>
          <p:cNvPr id="14341" name="Picture 5" descr="MCj043393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744" y="5854148"/>
            <a:ext cx="1458634" cy="127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Picture 6" descr="MCj03963040000[1]"/>
          <p:cNvSpPr>
            <a:spLocks noChangeAspect="1" noChangeArrowheads="1"/>
          </p:cNvSpPr>
          <p:nvPr/>
        </p:nvSpPr>
        <p:spPr bwMode="auto">
          <a:xfrm>
            <a:off x="2495551" y="4724401"/>
            <a:ext cx="9128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4343" name="Picture 7" descr="MPj040112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425" y="6125485"/>
            <a:ext cx="3517523" cy="94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10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  <p:bldP spid="143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700605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7297" y="1810747"/>
            <a:ext cx="11604332" cy="410400"/>
          </a:xfrm>
        </p:spPr>
        <p:txBody>
          <a:bodyPr/>
          <a:lstStyle/>
          <a:p>
            <a:r>
              <a:rPr lang="en-GB" dirty="0" smtClean="0"/>
              <a:t>References: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>
                <a:hlinkClick r:id="rId2"/>
              </a:rPr>
              <a:t>https://islingtonacl.bksblive2.co.uk/bksbLive2/PlayIResource.aspx?ID=1926&amp;View=0&amp;ExitUrl=%2fbksblive2%2fstaff%2fTutorResources.aspx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8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04" y="-24684"/>
            <a:ext cx="12278408" cy="69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10" t="11836" r="29646" b="-6127"/>
          <a:stretch/>
        </p:blipFill>
        <p:spPr>
          <a:xfrm>
            <a:off x="363077" y="56030"/>
            <a:ext cx="5175582" cy="7156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347"/>
          <a:stretch/>
        </p:blipFill>
        <p:spPr>
          <a:xfrm>
            <a:off x="6545898" y="0"/>
            <a:ext cx="5371322" cy="6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7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5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167768" y="1981646"/>
            <a:ext cx="4487172" cy="293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ESOL tutors and their learners: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ontact Gulcoy on 07712 403428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Email </a:t>
            </a:r>
            <a:r>
              <a:rPr kumimoji="0" lang="en-GB" sz="2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gulcoy.esen@islington.gov.uk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Appointments available: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Mondays and Tuesdays 1.30 - 3pm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summer term we are offering IAG sessions 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35553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196975"/>
            <a:ext cx="32670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5591176" y="1341439"/>
            <a:ext cx="50768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/>
              <a:t>Head of Service Q&amp;A session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/>
              <a:t>Duration: 1 hour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/>
              <a:t>Date: Tuesday 2nd March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/>
              <a:t>Time: 10 to 11am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2279650" y="4508501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Lucida Grande" pitchFamily="-2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If you are interested in attending this online Zoom session, please let your tutor know.</a:t>
            </a:r>
          </a:p>
        </p:txBody>
      </p:sp>
    </p:spTree>
    <p:extLst>
      <p:ext uri="{BB962C8B-B14F-4D97-AF65-F5344CB8AC3E}">
        <p14:creationId xmlns:p14="http://schemas.microsoft.com/office/powerpoint/2010/main" val="16571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4" y="1775504"/>
            <a:ext cx="8959495" cy="4644382"/>
          </a:xfrm>
        </p:spPr>
        <p:txBody>
          <a:bodyPr/>
          <a:lstStyle/>
          <a:p>
            <a:r>
              <a:rPr lang="en-GB" sz="3200" dirty="0" smtClean="0"/>
              <a:t>A woman without her </a:t>
            </a:r>
            <a:r>
              <a:rPr lang="en-GB" sz="3200" dirty="0" smtClean="0"/>
              <a:t>man </a:t>
            </a:r>
            <a:r>
              <a:rPr lang="en-GB" sz="3200" dirty="0" smtClean="0"/>
              <a:t>is nothing.</a:t>
            </a:r>
          </a:p>
          <a:p>
            <a:endParaRPr lang="en-GB" sz="3200" dirty="0"/>
          </a:p>
          <a:p>
            <a:r>
              <a:rPr lang="en-GB" sz="3200" dirty="0" smtClean="0"/>
              <a:t>A </a:t>
            </a:r>
            <a:r>
              <a:rPr lang="en-GB" sz="3200" dirty="0" smtClean="0"/>
              <a:t>woman </a:t>
            </a:r>
            <a:r>
              <a:rPr lang="en-GB" sz="3200" dirty="0" smtClean="0"/>
              <a:t>without </a:t>
            </a:r>
            <a:r>
              <a:rPr lang="en-GB" sz="3200" dirty="0" smtClean="0"/>
              <a:t>her </a:t>
            </a:r>
            <a:r>
              <a:rPr lang="en-GB" sz="3200" dirty="0" smtClean="0"/>
              <a:t>man is nothing.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punctuation important?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57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39148" y="755373"/>
            <a:ext cx="11559209" cy="576966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Commas</a:t>
            </a:r>
          </a:p>
          <a:p>
            <a:endParaRPr lang="en-US" dirty="0"/>
          </a:p>
          <a:p>
            <a:r>
              <a:rPr lang="en-US" sz="2400" dirty="0"/>
              <a:t>It is important to make sure you use correct </a:t>
            </a:r>
            <a:r>
              <a:rPr lang="en-US" sz="2400" dirty="0" smtClean="0"/>
              <a:t>punctuation.</a:t>
            </a:r>
          </a:p>
          <a:p>
            <a:r>
              <a:rPr lang="en-US" sz="2400" dirty="0" smtClean="0"/>
              <a:t>You </a:t>
            </a:r>
            <a:r>
              <a:rPr lang="en-US" sz="2400" dirty="0"/>
              <a:t>may lose marks for incorrect punctuation in English exams and course work. </a:t>
            </a:r>
          </a:p>
          <a:p>
            <a:endParaRPr lang="en-US" sz="800" dirty="0"/>
          </a:p>
          <a:p>
            <a:r>
              <a:rPr lang="en-US" sz="2400" dirty="0"/>
              <a:t>Punctuation plays a vital part in understanding. </a:t>
            </a:r>
            <a:r>
              <a:rPr lang="en-US" sz="2400" dirty="0" smtClean="0"/>
              <a:t>Written </a:t>
            </a:r>
            <a:r>
              <a:rPr lang="en-US" sz="2400" dirty="0"/>
              <a:t>text lacks body language and pauses that help </a:t>
            </a:r>
            <a:r>
              <a:rPr lang="en-US" sz="2400" dirty="0" smtClean="0"/>
              <a:t>understanding (S/L).</a:t>
            </a:r>
          </a:p>
          <a:p>
            <a:pPr marL="0" indent="0">
              <a:buNone/>
            </a:pPr>
            <a:r>
              <a:rPr lang="en-US" sz="2400" dirty="0" smtClean="0"/>
              <a:t>Commas </a:t>
            </a:r>
            <a:r>
              <a:rPr lang="en-US" sz="2400" dirty="0"/>
              <a:t>play an important part in </a:t>
            </a:r>
            <a:r>
              <a:rPr lang="en-US" sz="2400" dirty="0" smtClean="0"/>
              <a:t>this and today we </a:t>
            </a:r>
            <a:r>
              <a:rPr lang="en-US" sz="2400" dirty="0"/>
              <a:t>will be looking at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using commas in lists</a:t>
            </a:r>
          </a:p>
          <a:p>
            <a:r>
              <a:rPr lang="en-US" sz="2400" dirty="0"/>
              <a:t>using commas with names</a:t>
            </a:r>
          </a:p>
          <a:p>
            <a:r>
              <a:rPr lang="en-US" sz="2400" dirty="0"/>
              <a:t>using commas to separate additional information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4504" y="140973"/>
            <a:ext cx="11604332" cy="410400"/>
          </a:xfrm>
        </p:spPr>
        <p:txBody>
          <a:bodyPr/>
          <a:lstStyle/>
          <a:p>
            <a:r>
              <a:rPr lang="en-GB" dirty="0" smtClean="0"/>
              <a:t>Punctuating text - BKSB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04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9" ma:contentTypeDescription="Create a new document." ma:contentTypeScope="" ma:versionID="0205f85d50610c948b32b0702bffd475">
  <xsd:schema xmlns:xsd="http://www.w3.org/2001/XMLSchema" xmlns:xs="http://www.w3.org/2001/XMLSchema" xmlns:p="http://schemas.microsoft.com/office/2006/metadata/properties" xmlns:ns3="15214c3a-c4c8-4e1b-a9e9-78803475fd2c" targetNamespace="http://schemas.microsoft.com/office/2006/metadata/properties" ma:root="true" ma:fieldsID="e8ffbe8545d8726e788a94ae0780955b" ns3:_="">
    <xsd:import namespace="15214c3a-c4c8-4e1b-a9e9-78803475fd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3163C7-C031-4EE1-BE53-B44058DA99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EDEDC6-3292-438A-A6B4-A022432EC9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2AF983-8EEF-464B-8CB5-0942C9DAF92F}">
  <ds:schemaRefs>
    <ds:schemaRef ds:uri="http://schemas.microsoft.com/office/2006/metadata/properties"/>
    <ds:schemaRef ds:uri="http://purl.org/dc/elements/1.1/"/>
    <ds:schemaRef ds:uri="http://www.w3.org/XML/1998/namespace"/>
    <ds:schemaRef ds:uri="15214c3a-c4c8-4e1b-a9e9-78803475fd2c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3629</TotalTime>
  <Words>880</Words>
  <Application>Microsoft Office PowerPoint</Application>
  <PresentationFormat>Widescreen</PresentationFormat>
  <Paragraphs>128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ＭＳ Ｐゴシック</vt:lpstr>
      <vt:lpstr>Arial</vt:lpstr>
      <vt:lpstr>Calibri</vt:lpstr>
      <vt:lpstr>Wingdings</vt:lpstr>
      <vt:lpstr>Islington Council</vt:lpstr>
      <vt:lpstr>FS English L2 Spring Term</vt:lpstr>
      <vt:lpstr>Session aims/objs</vt:lpstr>
      <vt:lpstr>PowerPoint Presentation</vt:lpstr>
      <vt:lpstr>PowerPoint Presentation</vt:lpstr>
      <vt:lpstr>Our ACL 1-1 IAG offer</vt:lpstr>
      <vt:lpstr>How can learners book an appointment?</vt:lpstr>
      <vt:lpstr>PowerPoint Presentation</vt:lpstr>
      <vt:lpstr>Why is punctuation important?</vt:lpstr>
      <vt:lpstr>Punctuating text - BKSB</vt:lpstr>
      <vt:lpstr>Where is the comma missing in the question below?</vt:lpstr>
      <vt:lpstr>PowerPoint Presentation</vt:lpstr>
      <vt:lpstr>PowerPoint Presentation</vt:lpstr>
      <vt:lpstr>PowerPoint Presentation</vt:lpstr>
      <vt:lpstr>Answers</vt:lpstr>
      <vt:lpstr>Commas with Extra Information </vt:lpstr>
      <vt:lpstr>Task</vt:lpstr>
      <vt:lpstr>Answers</vt:lpstr>
      <vt:lpstr>Commas with Names </vt:lpstr>
      <vt:lpstr>Insert commas into the appropriate places in the sentences below.</vt:lpstr>
      <vt:lpstr>Answers</vt:lpstr>
      <vt:lpstr>Independent work</vt:lpstr>
      <vt:lpstr>Answer</vt:lpstr>
      <vt:lpstr>Summary</vt:lpstr>
      <vt:lpstr>The end</vt:lpstr>
      <vt:lpstr>References:   https://islingtonacl.bksblive2.co.uk/bksbLive2/PlayIResource.aspx?ID=1926&amp;View=0&amp;ExitUrl=%2fbksblive2%2fstaff%2fTutorResources.aspx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Level 1 Summer Term</dc:title>
  <dc:creator>Microsoft Office User</dc:creator>
  <cp:lastModifiedBy>Rahim, Nilupa</cp:lastModifiedBy>
  <cp:revision>172</cp:revision>
  <dcterms:created xsi:type="dcterms:W3CDTF">2020-04-27T09:47:50Z</dcterms:created>
  <dcterms:modified xsi:type="dcterms:W3CDTF">2021-02-05T13:17:07Z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