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4"/>
  </p:sldMasterIdLst>
  <p:sldIdLst>
    <p:sldId id="263" r:id="rId5"/>
    <p:sldId id="265" r:id="rId6"/>
    <p:sldId id="264" r:id="rId7"/>
    <p:sldId id="267" r:id="rId8"/>
    <p:sldId id="269" r:id="rId9"/>
    <p:sldId id="275" r:id="rId10"/>
    <p:sldId id="294" r:id="rId11"/>
    <p:sldId id="301" r:id="rId12"/>
    <p:sldId id="303" r:id="rId13"/>
    <p:sldId id="273" r:id="rId14"/>
    <p:sldId id="270" r:id="rId15"/>
    <p:sldId id="268" r:id="rId16"/>
    <p:sldId id="266" r:id="rId17"/>
    <p:sldId id="271" r:id="rId18"/>
    <p:sldId id="274" r:id="rId19"/>
    <p:sldId id="293" r:id="rId20"/>
    <p:sldId id="256" r:id="rId21"/>
    <p:sldId id="295" r:id="rId22"/>
    <p:sldId id="315" r:id="rId23"/>
    <p:sldId id="316" r:id="rId24"/>
    <p:sldId id="314" r:id="rId25"/>
    <p:sldId id="299" r:id="rId26"/>
    <p:sldId id="298" r:id="rId27"/>
    <p:sldId id="286" r:id="rId28"/>
    <p:sldId id="31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Belikova" initials="PB" lastIdx="3" clrIdx="0">
    <p:extLst>
      <p:ext uri="{19B8F6BF-5375-455C-9EA6-DF929625EA0E}">
        <p15:presenceInfo xmlns:p15="http://schemas.microsoft.com/office/powerpoint/2012/main" userId="Petra Belik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93" autoAdjust="0"/>
    <p:restoredTop sz="94660"/>
  </p:normalViewPr>
  <p:slideViewPr>
    <p:cSldViewPr snapToGrid="0">
      <p:cViewPr>
        <p:scale>
          <a:sx n="93" d="100"/>
          <a:sy n="93" d="100"/>
        </p:scale>
        <p:origin x="60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7:03:08.9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7:03:10.4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7:03:10.8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7:03:14.2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7:03:15.5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7:03:15.8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7:03:23.0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AFBB2-4FB8-4CCB-BE5D-28A59976C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B8AF7-1EC0-4FE1-87A3-E22BE25CA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67E43-7FE6-48CC-8AC5-AF063D97A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AC62-9E56-48CE-ACFF-9EF17A15C167}" type="datetimeFigureOut">
              <a:rPr lang="en-GB" smtClean="0"/>
              <a:t>18/09/2021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4882A-3B95-4CD2-8C30-2807C2A57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00D70-4A6A-4FD0-B2DE-870C5BC6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3707-1286-490B-BE43-5FBD3DA64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3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0797-44EA-4F1A-9DAA-63A4195D5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54B5AC-7A58-4E5A-819B-B7E36BCB0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87C71-56F8-4245-BE37-0A0FFC144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AC62-9E56-48CE-ACFF-9EF17A15C167}" type="datetimeFigureOut">
              <a:rPr lang="en-GB" smtClean="0"/>
              <a:t>18/09/2021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624DA-FFC1-486C-A024-CF805D7BB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CD746-7934-4337-BFCF-E0C9F7254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3707-1286-490B-BE43-5FBD3DA64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84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66CDCA-BBCC-4CBC-976D-680B1D92E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1AA36-5E6E-4EDB-89CA-8063BECB8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0067A-0CBE-443D-AF6C-DEA1C547E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AC62-9E56-48CE-ACFF-9EF17A15C167}" type="datetimeFigureOut">
              <a:rPr lang="en-GB" smtClean="0"/>
              <a:t>18/09/2021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2048F-898F-4535-95D7-4017DA508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34252-1A0A-404F-B014-B36EF224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3707-1286-490B-BE43-5FBD3DA64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98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995A2-64C0-46B5-B6BC-D7A8D3CBF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1569D-B07B-428E-9DE0-FEA88D888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DD2A8-E563-4FB0-BF61-CB27FF037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AC62-9E56-48CE-ACFF-9EF17A15C167}" type="datetimeFigureOut">
              <a:rPr lang="en-GB" smtClean="0"/>
              <a:t>18/09/2021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1182A-C093-4A1D-A68F-69FC7432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7103E-CEE2-4768-9E6C-6165DE253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3707-1286-490B-BE43-5FBD3DA64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92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F63C1-4E4F-4C58-A65E-72A0D2102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7436C-51B8-4C81-BE2C-83DA22F78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D47C6-519A-49D8-A590-B34441EA1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AC62-9E56-48CE-ACFF-9EF17A15C167}" type="datetimeFigureOut">
              <a:rPr lang="en-GB" smtClean="0"/>
              <a:t>18/09/2021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656C5-F341-43D3-BB0A-1286CF2A8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77B7C-ADBA-4698-9BBE-5A0F5A8A8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3707-1286-490B-BE43-5FBD3DA64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57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956BA-E8CB-459B-ADE3-7721E225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6D146-A629-460C-B788-CA510F6EC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CD5341-0283-4A12-A1F5-B36EABAEE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93465-E0ED-4CA3-8624-1E1B934E2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AC62-9E56-48CE-ACFF-9EF17A15C167}" type="datetimeFigureOut">
              <a:rPr lang="en-GB" smtClean="0"/>
              <a:t>18/09/2021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0342B-CC16-42B0-9A34-511A59C2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1046D-5E5D-4865-B50A-790B6042C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3707-1286-490B-BE43-5FBD3DA64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2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A33B2-27CE-4FF5-90CA-A25645859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6555A-3368-4A9A-ACE5-BAD1DFC4E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14F16-3A9A-45EF-8089-ABAAF9418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2341FA-EA66-4DDE-A352-634C8EE4B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D1A523-C8F0-41ED-8638-AF355CAEAC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5378EC-D005-4690-A9BD-BD81A5828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AC62-9E56-48CE-ACFF-9EF17A15C167}" type="datetimeFigureOut">
              <a:rPr lang="en-GB" smtClean="0"/>
              <a:t>18/09/2021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4F19FA-A1A6-4664-8FC7-6AC4387B9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A31095-B2CB-482A-8691-459C70AD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3707-1286-490B-BE43-5FBD3DA64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83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D106-2A24-4CE2-88DB-EE942A842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93664-5388-438F-87EE-831A58B08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AC62-9E56-48CE-ACFF-9EF17A15C167}" type="datetimeFigureOut">
              <a:rPr lang="en-GB" smtClean="0"/>
              <a:t>18/09/2021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CF05D-D6F0-499B-97DE-C5225B993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F7252-FC41-4507-9017-0B201F17F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3707-1286-490B-BE43-5FBD3DA64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7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5BDA41-376C-40DE-AE11-457A0C8E7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AC62-9E56-48CE-ACFF-9EF17A15C167}" type="datetimeFigureOut">
              <a:rPr lang="en-GB" smtClean="0"/>
              <a:t>18/09/2021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191343-E847-4986-88AE-52C93D4A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3A36E-97CD-4949-823D-C7BDF9C51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3707-1286-490B-BE43-5FBD3DA64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51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D6E10-1862-4E9E-8158-C267A2CBD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4AB20-DB07-4EFF-952D-4C0E0D5A2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7FC59-D347-4C5D-A779-91008E10D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C5939-221E-4315-A652-EDD757A48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AC62-9E56-48CE-ACFF-9EF17A15C167}" type="datetimeFigureOut">
              <a:rPr lang="en-GB" smtClean="0"/>
              <a:t>18/09/2021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07DD8-548C-4765-9576-1E7A55FC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50294-0DE7-4EA9-A4AF-B0C630592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3707-1286-490B-BE43-5FBD3DA64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13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4FC38-9FA1-4B3F-A25E-9DD588FF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0A23A7-119F-4FAC-A21A-AB2FF0A40D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C47FD-E6D3-4AD3-B3DF-98D2B2E45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6E4F16-DEEC-4AA3-B602-7BB3EE551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AC62-9E56-48CE-ACFF-9EF17A15C167}" type="datetimeFigureOut">
              <a:rPr lang="en-GB" smtClean="0"/>
              <a:t>18/09/2021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173CB-D854-4DAF-B421-1BC80D78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6C641-7EC2-47F3-AF64-FD8D396B0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3707-1286-490B-BE43-5FBD3DA64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11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DE2E60-0B4F-429E-B451-60966108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C893B-341D-47BA-BD63-955816F2E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A88B1-9D3A-4216-8928-58998265A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BAC62-9E56-48CE-ACFF-9EF17A15C167}" type="datetimeFigureOut">
              <a:rPr lang="en-GB" smtClean="0"/>
              <a:t>18/09/2021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482E-277C-4429-8DA5-97334841E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A7DA9-38FC-4A86-8298-3D8CD6A3D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83707-1286-490B-BE43-5FBD3DA64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22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welcome-word-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eobrava.wordpress.com/2019/09/06/digital-skills-the-future-of-learning-transformation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eobrava.wordpress.com/2019/09/06/digital-skills-the-future-of-learning-transformation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Zoom_Video_Communication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mailto:Malgorzata.jakubowska-chaaban@Islington.gov.u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Phone_Shiny_Icon.svg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blog.tylerholmes.com/2012/02/troubleshooting-windows-smtp-server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youtube.com/watch?v=OyiYMpLyAEE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10" Type="http://schemas.openxmlformats.org/officeDocument/2006/relationships/customXml" Target="../ink/ink7.xml"/><Relationship Id="rId4" Type="http://schemas.openxmlformats.org/officeDocument/2006/relationships/image" Target="../media/image28.png"/><Relationship Id="rId9" Type="http://schemas.openxmlformats.org/officeDocument/2006/relationships/customXml" Target="../ink/ink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eck-check-list-hook-bird-mark-1769866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teachingwanderlust.com/2014/08/01/international-schools-in-the-countries-most-least-welcoming-to-foreigner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hyperlink" Target="http://pdpics.com/photo/3730-pen-paper/" TargetMode="External"/><Relationship Id="rId7" Type="http://schemas.openxmlformats.org/officeDocument/2006/relationships/hyperlink" Target="http://pngimg.com/download/851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hyperlink" Target="https://lifehacks.stackexchange.com/questions/9896/how-to-prevent-my-earphones-from-falling-out-when-i-wear-the-helmet" TargetMode="External"/><Relationship Id="rId5" Type="http://schemas.openxmlformats.org/officeDocument/2006/relationships/hyperlink" Target="https://technofaq.org/posts/2019/12/the-best-writing-apps-for-professional-writers-for-2019/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jpg"/><Relationship Id="rId9" Type="http://schemas.openxmlformats.org/officeDocument/2006/relationships/hyperlink" Target="https://en.wikipedia.org/wiki/Jolla_table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C13073B3-52F1-4222-A6D3-62355C58C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957944" y="3688407"/>
            <a:ext cx="8904762" cy="3285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2445FC-A77B-4755-9D61-71988190D50A}"/>
              </a:ext>
            </a:extLst>
          </p:cNvPr>
          <p:cNvSpPr txBox="1"/>
          <p:nvPr/>
        </p:nvSpPr>
        <p:spPr>
          <a:xfrm>
            <a:off x="1571625" y="647700"/>
            <a:ext cx="9601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Welcome to ESOL Entry </a:t>
            </a:r>
            <a:r>
              <a:rPr lang="en-GB" sz="5400" b="1" dirty="0" smtClean="0"/>
              <a:t>1/2</a:t>
            </a:r>
            <a:endParaRPr lang="en-GB" sz="5400" b="1" dirty="0"/>
          </a:p>
          <a:p>
            <a:pPr algn="ctr"/>
            <a:r>
              <a:rPr lang="en-GB" sz="4400" dirty="0"/>
              <a:t>Islington Adult Community Learning</a:t>
            </a:r>
          </a:p>
          <a:p>
            <a:pPr algn="ctr"/>
            <a:r>
              <a:rPr lang="en-GB" sz="4400" dirty="0"/>
              <a:t>Autumn term </a:t>
            </a:r>
          </a:p>
          <a:p>
            <a:pPr algn="ctr"/>
            <a:endParaRPr lang="en-GB" sz="4400" dirty="0"/>
          </a:p>
          <a:p>
            <a:pPr algn="ctr"/>
            <a:r>
              <a:rPr lang="en-GB" sz="4400" dirty="0"/>
              <a:t>Teacher: </a:t>
            </a:r>
            <a:r>
              <a:rPr lang="en-GB" sz="4400" dirty="0" err="1" smtClean="0"/>
              <a:t>Gosia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478960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FEAC58-EDBE-455F-A891-6DB98B263DD0}"/>
              </a:ext>
            </a:extLst>
          </p:cNvPr>
          <p:cNvSpPr txBox="1"/>
          <p:nvPr/>
        </p:nvSpPr>
        <p:spPr>
          <a:xfrm>
            <a:off x="523876" y="419100"/>
            <a:ext cx="43434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Discussion</a:t>
            </a:r>
          </a:p>
          <a:p>
            <a:endParaRPr lang="en-GB" sz="3200" dirty="0"/>
          </a:p>
          <a:p>
            <a:r>
              <a:rPr lang="en-GB" sz="3200" dirty="0"/>
              <a:t>What are digital skills?</a:t>
            </a:r>
          </a:p>
          <a:p>
            <a:endParaRPr lang="en-GB" sz="3200" dirty="0"/>
          </a:p>
          <a:p>
            <a:r>
              <a:rPr lang="en-GB" sz="3200" dirty="0"/>
              <a:t>Do you think digital skills are important?</a:t>
            </a:r>
          </a:p>
          <a:p>
            <a:endParaRPr lang="en-GB" sz="3200" dirty="0"/>
          </a:p>
          <a:p>
            <a:r>
              <a:rPr lang="en-GB" sz="3200" dirty="0"/>
              <a:t>Why?</a:t>
            </a:r>
          </a:p>
          <a:p>
            <a:endParaRPr lang="en-GB" sz="3200" dirty="0"/>
          </a:p>
          <a:p>
            <a:r>
              <a:rPr lang="en-GB" sz="3200" dirty="0"/>
              <a:t>Do you think that Coronavirus has made digital skills even more important? Why? </a:t>
            </a: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BE9A458-CF7B-4E09-90D8-4A3BA6206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000624" y="1327150"/>
            <a:ext cx="6753225" cy="450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37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6E0780-9305-4239-8E70-BB644A99FEAF}"/>
              </a:ext>
            </a:extLst>
          </p:cNvPr>
          <p:cNvSpPr txBox="1"/>
          <p:nvPr/>
        </p:nvSpPr>
        <p:spPr>
          <a:xfrm>
            <a:off x="571500" y="419100"/>
            <a:ext cx="1102995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Digital skills</a:t>
            </a:r>
          </a:p>
          <a:p>
            <a:r>
              <a:rPr lang="en-GB" sz="2800" dirty="0"/>
              <a:t>How well can you do the following:</a:t>
            </a:r>
          </a:p>
          <a:p>
            <a:endParaRPr lang="en-GB" sz="2800" dirty="0"/>
          </a:p>
          <a:p>
            <a:r>
              <a:rPr lang="en-GB" sz="2800" dirty="0"/>
              <a:t>1. Type a short text on your phone, tablet or computer </a:t>
            </a:r>
          </a:p>
          <a:p>
            <a:endParaRPr lang="en-GB" sz="2800" dirty="0"/>
          </a:p>
          <a:p>
            <a:r>
              <a:rPr lang="en-GB" sz="2800" dirty="0"/>
              <a:t>2. Take a picture and send it in a text message, WhatsApp or  </a:t>
            </a:r>
          </a:p>
          <a:p>
            <a:r>
              <a:rPr lang="en-GB" sz="2800" dirty="0"/>
              <a:t>    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2800" dirty="0"/>
              <a:t>3. Send an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2800" dirty="0"/>
              <a:t>4. Open an email attachment/ file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2800" dirty="0"/>
              <a:t>5. Search for information online 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38BAD4D-7FC6-4D2C-9C25-31082384E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216795" y="3743861"/>
            <a:ext cx="4384655" cy="292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74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F1FB95-517B-4E85-B1D2-3614B8845406}"/>
              </a:ext>
            </a:extLst>
          </p:cNvPr>
          <p:cNvSpPr txBox="1"/>
          <p:nvPr/>
        </p:nvSpPr>
        <p:spPr>
          <a:xfrm>
            <a:off x="609600" y="390525"/>
            <a:ext cx="1088707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Zoom lessons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Monday and </a:t>
            </a:r>
            <a:r>
              <a:rPr lang="en-GB" sz="2800" b="1" dirty="0" smtClean="0"/>
              <a:t>Thursday</a:t>
            </a:r>
            <a:r>
              <a:rPr lang="en-GB" sz="2800" b="1" dirty="0" smtClean="0"/>
              <a:t> 10:30 </a:t>
            </a:r>
            <a:r>
              <a:rPr lang="en-GB" sz="2800" b="1" dirty="0"/>
              <a:t>am – 12 noon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Log in to the session 5-10 minutes before the start time to give yourself time to test your microphone and speakers (and fix any technical problems)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Try to be somewhere quiet, away from noise where you can concentrate on your learning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Even if you are at home, wear appropriate clothes </a:t>
            </a:r>
            <a:r>
              <a:rPr lang="en-GB" sz="2800" dirty="0">
                <a:sym typeface="Wingdings" panose="05000000000000000000" pitchFamily="2" charset="2"/>
              </a:rPr>
              <a:t></a:t>
            </a:r>
            <a:endParaRPr lang="en-GB" sz="28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D80645-A84E-4703-8F1B-5779E5205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077075" y="256059"/>
            <a:ext cx="4110404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68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578E55-776E-439E-9790-B02794B6B058}"/>
              </a:ext>
            </a:extLst>
          </p:cNvPr>
          <p:cNvSpPr txBox="1"/>
          <p:nvPr/>
        </p:nvSpPr>
        <p:spPr>
          <a:xfrm>
            <a:off x="466725" y="485775"/>
            <a:ext cx="1118235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Navigating the Zoom menu</a:t>
            </a:r>
          </a:p>
          <a:p>
            <a:endParaRPr lang="en-GB" sz="2800" dirty="0"/>
          </a:p>
          <a:p>
            <a:r>
              <a:rPr lang="en-GB" sz="2800" b="1" dirty="0"/>
              <a:t>Microphone: </a:t>
            </a:r>
            <a:r>
              <a:rPr lang="en-GB" sz="2800" dirty="0"/>
              <a:t>you can turn your microphone off (= mute) or on (= unmute)</a:t>
            </a:r>
          </a:p>
          <a:p>
            <a:r>
              <a:rPr lang="en-GB" sz="2800" b="1" dirty="0"/>
              <a:t>Video: </a:t>
            </a:r>
            <a:r>
              <a:rPr lang="en-GB" sz="2800" dirty="0"/>
              <a:t>you can turn your camera on or off  </a:t>
            </a:r>
          </a:p>
          <a:p>
            <a:r>
              <a:rPr lang="en-GB" sz="2800" b="1" dirty="0"/>
              <a:t>Chat: </a:t>
            </a:r>
            <a:r>
              <a:rPr lang="en-GB" sz="2800" dirty="0"/>
              <a:t>you can message the whole group or send a private message to one person only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098" name="Picture 2" descr="Zoom Menu of Actionable Icons">
            <a:extLst>
              <a:ext uri="{FF2B5EF4-FFF2-40B4-BE49-F238E27FC236}">
                <a16:creationId xmlns:a16="http://schemas.microsoft.com/office/drawing/2014/main" id="{71799642-2D4A-495B-BC14-FFD907CA0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3373559"/>
            <a:ext cx="11096625" cy="320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05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BDC107-0556-47CF-9488-9488773C2F7F}"/>
              </a:ext>
            </a:extLst>
          </p:cNvPr>
          <p:cNvSpPr txBox="1"/>
          <p:nvPr/>
        </p:nvSpPr>
        <p:spPr>
          <a:xfrm>
            <a:off x="485775" y="219075"/>
            <a:ext cx="1122045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Let’s try Zoom chat!</a:t>
            </a:r>
            <a:endParaRPr lang="en-GB" sz="2800" dirty="0"/>
          </a:p>
          <a:p>
            <a:r>
              <a:rPr lang="en-GB" sz="2800" dirty="0"/>
              <a:t>You can choose to send your message to everyone or send a private message to one person, for example to your teacher. </a:t>
            </a:r>
          </a:p>
          <a:p>
            <a:endParaRPr lang="en-GB" sz="2800" dirty="0"/>
          </a:p>
          <a:p>
            <a:r>
              <a:rPr lang="en-GB" sz="2400" dirty="0"/>
              <a:t>	select: “everyone” or the name of the person </a:t>
            </a:r>
          </a:p>
          <a:p>
            <a:r>
              <a:rPr lang="en-GB" sz="2400" dirty="0"/>
              <a:t>	you want to message </a:t>
            </a: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6146" name="Picture 2" descr="Using in-meeting chat – Zoom Help Center">
            <a:extLst>
              <a:ext uri="{FF2B5EF4-FFF2-40B4-BE49-F238E27FC236}">
                <a16:creationId xmlns:a16="http://schemas.microsoft.com/office/drawing/2014/main" id="{EBA73CB8-CF42-49C0-958B-AF139A680B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02"/>
          <a:stretch/>
        </p:blipFill>
        <p:spPr bwMode="auto">
          <a:xfrm>
            <a:off x="790575" y="3630931"/>
            <a:ext cx="5486400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DCE655-7992-4356-B587-832F4A641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645977"/>
              </p:ext>
            </p:extLst>
          </p:nvPr>
        </p:nvGraphicFramePr>
        <p:xfrm>
          <a:off x="790575" y="3712427"/>
          <a:ext cx="5505450" cy="1466850"/>
        </p:xfrm>
        <a:graphic>
          <a:graphicData uri="http://schemas.openxmlformats.org/drawingml/2006/table">
            <a:tbl>
              <a:tblPr/>
              <a:tblGrid>
                <a:gridCol w="5505450">
                  <a:extLst>
                    <a:ext uri="{9D8B030D-6E8A-4147-A177-3AD203B41FA5}">
                      <a16:colId xmlns:a16="http://schemas.microsoft.com/office/drawing/2014/main" val="1809242757"/>
                    </a:ext>
                  </a:extLst>
                </a:gridCol>
              </a:tblGrid>
              <a:tr h="146685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042659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1BB594F5-CE1A-46A6-BE9E-F6458ED276AF}"/>
              </a:ext>
            </a:extLst>
          </p:cNvPr>
          <p:cNvSpPr/>
          <p:nvPr/>
        </p:nvSpPr>
        <p:spPr>
          <a:xfrm>
            <a:off x="942790" y="1653958"/>
            <a:ext cx="6267450" cy="1333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EFB563-B21A-49EF-A298-1E52C2BCE65A}"/>
              </a:ext>
            </a:extLst>
          </p:cNvPr>
          <p:cNvSpPr txBox="1"/>
          <p:nvPr/>
        </p:nvSpPr>
        <p:spPr>
          <a:xfrm>
            <a:off x="381000" y="5600700"/>
            <a:ext cx="10534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Task: 1. Say hello in the chat, send the message to everyone.</a:t>
            </a:r>
          </a:p>
          <a:p>
            <a:r>
              <a:rPr lang="en-GB" sz="2800" dirty="0"/>
              <a:t>          2. Say hello in the chat, send the message only to your teacher.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C0BBE5-89CD-4AC6-B9F3-4D75705F1A87}"/>
              </a:ext>
            </a:extLst>
          </p:cNvPr>
          <p:cNvCxnSpPr/>
          <p:nvPr/>
        </p:nvCxnSpPr>
        <p:spPr>
          <a:xfrm>
            <a:off x="2657475" y="3056751"/>
            <a:ext cx="0" cy="953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631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0AB6CD-3352-496C-9E85-94517CA3C76E}"/>
              </a:ext>
            </a:extLst>
          </p:cNvPr>
          <p:cNvSpPr txBox="1"/>
          <p:nvPr/>
        </p:nvSpPr>
        <p:spPr>
          <a:xfrm>
            <a:off x="390525" y="504825"/>
            <a:ext cx="1130617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Online learning class rules</a:t>
            </a:r>
          </a:p>
          <a:p>
            <a:endParaRPr lang="en-GB" sz="2800" dirty="0"/>
          </a:p>
          <a:p>
            <a:r>
              <a:rPr lang="en-GB" sz="2800" dirty="0"/>
              <a:t>What </a:t>
            </a:r>
            <a:r>
              <a:rPr lang="en-GB" sz="2800" b="1" dirty="0"/>
              <a:t>rules</a:t>
            </a:r>
            <a:r>
              <a:rPr lang="en-GB" sz="2800" dirty="0"/>
              <a:t> do you think we should have for our online lessons? </a:t>
            </a:r>
          </a:p>
        </p:txBody>
      </p:sp>
      <p:pic>
        <p:nvPicPr>
          <p:cNvPr id="2050" name="Picture 2" descr="English Speaking Practice: 6 Exercises You Can Do (Online) - EngFluent">
            <a:extLst>
              <a:ext uri="{FF2B5EF4-FFF2-40B4-BE49-F238E27FC236}">
                <a16:creationId xmlns:a16="http://schemas.microsoft.com/office/drawing/2014/main" id="{C3B1B886-28BC-46F1-ABB4-52D64DF22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50868"/>
            <a:ext cx="2184401" cy="262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351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75B9A4-117A-4266-9055-878CCE256D59}"/>
              </a:ext>
            </a:extLst>
          </p:cNvPr>
          <p:cNvSpPr txBox="1"/>
          <p:nvPr/>
        </p:nvSpPr>
        <p:spPr>
          <a:xfrm>
            <a:off x="314325" y="0"/>
            <a:ext cx="11404199" cy="6642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Online learning class rules</a:t>
            </a:r>
            <a:endParaRPr lang="en-GB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 on time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Respect other people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Respect when other people speak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Try to be somewhere quiet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Mute your microphone if you have a lot of background noise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Have pen and paper ready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your homework (on time)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 </a:t>
            </a:r>
            <a:r>
              <a:rPr lang="en-GB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patient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as some people may have problems with technology or internet connection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Never record any part of the session or take screenshots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Have fun and work hard! </a:t>
            </a:r>
            <a:r>
              <a:rPr lang="en-GB" sz="28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  <a:sym typeface="Segoe UI Emoji" panose="020B0502040204020203" pitchFamily="34" charset="0"/>
              </a:rPr>
              <a:t>😊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a typeface="Calibri" panose="020F0502020204030204" pitchFamily="34" charset="0"/>
                <a:cs typeface="Arial" panose="020B0604020202020204" pitchFamily="34" charset="0"/>
                <a:sym typeface="Segoe UI Emoji" panose="020B0502040204020203" pitchFamily="34" charset="0"/>
              </a:rPr>
              <a:t>       p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  <a:sym typeface="Segoe UI Emoji" panose="020B0502040204020203" pitchFamily="34" charset="0"/>
              </a:rPr>
              <a:t>atient – (adjective) able to wait calmly and quietly if there is a problem or something is not working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a typeface="Calibri" panose="020F0502020204030204" pitchFamily="34" charset="0"/>
                <a:cs typeface="Arial" panose="020B0604020202020204" pitchFamily="34" charset="0"/>
                <a:sym typeface="Segoe UI Emoji" panose="020B0502040204020203" pitchFamily="34" charset="0"/>
              </a:rPr>
              <a:t>       a patient – (noun) a person in a hospital or GP surgery who isn’t well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A2A6DF1-754D-4A87-9C26-025F5787C71D}"/>
              </a:ext>
            </a:extLst>
          </p:cNvPr>
          <p:cNvGraphicFramePr>
            <a:graphicFrameLocks noGrp="1"/>
          </p:cNvGraphicFramePr>
          <p:nvPr/>
        </p:nvGraphicFramePr>
        <p:xfrm>
          <a:off x="561975" y="5667375"/>
          <a:ext cx="10839450" cy="857250"/>
        </p:xfrm>
        <a:graphic>
          <a:graphicData uri="http://schemas.openxmlformats.org/drawingml/2006/table">
            <a:tbl>
              <a:tblPr/>
              <a:tblGrid>
                <a:gridCol w="10839450">
                  <a:extLst>
                    <a:ext uri="{9D8B030D-6E8A-4147-A177-3AD203B41FA5}">
                      <a16:colId xmlns:a16="http://schemas.microsoft.com/office/drawing/2014/main" val="180290301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630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835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8EF67B-BB06-430B-B38E-EE84667D3FC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Greetings and getting to know you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B74F0BA-AA90-4027-B001-C0161D4D1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0196" y="492573"/>
            <a:ext cx="5880796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204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44DF75F-BED8-4260-9B92-FC80063F1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659" y="0"/>
            <a:ext cx="87626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4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97F2CDCC-C530-4683-BEE0-E433C99A8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11" y="-17003"/>
            <a:ext cx="7313202" cy="672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13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A71C9B-819E-40D6-B3DC-E2F27DA2F913}"/>
              </a:ext>
            </a:extLst>
          </p:cNvPr>
          <p:cNvSpPr txBox="1"/>
          <p:nvPr/>
        </p:nvSpPr>
        <p:spPr>
          <a:xfrm>
            <a:off x="647700" y="447675"/>
            <a:ext cx="109823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r>
              <a:rPr lang="en-GB" sz="2800" dirty="0"/>
              <a:t>Teacher: </a:t>
            </a:r>
            <a:r>
              <a:rPr lang="en-GB" sz="2800" dirty="0" err="1" smtClean="0"/>
              <a:t>Gosia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My contact details:</a:t>
            </a:r>
          </a:p>
          <a:p>
            <a:endParaRPr lang="en-GB" sz="2800" dirty="0"/>
          </a:p>
          <a:p>
            <a:r>
              <a:rPr lang="en-GB" sz="2800" dirty="0"/>
              <a:t>		</a:t>
            </a:r>
            <a:r>
              <a:rPr lang="en-GB" sz="2800" dirty="0" smtClean="0"/>
              <a:t>Email: </a:t>
            </a:r>
            <a:r>
              <a:rPr lang="en-GB" sz="2800" dirty="0" smtClean="0">
                <a:hlinkClick r:id="rId2"/>
              </a:rPr>
              <a:t>Malgorzata.jakubowska-chaaban@Islington.gov.uk</a:t>
            </a:r>
            <a:endParaRPr lang="en-GB" sz="2800" dirty="0" smtClean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		Work mobile: </a:t>
            </a:r>
            <a:r>
              <a:rPr lang="en-GB" sz="2800" dirty="0" smtClean="0"/>
              <a:t>07834172328</a:t>
            </a:r>
            <a:endParaRPr lang="en-GB" sz="28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AA4E0D5-E184-4F1F-8198-71D777F2F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104900" y="2897505"/>
            <a:ext cx="1009650" cy="100965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F375929-FD8F-49FE-964E-2E488D50BF7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104901" y="4076701"/>
            <a:ext cx="1009650" cy="1009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AC11B2-7D88-41EF-A4C3-757443A67A0A}"/>
              </a:ext>
            </a:extLst>
          </p:cNvPr>
          <p:cNvSpPr txBox="1"/>
          <p:nvPr/>
        </p:nvSpPr>
        <p:spPr>
          <a:xfrm>
            <a:off x="1104901" y="10934701"/>
            <a:ext cx="100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s://commons.wikimedia.org/wiki/File:Phone_Shiny_Icon.sv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093680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97F2CDCC-C530-4683-BEE0-E433C99A8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11" y="-17003"/>
            <a:ext cx="7313202" cy="67273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CEB0D1-1B3F-4AAD-89AD-6C4679353110}"/>
              </a:ext>
            </a:extLst>
          </p:cNvPr>
          <p:cNvSpPr txBox="1"/>
          <p:nvPr/>
        </p:nvSpPr>
        <p:spPr>
          <a:xfrm>
            <a:off x="384464" y="218209"/>
            <a:ext cx="224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Answers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1AA39E-AFA0-4225-94CA-6B0C741CFAEA}"/>
              </a:ext>
            </a:extLst>
          </p:cNvPr>
          <p:cNvSpPr txBox="1"/>
          <p:nvPr/>
        </p:nvSpPr>
        <p:spPr>
          <a:xfrm>
            <a:off x="5081155" y="3512128"/>
            <a:ext cx="1496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from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B2FDB8-C59D-411E-B054-6D47FF0E2744}"/>
              </a:ext>
            </a:extLst>
          </p:cNvPr>
          <p:cNvSpPr txBox="1"/>
          <p:nvPr/>
        </p:nvSpPr>
        <p:spPr>
          <a:xfrm>
            <a:off x="5299364" y="3973793"/>
            <a:ext cx="1132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holiday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14D9F-AB38-4892-9C6A-7EF6CC858C60}"/>
              </a:ext>
            </a:extLst>
          </p:cNvPr>
          <p:cNvSpPr txBox="1"/>
          <p:nvPr/>
        </p:nvSpPr>
        <p:spPr>
          <a:xfrm>
            <a:off x="4842164" y="4376453"/>
            <a:ext cx="1132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7E157-FB98-434B-89BB-9543B8AFD8AC}"/>
              </a:ext>
            </a:extLst>
          </p:cNvPr>
          <p:cNvSpPr txBox="1"/>
          <p:nvPr/>
        </p:nvSpPr>
        <p:spPr>
          <a:xfrm>
            <a:off x="5954558" y="4779113"/>
            <a:ext cx="1267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number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927C5E-FD68-43EB-8D86-76137DE9CBD0}"/>
              </a:ext>
            </a:extLst>
          </p:cNvPr>
          <p:cNvSpPr txBox="1"/>
          <p:nvPr/>
        </p:nvSpPr>
        <p:spPr>
          <a:xfrm>
            <a:off x="4280839" y="5240778"/>
            <a:ext cx="1381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married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A24585-C749-41EC-9274-CEA1E842B457}"/>
              </a:ext>
            </a:extLst>
          </p:cNvPr>
          <p:cNvSpPr txBox="1"/>
          <p:nvPr/>
        </p:nvSpPr>
        <p:spPr>
          <a:xfrm>
            <a:off x="5662830" y="5695812"/>
            <a:ext cx="1381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address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059C8-3A03-4648-ACA9-6C4EB69A0F17}"/>
              </a:ext>
            </a:extLst>
          </p:cNvPr>
          <p:cNvSpPr txBox="1"/>
          <p:nvPr/>
        </p:nvSpPr>
        <p:spPr>
          <a:xfrm>
            <a:off x="4842164" y="6079570"/>
            <a:ext cx="1132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job</a:t>
            </a:r>
          </a:p>
        </p:txBody>
      </p:sp>
    </p:spTree>
    <p:extLst>
      <p:ext uri="{BB962C8B-B14F-4D97-AF65-F5344CB8AC3E}">
        <p14:creationId xmlns:p14="http://schemas.microsoft.com/office/powerpoint/2010/main" val="490642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C810964-44F0-4843-915B-24EBAF043F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5"/>
          <a:stretch/>
        </p:blipFill>
        <p:spPr>
          <a:xfrm>
            <a:off x="2305207" y="0"/>
            <a:ext cx="7581585" cy="614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5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0EDFAE-922B-4943-B47B-60A7DC1FA3DB}"/>
              </a:ext>
            </a:extLst>
          </p:cNvPr>
          <p:cNvSpPr txBox="1"/>
          <p:nvPr/>
        </p:nvSpPr>
        <p:spPr>
          <a:xfrm>
            <a:off x="284085" y="319596"/>
            <a:ext cx="11496583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Email addresses:</a:t>
            </a:r>
          </a:p>
          <a:p>
            <a:endParaRPr lang="en-GB" sz="2800" dirty="0"/>
          </a:p>
          <a:p>
            <a:r>
              <a:rPr lang="en-GB" sz="3200" b="1" dirty="0"/>
              <a:t>@ </a:t>
            </a:r>
            <a:r>
              <a:rPr lang="en-GB" sz="3200" b="1" dirty="0">
                <a:solidFill>
                  <a:srgbClr val="FF0066"/>
                </a:solidFill>
              </a:rPr>
              <a:t>= at </a:t>
            </a:r>
            <a:r>
              <a:rPr lang="en-GB" sz="3200" b="1" dirty="0"/>
              <a:t>	. </a:t>
            </a:r>
            <a:r>
              <a:rPr lang="en-GB" sz="3200" b="1" dirty="0">
                <a:solidFill>
                  <a:srgbClr val="FF0066"/>
                </a:solidFill>
              </a:rPr>
              <a:t>= dot </a:t>
            </a:r>
            <a:r>
              <a:rPr lang="en-GB" sz="3200" b="1" dirty="0"/>
              <a:t>	- </a:t>
            </a:r>
            <a:r>
              <a:rPr lang="en-GB" sz="3200" b="1" dirty="0">
                <a:solidFill>
                  <a:srgbClr val="FF0066"/>
                </a:solidFill>
              </a:rPr>
              <a:t>= dash  </a:t>
            </a:r>
            <a:r>
              <a:rPr lang="en-GB" sz="3200" b="1" dirty="0"/>
              <a:t>	      _ </a:t>
            </a:r>
            <a:r>
              <a:rPr lang="en-GB" sz="3200" b="1" dirty="0">
                <a:solidFill>
                  <a:srgbClr val="FF0066"/>
                </a:solidFill>
              </a:rPr>
              <a:t>= underscore</a:t>
            </a:r>
          </a:p>
          <a:p>
            <a:endParaRPr lang="en-GB" sz="2800" dirty="0"/>
          </a:p>
          <a:p>
            <a:r>
              <a:rPr lang="en-GB" sz="2800" dirty="0"/>
              <a:t>Watch a short video about email addresses:</a:t>
            </a:r>
          </a:p>
          <a:p>
            <a:r>
              <a:rPr lang="en-GB" sz="2800" dirty="0">
                <a:hlinkClick r:id="rId2"/>
              </a:rPr>
              <a:t>https://www.youtube.com/watch?v=OyiYMpLyAEE</a:t>
            </a:r>
            <a:endParaRPr lang="en-GB" sz="2800" dirty="0"/>
          </a:p>
          <a:p>
            <a:endParaRPr lang="en-GB" sz="2800" dirty="0"/>
          </a:p>
          <a:p>
            <a:r>
              <a:rPr lang="en-GB" sz="2800" b="1" dirty="0"/>
              <a:t>Practise reading these email addresses aloud:</a:t>
            </a:r>
          </a:p>
          <a:p>
            <a:endParaRPr lang="en-GB" sz="2800" dirty="0"/>
          </a:p>
          <a:p>
            <a:r>
              <a:rPr lang="en-GB" sz="2800" dirty="0"/>
              <a:t>maria.lopez@yahoo.co.uk</a:t>
            </a:r>
          </a:p>
          <a:p>
            <a:r>
              <a:rPr lang="en-GB" sz="2800" dirty="0"/>
              <a:t>ahmed-said@gmail.com</a:t>
            </a:r>
          </a:p>
          <a:p>
            <a:r>
              <a:rPr lang="en-GB" sz="2800" dirty="0"/>
              <a:t>john_smith@britishcouncil.org</a:t>
            </a:r>
          </a:p>
          <a:p>
            <a:endParaRPr lang="en-GB" sz="2800" dirty="0"/>
          </a:p>
          <a:p>
            <a:r>
              <a:rPr lang="en-GB" sz="2800" b="1" dirty="0"/>
              <a:t>Now practise saying your email address.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 </a:t>
            </a:r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6148" name="Picture 4" descr="At and dot: email address example">
            <a:extLst>
              <a:ext uri="{FF2B5EF4-FFF2-40B4-BE49-F238E27FC236}">
                <a16:creationId xmlns:a16="http://schemas.microsoft.com/office/drawing/2014/main" id="{7F3B4849-0C73-49E2-9223-0358205106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7657" r="6012" b="15137"/>
          <a:stretch/>
        </p:blipFill>
        <p:spPr bwMode="auto">
          <a:xfrm>
            <a:off x="7128387" y="3735990"/>
            <a:ext cx="4813998" cy="264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832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AEC057-3F03-460F-AB1D-5EBC654030CB}"/>
              </a:ext>
            </a:extLst>
          </p:cNvPr>
          <p:cNvSpPr txBox="1"/>
          <p:nvPr/>
        </p:nvSpPr>
        <p:spPr>
          <a:xfrm>
            <a:off x="461639" y="292963"/>
            <a:ext cx="1138117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Talking about you </a:t>
            </a:r>
          </a:p>
          <a:p>
            <a:endParaRPr lang="en-GB" sz="2800" dirty="0"/>
          </a:p>
          <a:p>
            <a:r>
              <a:rPr lang="en-GB" sz="2800" dirty="0"/>
              <a:t>Ask and answer questions with a partner.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What’s your first name?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What’s your surname?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How do you spell your surname?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Where are you from?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What’s your phone number?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What’s your email address?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Are you married?  </a:t>
            </a:r>
            <a:r>
              <a:rPr lang="en-GB" sz="2400" b="1" dirty="0">
                <a:latin typeface="Comic Sans MS" panose="030F0702030302020204" pitchFamily="66" charset="0"/>
              </a:rPr>
              <a:t>Yes, I am./ No, I am not.</a:t>
            </a:r>
          </a:p>
          <a:p>
            <a:pPr lvl="2"/>
            <a:r>
              <a:rPr lang="en-GB" sz="2800" dirty="0"/>
              <a:t>			</a:t>
            </a:r>
          </a:p>
          <a:p>
            <a:pPr lvl="2"/>
            <a:r>
              <a:rPr lang="en-GB" sz="2800" dirty="0"/>
              <a:t>		Yes, I am.   NOT </a:t>
            </a:r>
            <a:r>
              <a:rPr lang="en-GB" sz="2800" strike="sngStrike" dirty="0"/>
              <a:t>Yes, I’m</a:t>
            </a:r>
            <a:r>
              <a:rPr lang="en-GB" sz="2800" dirty="0"/>
              <a:t>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C1A15EA-0AD0-4834-A157-D9A5F5FC1ECF}"/>
              </a:ext>
            </a:extLst>
          </p:cNvPr>
          <p:cNvGraphicFramePr>
            <a:graphicFrameLocks noGrp="1"/>
          </p:cNvGraphicFramePr>
          <p:nvPr/>
        </p:nvGraphicFramePr>
        <p:xfrm>
          <a:off x="3170741" y="5559524"/>
          <a:ext cx="3741938" cy="550416"/>
        </p:xfrm>
        <a:graphic>
          <a:graphicData uri="http://schemas.openxmlformats.org/drawingml/2006/table">
            <a:tbl>
              <a:tblPr/>
              <a:tblGrid>
                <a:gridCol w="3741938">
                  <a:extLst>
                    <a:ext uri="{9D8B030D-6E8A-4147-A177-3AD203B41FA5}">
                      <a16:colId xmlns:a16="http://schemas.microsoft.com/office/drawing/2014/main" val="2524977296"/>
                    </a:ext>
                  </a:extLst>
                </a:gridCol>
              </a:tblGrid>
              <a:tr h="5504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142038"/>
                  </a:ext>
                </a:extLst>
              </a:tr>
            </a:tbl>
          </a:graphicData>
        </a:graphic>
      </p:graphicFrame>
      <p:pic>
        <p:nvPicPr>
          <p:cNvPr id="5122" name="Picture 2" descr="People Speech Bubbles People Chatting Communication Stock Vector (Royalty  Free) 1336385627">
            <a:extLst>
              <a:ext uri="{FF2B5EF4-FFF2-40B4-BE49-F238E27FC236}">
                <a16:creationId xmlns:a16="http://schemas.microsoft.com/office/drawing/2014/main" id="{2390B48F-2563-43DD-8CC7-2E8EB8F2E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4"/>
          <a:stretch/>
        </p:blipFill>
        <p:spPr bwMode="auto">
          <a:xfrm>
            <a:off x="7797403" y="748060"/>
            <a:ext cx="3932957" cy="381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409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3BD4AE-C872-4C6B-BC41-31E325ADD06A}"/>
              </a:ext>
            </a:extLst>
          </p:cNvPr>
          <p:cNvSpPr txBox="1"/>
          <p:nvPr/>
        </p:nvSpPr>
        <p:spPr>
          <a:xfrm>
            <a:off x="532660" y="310718"/>
            <a:ext cx="11026066" cy="644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dirty="0"/>
          </a:p>
          <a:p>
            <a:endParaRPr lang="en-GB" sz="2800" b="1" dirty="0"/>
          </a:p>
          <a:p>
            <a:r>
              <a:rPr lang="en-GB" sz="2800" b="1" dirty="0"/>
              <a:t>SPEAKING</a:t>
            </a:r>
          </a:p>
          <a:p>
            <a:endParaRPr lang="en-GB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Tip - ‘Returning’ a question: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When you are having a conversation, you often ‘return’ a question, that is ask somebody the same question that they asked you. You can do this by:</a:t>
            </a:r>
          </a:p>
          <a:p>
            <a:pPr lvl="0">
              <a:lnSpc>
                <a:spcPct val="107000"/>
              </a:lnSpc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Saying </a:t>
            </a:r>
            <a:r>
              <a:rPr lang="en-GB" sz="2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you?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GB" sz="2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about you?</a:t>
            </a:r>
          </a:p>
          <a:p>
            <a:pPr lvl="0">
              <a:lnSpc>
                <a:spcPct val="107000"/>
              </a:lnSpc>
            </a:pPr>
            <a:endParaRPr lang="en-GB" sz="28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Let’s practise</a:t>
            </a:r>
          </a:p>
          <a:p>
            <a:pPr lvl="0">
              <a:lnSpc>
                <a:spcPct val="107000"/>
              </a:lnSpc>
            </a:pP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2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Where do you live?</a:t>
            </a:r>
          </a:p>
          <a:p>
            <a:pPr lvl="0">
              <a:lnSpc>
                <a:spcPct val="107000"/>
              </a:lnSpc>
            </a:pP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1026" name="Picture 2" descr="Free icon download | Speaking">
            <a:extLst>
              <a:ext uri="{FF2B5EF4-FFF2-40B4-BE49-F238E27FC236}">
                <a16:creationId xmlns:a16="http://schemas.microsoft.com/office/drawing/2014/main" id="{D66BF5E3-A23B-41B7-A763-3ACA8EDE9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190" y="310718"/>
            <a:ext cx="1666135" cy="166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DE604E6-5533-41B7-8260-5A6555A38116}"/>
                  </a:ext>
                </a:extLst>
              </p14:cNvPr>
              <p14:cNvContentPartPr/>
              <p14:nvPr/>
            </p14:nvContentPartPr>
            <p14:xfrm>
              <a:off x="2150705" y="4394978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E604E6-5533-41B7-8260-5A6555A381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2065" y="4386338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2F514BC3-2590-49E1-A26D-DC3A5150F7EA}"/>
              </a:ext>
            </a:extLst>
          </p:cNvPr>
          <p:cNvGrpSpPr/>
          <p:nvPr/>
        </p:nvGrpSpPr>
        <p:grpSpPr>
          <a:xfrm>
            <a:off x="1620425" y="4841738"/>
            <a:ext cx="360" cy="360"/>
            <a:chOff x="1620425" y="4841738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8FB8270-35D0-4C9A-9B6E-E186E9264237}"/>
                    </a:ext>
                  </a:extLst>
                </p14:cNvPr>
                <p14:cNvContentPartPr/>
                <p14:nvPr/>
              </p14:nvContentPartPr>
              <p14:xfrm>
                <a:off x="1620425" y="4841738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8FB8270-35D0-4C9A-9B6E-E186E926423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11785" y="483273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1DA75C7-B1DA-42F5-9889-B5CFE10E2D2D}"/>
                    </a:ext>
                  </a:extLst>
                </p14:cNvPr>
                <p14:cNvContentPartPr/>
                <p14:nvPr/>
              </p14:nvContentPartPr>
              <p14:xfrm>
                <a:off x="1620425" y="4841738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1DA75C7-B1DA-42F5-9889-B5CFE10E2D2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11785" y="483273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88887D4-17C3-4237-8006-AFA4ECCE681C}"/>
                  </a:ext>
                </a:extLst>
              </p14:cNvPr>
              <p14:cNvContentPartPr/>
              <p14:nvPr/>
            </p14:nvContentPartPr>
            <p14:xfrm>
              <a:off x="2971505" y="337689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88887D4-17C3-4237-8006-AFA4ECCE68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2865" y="3367898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A7E40903-E65B-40BE-A0E6-CF86A75F8182}"/>
              </a:ext>
            </a:extLst>
          </p:cNvPr>
          <p:cNvGrpSpPr/>
          <p:nvPr/>
        </p:nvGrpSpPr>
        <p:grpSpPr>
          <a:xfrm>
            <a:off x="2067185" y="5215778"/>
            <a:ext cx="360" cy="360"/>
            <a:chOff x="2067185" y="5215778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39AAB68-3307-41FE-B2FE-E92AFCB1928C}"/>
                    </a:ext>
                  </a:extLst>
                </p14:cNvPr>
                <p14:cNvContentPartPr/>
                <p14:nvPr/>
              </p14:nvContentPartPr>
              <p14:xfrm>
                <a:off x="2067185" y="5215778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39AAB68-3307-41FE-B2FE-E92AFCB1928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58545" y="520713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93C6B4F-164C-477B-A4C2-FBACDEBECD7D}"/>
                    </a:ext>
                  </a:extLst>
                </p14:cNvPr>
                <p14:cNvContentPartPr/>
                <p14:nvPr/>
              </p14:nvContentPartPr>
              <p14:xfrm>
                <a:off x="2067185" y="5215778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93C6B4F-164C-477B-A4C2-FBACDEBECD7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58545" y="520713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88B4792-4843-4467-ABA4-F7B2FE8E7FE6}"/>
                  </a:ext>
                </a:extLst>
              </p14:cNvPr>
              <p14:cNvContentPartPr/>
              <p14:nvPr/>
            </p14:nvContentPartPr>
            <p14:xfrm>
              <a:off x="1755425" y="2514338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88B4792-4843-4467-ABA4-F7B2FE8E7F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6785" y="250533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8970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A57628-2C93-44B0-B705-7E4E2402D894}"/>
              </a:ext>
            </a:extLst>
          </p:cNvPr>
          <p:cNvSpPr txBox="1"/>
          <p:nvPr/>
        </p:nvSpPr>
        <p:spPr>
          <a:xfrm>
            <a:off x="470517" y="408373"/>
            <a:ext cx="1127464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Homework</a:t>
            </a:r>
          </a:p>
          <a:p>
            <a:endParaRPr lang="en-GB" sz="2800" dirty="0"/>
          </a:p>
          <a:p>
            <a:r>
              <a:rPr lang="en-GB" sz="2800" dirty="0"/>
              <a:t>Send an email to your teacher.</a:t>
            </a:r>
          </a:p>
          <a:p>
            <a:endParaRPr lang="en-GB" sz="2800" dirty="0"/>
          </a:p>
          <a:p>
            <a:r>
              <a:rPr lang="en-GB" sz="2800" dirty="0"/>
              <a:t>Write anything you want in your email.</a:t>
            </a:r>
          </a:p>
          <a:p>
            <a:endParaRPr lang="en-GB" sz="2800" dirty="0"/>
          </a:p>
          <a:p>
            <a:r>
              <a:rPr lang="en-GB" sz="2800" dirty="0"/>
              <a:t>You can just say ‘Hello’ and ‘How are you?’ if you like.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8181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CDFE67-9690-4FC5-AE01-96A726499550}"/>
              </a:ext>
            </a:extLst>
          </p:cNvPr>
          <p:cNvSpPr txBox="1"/>
          <p:nvPr/>
        </p:nvSpPr>
        <p:spPr>
          <a:xfrm>
            <a:off x="400050" y="390525"/>
            <a:ext cx="113823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Week 1 </a:t>
            </a:r>
          </a:p>
          <a:p>
            <a:r>
              <a:rPr lang="en-GB" sz="3600" dirty="0"/>
              <a:t>Monday </a:t>
            </a:r>
            <a:r>
              <a:rPr lang="en-GB" sz="3600" dirty="0" smtClean="0"/>
              <a:t>20th September</a:t>
            </a:r>
            <a:endParaRPr lang="en-GB" sz="3600" dirty="0"/>
          </a:p>
          <a:p>
            <a:endParaRPr lang="en-GB" sz="3600" dirty="0"/>
          </a:p>
          <a:p>
            <a:r>
              <a:rPr lang="en-GB" sz="3600" b="1" dirty="0"/>
              <a:t>Today we will: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Talk about the course and Zoom classes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Agree online learning class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Discuss best ways to send homework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Talk about where you come from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Ask questions and give personal details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AEE6DF1A-7EC4-402E-8585-317384D7C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591550" y="3905250"/>
            <a:ext cx="2095500" cy="226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983605-F41A-45B0-8E99-3E3DB33EB7A8}"/>
              </a:ext>
            </a:extLst>
          </p:cNvPr>
          <p:cNvSpPr txBox="1"/>
          <p:nvPr/>
        </p:nvSpPr>
        <p:spPr>
          <a:xfrm>
            <a:off x="381000" y="542925"/>
            <a:ext cx="112490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						</a:t>
            </a:r>
          </a:p>
          <a:p>
            <a:endParaRPr lang="en-GB" sz="3600" dirty="0"/>
          </a:p>
          <a:p>
            <a:r>
              <a:rPr lang="en-GB" sz="3600" b="1" dirty="0"/>
              <a:t>Introduce yourself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Say your name, where you come from and what languages you speak.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Tell us about your country. Tell us something interesting, for example what you like or dislike about the weather, food or culture.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20 Ways to say Hello in Other Languages">
            <a:extLst>
              <a:ext uri="{FF2B5EF4-FFF2-40B4-BE49-F238E27FC236}">
                <a16:creationId xmlns:a16="http://schemas.microsoft.com/office/drawing/2014/main" id="{D42E8D7E-93D4-4908-87D0-E816922696C3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419417"/>
            <a:ext cx="4191000" cy="183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2D3EAB2-BB51-4990-A3F3-2116836402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440847" y="4186232"/>
            <a:ext cx="4191000" cy="23583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715EC5-0B5E-4BBA-8310-E69EB68E2B67}"/>
              </a:ext>
            </a:extLst>
          </p:cNvPr>
          <p:cNvSpPr txBox="1"/>
          <p:nvPr/>
        </p:nvSpPr>
        <p:spPr>
          <a:xfrm>
            <a:off x="3440847" y="11044232"/>
            <a:ext cx="419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://teachingwanderlust.com/2014/08/01/international-schools-in-the-countries-most-least-welcoming-to-foreigners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nc/3.0/"/>
              </a:rPr>
              <a:t>CC BY-NC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871117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1ABB53-A6AF-463A-9AED-9B99E934CF2D}"/>
              </a:ext>
            </a:extLst>
          </p:cNvPr>
          <p:cNvSpPr txBox="1"/>
          <p:nvPr/>
        </p:nvSpPr>
        <p:spPr>
          <a:xfrm>
            <a:off x="704850" y="476250"/>
            <a:ext cx="10782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Can you find your country on the map?  Where can you find a map of the world? </a:t>
            </a:r>
          </a:p>
          <a:p>
            <a:endParaRPr lang="en-GB" sz="2800" dirty="0"/>
          </a:p>
          <a:p>
            <a:r>
              <a:rPr lang="en-GB" sz="2800" dirty="0"/>
              <a:t>How do you greet people in your language?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7CCDD40-ADDF-4BD2-BF1F-0B9A60106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4" y="3790949"/>
            <a:ext cx="10467975" cy="30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453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5A2FE-4FB6-48D2-A0FD-30FF5E032C3D}"/>
              </a:ext>
            </a:extLst>
          </p:cNvPr>
          <p:cNvSpPr txBox="1"/>
          <p:nvPr/>
        </p:nvSpPr>
        <p:spPr>
          <a:xfrm>
            <a:off x="719091" y="532660"/>
            <a:ext cx="1082188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Course information </a:t>
            </a:r>
          </a:p>
          <a:p>
            <a:r>
              <a:rPr lang="en-GB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This course is for you if English is not your first language and you would like to improve your speaking, listening, reading and writing skills.</a:t>
            </a:r>
          </a:p>
          <a:p>
            <a:endParaRPr lang="en-GB" sz="2800" dirty="0"/>
          </a:p>
          <a:p>
            <a:r>
              <a:rPr lang="en-GB" sz="2800" b="1" dirty="0"/>
              <a:t>Your learning plan:</a:t>
            </a:r>
          </a:p>
          <a:p>
            <a:r>
              <a:rPr lang="en-GB" sz="2800" dirty="0"/>
              <a:t>Your teacher will support you to set learning goals for your individual learning plan. </a:t>
            </a:r>
          </a:p>
          <a:p>
            <a:endParaRPr lang="en-GB" sz="2800" dirty="0"/>
          </a:p>
          <a:p>
            <a:r>
              <a:rPr lang="en-GB" sz="2800" b="1" dirty="0"/>
              <a:t>Assessment: </a:t>
            </a:r>
          </a:p>
          <a:p>
            <a:r>
              <a:rPr lang="en-GB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You will keep a record of work showing what you have learned 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and how you are progressing.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There are no formal exams at the end of this course. You will receive a certificate from Islington Adult Community Learning.</a:t>
            </a:r>
          </a:p>
          <a:p>
            <a:endParaRPr lang="en-GB" sz="2000" dirty="0"/>
          </a:p>
          <a:p>
            <a:endParaRPr lang="en-GB" dirty="0"/>
          </a:p>
        </p:txBody>
      </p:sp>
      <p:pic>
        <p:nvPicPr>
          <p:cNvPr id="2060" name="Picture 12" descr="Text sign showing set goals. conceptual photo defining or achieving  something in the future based on plan man holding">
            <a:extLst>
              <a:ext uri="{FF2B5EF4-FFF2-40B4-BE49-F238E27FC236}">
                <a16:creationId xmlns:a16="http://schemas.microsoft.com/office/drawing/2014/main" id="{BB4DC04B-B58D-4900-B6CE-6E70003B2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3284597"/>
            <a:ext cx="1695449" cy="120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833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488313-ABA0-49AF-BF65-619C28274F43}"/>
              </a:ext>
            </a:extLst>
          </p:cNvPr>
          <p:cNvSpPr txBox="1"/>
          <p:nvPr/>
        </p:nvSpPr>
        <p:spPr>
          <a:xfrm>
            <a:off x="550416" y="346229"/>
            <a:ext cx="110526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endParaRPr lang="en-GB" sz="2800" dirty="0"/>
          </a:p>
          <a:p>
            <a:r>
              <a:rPr lang="en-GB" sz="3600" b="1" dirty="0"/>
              <a:t>After completing your course: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You can progress to higher level ESOL courses.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You may be able to continue your learning with us by joining other ACL courses:</a:t>
            </a:r>
          </a:p>
          <a:p>
            <a:r>
              <a:rPr lang="en-GB" sz="2800" dirty="0"/>
              <a:t>      Functional Skills English</a:t>
            </a:r>
          </a:p>
          <a:p>
            <a:r>
              <a:rPr lang="en-GB" sz="2800" dirty="0"/>
              <a:t>      Maths </a:t>
            </a:r>
          </a:p>
          <a:p>
            <a:r>
              <a:rPr lang="en-GB" sz="2800" dirty="0"/>
              <a:t>      Digital/ computer skills</a:t>
            </a:r>
          </a:p>
          <a:p>
            <a:r>
              <a:rPr lang="en-GB" sz="2800" dirty="0"/>
              <a:t>      Family learning </a:t>
            </a:r>
          </a:p>
          <a:p>
            <a:r>
              <a:rPr lang="en-GB" sz="2800" dirty="0"/>
              <a:t>      </a:t>
            </a:r>
            <a:r>
              <a:rPr lang="en-GB" sz="2800" b="1" dirty="0"/>
              <a:t>Vocational</a:t>
            </a:r>
            <a:r>
              <a:rPr lang="en-GB" sz="2800" dirty="0"/>
              <a:t> and employment skills </a:t>
            </a:r>
          </a:p>
          <a:p>
            <a:endParaRPr lang="en-GB" sz="2800" dirty="0"/>
          </a:p>
          <a:p>
            <a:r>
              <a:rPr lang="en-GB" sz="2800" dirty="0"/>
              <a:t>      </a:t>
            </a:r>
            <a:r>
              <a:rPr lang="en-GB" sz="2400" dirty="0"/>
              <a:t>vocational – (adjective) to prepare you for a specific type of work </a:t>
            </a:r>
          </a:p>
        </p:txBody>
      </p:sp>
      <p:pic>
        <p:nvPicPr>
          <p:cNvPr id="3074" name="Picture 2" descr="Writing note showing Thinking About The Future. Business photo showcasing  Making plans for tomorrow Establishing goals Speech Bubble with Border  Empty Stock Photo - Alamy">
            <a:extLst>
              <a:ext uri="{FF2B5EF4-FFF2-40B4-BE49-F238E27FC236}">
                <a16:creationId xmlns:a16="http://schemas.microsoft.com/office/drawing/2014/main" id="{57893DA4-ECAC-413D-908A-6B0ED0261A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1"/>
          <a:stretch/>
        </p:blipFill>
        <p:spPr bwMode="auto">
          <a:xfrm>
            <a:off x="9126245" y="184674"/>
            <a:ext cx="2245834" cy="224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E7DDA48-1D67-4E13-B6B5-B90307162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037094"/>
              </p:ext>
            </p:extLst>
          </p:nvPr>
        </p:nvGraphicFramePr>
        <p:xfrm>
          <a:off x="967666" y="6081204"/>
          <a:ext cx="8371643" cy="512889"/>
        </p:xfrm>
        <a:graphic>
          <a:graphicData uri="http://schemas.openxmlformats.org/drawingml/2006/table">
            <a:tbl>
              <a:tblPr/>
              <a:tblGrid>
                <a:gridCol w="8371643">
                  <a:extLst>
                    <a:ext uri="{9D8B030D-6E8A-4147-A177-3AD203B41FA5}">
                      <a16:colId xmlns:a16="http://schemas.microsoft.com/office/drawing/2014/main" val="78989146"/>
                    </a:ext>
                  </a:extLst>
                </a:gridCol>
              </a:tblGrid>
              <a:tr h="51288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802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279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B55781-5A4E-4EBE-B396-392FC837BAB8}"/>
              </a:ext>
            </a:extLst>
          </p:cNvPr>
          <p:cNvSpPr txBox="1"/>
          <p:nvPr/>
        </p:nvSpPr>
        <p:spPr>
          <a:xfrm>
            <a:off x="559293" y="497150"/>
            <a:ext cx="10999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What do you need for online classes?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 descr="A picture containing stationary, implement&#10;&#10;Description automatically generated">
            <a:extLst>
              <a:ext uri="{FF2B5EF4-FFF2-40B4-BE49-F238E27FC236}">
                <a16:creationId xmlns:a16="http://schemas.microsoft.com/office/drawing/2014/main" id="{15E4DE7C-9CB7-46A0-BA9B-3B3BEE8B9A1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365350" y="4073809"/>
            <a:ext cx="3457572" cy="2314573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20449E2-33E5-4921-A9E2-E232E6F4A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257205" y="1543556"/>
            <a:ext cx="3298045" cy="2199770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1158620-A08C-4563-A1D0-F37705C672D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307192" y="497150"/>
            <a:ext cx="3251534" cy="2403842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">
            <a:extLst>
              <a:ext uri="{FF2B5EF4-FFF2-40B4-BE49-F238E27FC236}">
                <a16:creationId xmlns:a16="http://schemas.microsoft.com/office/drawing/2014/main" id="{1187FB1F-295A-4585-B45A-AF79B5CA861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367470" y="4073809"/>
            <a:ext cx="3299655" cy="2199770"/>
          </a:xfrm>
          <a:prstGeom prst="rect">
            <a:avLst/>
          </a:prstGeom>
        </p:spPr>
      </p:pic>
      <p:pic>
        <p:nvPicPr>
          <p:cNvPr id="17" name="Picture 16" descr="A close up of a device&#10;&#10;Description automatically generated">
            <a:extLst>
              <a:ext uri="{FF2B5EF4-FFF2-40B4-BE49-F238E27FC236}">
                <a16:creationId xmlns:a16="http://schemas.microsoft.com/office/drawing/2014/main" id="{8AF40AFD-9CB2-400A-8915-CE8C0B938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4939912" y="4178582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97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6B9939-8E89-44B3-9873-CAF469F81DEF}"/>
              </a:ext>
            </a:extLst>
          </p:cNvPr>
          <p:cNvSpPr txBox="1"/>
          <p:nvPr/>
        </p:nvSpPr>
        <p:spPr>
          <a:xfrm>
            <a:off x="470517" y="506027"/>
            <a:ext cx="106709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do you need for online classes?</a:t>
            </a:r>
          </a:p>
          <a:p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pen or pencil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notebook or paper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phone, tablet or laptop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earphones/ headphones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internet connection  </a:t>
            </a:r>
          </a:p>
        </p:txBody>
      </p:sp>
      <p:pic>
        <p:nvPicPr>
          <p:cNvPr id="8196" name="Picture 4" descr="How a $2 Notebook Helps My Insomnia | Wirecutter">
            <a:extLst>
              <a:ext uri="{FF2B5EF4-FFF2-40B4-BE49-F238E27FC236}">
                <a16:creationId xmlns:a16="http://schemas.microsoft.com/office/drawing/2014/main" id="{1063E5EB-3ECC-421A-8A80-86B90513E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501" y="3586163"/>
            <a:ext cx="5235982" cy="261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565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957863D837747B66F84C4AB4A93EE" ma:contentTypeVersion="14" ma:contentTypeDescription="Create a new document." ma:contentTypeScope="" ma:versionID="8a50b8d16de088826f93fe97fa1010ba">
  <xsd:schema xmlns:xsd="http://www.w3.org/2001/XMLSchema" xmlns:xs="http://www.w3.org/2001/XMLSchema" xmlns:p="http://schemas.microsoft.com/office/2006/metadata/properties" xmlns:ns3="864a162b-6542-4936-93da-60f3c2cf7848" xmlns:ns4="fda347e8-585c-4e63-a911-a81b04e8784d" targetNamespace="http://schemas.microsoft.com/office/2006/metadata/properties" ma:root="true" ma:fieldsID="443885f8db9dfff5440abf4a55921f1f" ns3:_="" ns4:_="">
    <xsd:import namespace="864a162b-6542-4936-93da-60f3c2cf7848"/>
    <xsd:import namespace="fda347e8-585c-4e63-a911-a81b04e878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a162b-6542-4936-93da-60f3c2cf78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347e8-585c-4e63-a911-a81b04e878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6C4142-0E9A-48E5-A4AC-C6D554F227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a162b-6542-4936-93da-60f3c2cf7848"/>
    <ds:schemaRef ds:uri="fda347e8-585c-4e63-a911-a81b04e878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B2E133-E1F5-4133-8DA0-DC2333FD3F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6B4AE1-1B81-42B9-8753-98F7400C4D81}">
  <ds:schemaRefs>
    <ds:schemaRef ds:uri="http://purl.org/dc/terms/"/>
    <ds:schemaRef ds:uri="864a162b-6542-4936-93da-60f3c2cf7848"/>
    <ds:schemaRef ds:uri="http://schemas.microsoft.com/office/2006/documentManagement/types"/>
    <ds:schemaRef ds:uri="http://purl.org/dc/dcmitype/"/>
    <ds:schemaRef ds:uri="fda347e8-585c-4e63-a911-a81b04e8784d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4790</TotalTime>
  <Words>996</Words>
  <Application>Microsoft Office PowerPoint</Application>
  <PresentationFormat>Widescreen</PresentationFormat>
  <Paragraphs>195</Paragraphs>
  <Slides>25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Segoe UI Emoji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Greetings and getting to know you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Belikova</dc:creator>
  <cp:lastModifiedBy>Jakubowska-Chaaban, Malgorzata</cp:lastModifiedBy>
  <cp:revision>162</cp:revision>
  <dcterms:created xsi:type="dcterms:W3CDTF">2020-10-16T17:48:01Z</dcterms:created>
  <dcterms:modified xsi:type="dcterms:W3CDTF">2021-09-18T10:09:16Z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0x010100D81957863D837747B66F84C4AB4A93EE</vt:lpwstr>
  </property>
</Properties>
</file>