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64" r:id="rId7"/>
    <p:sldId id="259" r:id="rId8"/>
    <p:sldId id="265" r:id="rId9"/>
    <p:sldId id="260" r:id="rId10"/>
    <p:sldId id="266" r:id="rId11"/>
    <p:sldId id="267" r:id="rId12"/>
    <p:sldId id="261" r:id="rId13"/>
    <p:sldId id="268" r:id="rId14"/>
    <p:sldId id="262" r:id="rId15"/>
    <p:sldId id="26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68" autoAdjust="0"/>
    <p:restoredTop sz="94660"/>
  </p:normalViewPr>
  <p:slideViewPr>
    <p:cSldViewPr snapToGrid="0">
      <p:cViewPr>
        <p:scale>
          <a:sx n="85" d="100"/>
          <a:sy n="85" d="100"/>
        </p:scale>
        <p:origin x="3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840" y="2404534"/>
            <a:ext cx="10647680" cy="1646302"/>
          </a:xfrm>
        </p:spPr>
        <p:txBody>
          <a:bodyPr/>
          <a:lstStyle/>
          <a:p>
            <a:r>
              <a:rPr lang="en-US" dirty="0"/>
              <a:t>Personal Budgeting using Excel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– Brainstorming Session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006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2880"/>
            <a:ext cx="8596668" cy="741680"/>
          </a:xfrm>
        </p:spPr>
        <p:txBody>
          <a:bodyPr/>
          <a:lstStyle/>
          <a:p>
            <a:r>
              <a:rPr lang="en-GB" dirty="0" smtClean="0"/>
              <a:t>Savings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24560"/>
            <a:ext cx="10244666" cy="536448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Saving realistically</a:t>
            </a:r>
          </a:p>
          <a:p>
            <a:r>
              <a:rPr lang="en-GB" sz="2400" dirty="0" smtClean="0"/>
              <a:t>Choose a realistic percentage or amount to save monthly</a:t>
            </a:r>
          </a:p>
          <a:p>
            <a:pPr lvl="1"/>
            <a:r>
              <a:rPr lang="en-GB" sz="2200" dirty="0" smtClean="0"/>
              <a:t>Direct debit or standing order to bank</a:t>
            </a:r>
          </a:p>
          <a:p>
            <a:pPr lvl="1"/>
            <a:r>
              <a:rPr lang="en-GB" sz="2200" dirty="0" smtClean="0"/>
              <a:t>Cooperative societies/credit union can take  </a:t>
            </a:r>
          </a:p>
          <a:p>
            <a:r>
              <a:rPr lang="en-GB" sz="2400" dirty="0" smtClean="0"/>
              <a:t>Create the habit for saving</a:t>
            </a:r>
          </a:p>
          <a:p>
            <a:r>
              <a:rPr lang="en-GB" sz="2400" dirty="0" smtClean="0"/>
              <a:t>Make it a priority in your expenses</a:t>
            </a:r>
            <a:r>
              <a:rPr lang="en-US" sz="2200" dirty="0" smtClean="0"/>
              <a:t>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540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Importance of budgeting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" y="1381761"/>
            <a:ext cx="10353040" cy="4659602"/>
          </a:xfrm>
        </p:spPr>
        <p:txBody>
          <a:bodyPr/>
          <a:lstStyle/>
          <a:p>
            <a:r>
              <a:rPr lang="en-GB" sz="2400" dirty="0" smtClean="0"/>
              <a:t>You have oversight of your income and expenses</a:t>
            </a:r>
          </a:p>
          <a:p>
            <a:r>
              <a:rPr lang="en-GB" sz="2400" dirty="0" smtClean="0"/>
              <a:t>Gives you control of you money</a:t>
            </a:r>
          </a:p>
          <a:p>
            <a:r>
              <a:rPr lang="en-GB" sz="2400" dirty="0" smtClean="0"/>
              <a:t>Assists towards avoiding debts</a:t>
            </a:r>
          </a:p>
          <a:p>
            <a:r>
              <a:rPr lang="en-GB" sz="2400" dirty="0" smtClean="0"/>
              <a:t>Helps planning for the future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167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en-GB" dirty="0" smtClean="0"/>
              <a:t>Summary/Round up of lessons learnt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287" y="660400"/>
            <a:ext cx="10488506" cy="5303520"/>
          </a:xfrm>
        </p:spPr>
        <p:txBody>
          <a:bodyPr/>
          <a:lstStyle/>
          <a:p>
            <a:r>
              <a:rPr lang="en-GB" dirty="0" smtClean="0"/>
              <a:t>Stay clear of credit card, and don’t be tempted by the perks, rather plan and save for whatever I want to get</a:t>
            </a:r>
          </a:p>
          <a:p>
            <a:r>
              <a:rPr lang="en-GB" dirty="0" smtClean="0"/>
              <a:t>Re-evaluate spending on things that are needed or not.</a:t>
            </a:r>
          </a:p>
          <a:p>
            <a:r>
              <a:rPr lang="en-GB" dirty="0" smtClean="0"/>
              <a:t>Put some money aside if you can</a:t>
            </a:r>
          </a:p>
          <a:p>
            <a:r>
              <a:rPr lang="en-GB" dirty="0" smtClean="0"/>
              <a:t>To work on saving more</a:t>
            </a:r>
          </a:p>
          <a:p>
            <a:r>
              <a:rPr lang="en-GB" dirty="0" smtClean="0"/>
              <a:t>Have your bank’s app. They show you your statement, income, expenses, bill payments, </a:t>
            </a:r>
            <a:r>
              <a:rPr lang="en-GB" dirty="0" err="1" smtClean="0"/>
              <a:t>etc</a:t>
            </a:r>
            <a:r>
              <a:rPr lang="en-GB" dirty="0" smtClean="0"/>
              <a:t>, on the go</a:t>
            </a:r>
          </a:p>
          <a:p>
            <a:r>
              <a:rPr lang="en-GB" dirty="0" smtClean="0"/>
              <a:t>Ask for help if you need to.</a:t>
            </a:r>
          </a:p>
          <a:p>
            <a:r>
              <a:rPr lang="en-GB" dirty="0" smtClean="0"/>
              <a:t>Have a shopping list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318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2080"/>
            <a:ext cx="9574106" cy="5171439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 smtClean="0"/>
              <a:t>Definition - </a:t>
            </a:r>
            <a:r>
              <a:rPr lang="en-US" sz="2000" dirty="0"/>
              <a:t>money received, especially on a regular basis, for work or through investments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/>
              <a:t>Weekly, monthly, yearly, fortnightly, four weeks</a:t>
            </a:r>
          </a:p>
          <a:p>
            <a:r>
              <a:rPr lang="en-US" sz="2000" dirty="0" smtClean="0"/>
              <a:t>Types of income </a:t>
            </a:r>
          </a:p>
          <a:p>
            <a:pPr lvl="1"/>
            <a:r>
              <a:rPr lang="en-US" sz="2000" dirty="0" smtClean="0"/>
              <a:t>Short term income</a:t>
            </a:r>
          </a:p>
          <a:p>
            <a:pPr lvl="2"/>
            <a:r>
              <a:rPr lang="en-US" sz="1800" dirty="0" smtClean="0"/>
              <a:t>Weekly, fortnightly, monthly/4 weeks</a:t>
            </a:r>
          </a:p>
          <a:p>
            <a:pPr lvl="2"/>
            <a:r>
              <a:rPr lang="en-US" sz="1800" dirty="0" smtClean="0"/>
              <a:t>One day job, one week employment contract</a:t>
            </a:r>
          </a:p>
          <a:p>
            <a:pPr lvl="2"/>
            <a:r>
              <a:rPr lang="en-US" sz="1800" dirty="0" smtClean="0"/>
              <a:t>Gifts</a:t>
            </a:r>
          </a:p>
          <a:p>
            <a:pPr lvl="2"/>
            <a:r>
              <a:rPr lang="en-US" sz="1800" dirty="0" smtClean="0"/>
              <a:t>Inheritance – one off small amount</a:t>
            </a:r>
          </a:p>
          <a:p>
            <a:pPr lvl="1"/>
            <a:r>
              <a:rPr lang="en-US" sz="2000" dirty="0" smtClean="0"/>
              <a:t>Long term income</a:t>
            </a:r>
          </a:p>
          <a:p>
            <a:pPr lvl="2"/>
            <a:r>
              <a:rPr lang="en-US" sz="1800" dirty="0" smtClean="0"/>
              <a:t>Inheritance – house, huge money, jewelry </a:t>
            </a:r>
          </a:p>
          <a:p>
            <a:pPr lvl="2"/>
            <a:r>
              <a:rPr lang="en-US" sz="1800" dirty="0" smtClean="0"/>
              <a:t>Long term employment contract</a:t>
            </a:r>
          </a:p>
          <a:p>
            <a:pPr lvl="2"/>
            <a:r>
              <a:rPr lang="en-US" sz="1800" dirty="0" smtClean="0"/>
              <a:t>Trading (stocks and shares)</a:t>
            </a:r>
          </a:p>
          <a:p>
            <a:pPr lvl="2"/>
            <a:r>
              <a:rPr lang="en-US" sz="1800" dirty="0" smtClean="0"/>
              <a:t>Business – shops, property</a:t>
            </a:r>
          </a:p>
        </p:txBody>
      </p:sp>
    </p:spTree>
    <p:extLst>
      <p:ext uri="{BB962C8B-B14F-4D97-AF65-F5344CB8AC3E}">
        <p14:creationId xmlns:p14="http://schemas.microsoft.com/office/powerpoint/2010/main" val="3728591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208346" cy="416909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Sources of </a:t>
            </a:r>
            <a:r>
              <a:rPr lang="en-US" dirty="0" smtClean="0"/>
              <a:t>income</a:t>
            </a:r>
          </a:p>
          <a:p>
            <a:pPr lvl="1"/>
            <a:r>
              <a:rPr lang="en-US" dirty="0" smtClean="0"/>
              <a:t>Salary, investments, profits from sales (in a business context), gifts, inheritance, government support and benefits, help from friends and family, selling unused stuff, dividend, interest</a:t>
            </a:r>
            <a:endParaRPr lang="en-US" dirty="0"/>
          </a:p>
          <a:p>
            <a:r>
              <a:rPr lang="en-US" dirty="0"/>
              <a:t>How to </a:t>
            </a:r>
            <a:r>
              <a:rPr lang="en-US" dirty="0" err="1"/>
              <a:t>maximise</a:t>
            </a:r>
            <a:r>
              <a:rPr lang="en-US" dirty="0"/>
              <a:t> </a:t>
            </a:r>
            <a:r>
              <a:rPr lang="en-US" dirty="0" smtClean="0"/>
              <a:t>income</a:t>
            </a:r>
          </a:p>
          <a:p>
            <a:pPr lvl="1"/>
            <a:r>
              <a:rPr lang="en-US" dirty="0" smtClean="0"/>
              <a:t>Work (if you can, take on additional jobs or increase hours)</a:t>
            </a:r>
          </a:p>
          <a:p>
            <a:pPr lvl="1"/>
            <a:r>
              <a:rPr lang="en-GB" dirty="0" smtClean="0"/>
              <a:t>Investing – generally, but also in some schemes </a:t>
            </a:r>
            <a:r>
              <a:rPr lang="en-GB" dirty="0"/>
              <a:t>(risks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Stocks and shares (risks)</a:t>
            </a:r>
          </a:p>
          <a:p>
            <a:pPr lvl="1"/>
            <a:r>
              <a:rPr lang="en-GB" dirty="0" smtClean="0"/>
              <a:t>Savings accounts </a:t>
            </a:r>
          </a:p>
          <a:p>
            <a:pPr lvl="1"/>
            <a:r>
              <a:rPr lang="en-GB" dirty="0" smtClean="0"/>
              <a:t>Selling stuff you don’t need</a:t>
            </a:r>
          </a:p>
          <a:p>
            <a:pPr lvl="1"/>
            <a:r>
              <a:rPr lang="en-GB" dirty="0" smtClean="0"/>
              <a:t>Selling skill – hair dressing, teach, ICT, languages</a:t>
            </a:r>
          </a:p>
          <a:p>
            <a:pPr lvl="1"/>
            <a:r>
              <a:rPr lang="en-GB" dirty="0" smtClean="0"/>
              <a:t>Maximising profit from business by researching, taking business to another country where it is cheaper, selling for more than it was purchased to make profit </a:t>
            </a:r>
          </a:p>
          <a:p>
            <a:pPr lvl="1"/>
            <a:r>
              <a:rPr lang="en-GB" dirty="0" smtClean="0"/>
              <a:t>Increasing the profit margin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089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2400"/>
            <a:ext cx="8596668" cy="1320800"/>
          </a:xfrm>
        </p:spPr>
        <p:txBody>
          <a:bodyPr/>
          <a:lstStyle/>
          <a:p>
            <a:r>
              <a:rPr lang="en-GB" dirty="0" smtClean="0"/>
              <a:t>Expenses/Expenditure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0"/>
            <a:ext cx="9502986" cy="5283199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Definition - </a:t>
            </a:r>
            <a:r>
              <a:rPr lang="en-US" dirty="0"/>
              <a:t>the cost incurred in or required for </a:t>
            </a:r>
            <a:r>
              <a:rPr lang="en-US" dirty="0" smtClean="0"/>
              <a:t>something</a:t>
            </a:r>
          </a:p>
          <a:p>
            <a:r>
              <a:rPr lang="en-US" dirty="0" smtClean="0"/>
              <a:t>Types of Expenses</a:t>
            </a:r>
          </a:p>
          <a:p>
            <a:pPr lvl="1"/>
            <a:r>
              <a:rPr lang="en-US" dirty="0" smtClean="0"/>
              <a:t>Short Term</a:t>
            </a:r>
          </a:p>
          <a:p>
            <a:pPr lvl="2"/>
            <a:r>
              <a:rPr lang="en-US" dirty="0" smtClean="0"/>
              <a:t>Shopping for food, clothes, fuel, travel, bills, rent, car</a:t>
            </a:r>
          </a:p>
          <a:p>
            <a:pPr lvl="1"/>
            <a:r>
              <a:rPr lang="en-US" dirty="0" smtClean="0"/>
              <a:t>Long term</a:t>
            </a:r>
          </a:p>
          <a:p>
            <a:pPr lvl="2"/>
            <a:r>
              <a:rPr lang="en-US" dirty="0" smtClean="0"/>
              <a:t>Bills, rent, mortgage, car, raising a family, caring for someone </a:t>
            </a:r>
          </a:p>
          <a:p>
            <a:pPr lvl="1"/>
            <a:r>
              <a:rPr lang="en-US" dirty="0" smtClean="0"/>
              <a:t>Small</a:t>
            </a:r>
          </a:p>
          <a:p>
            <a:pPr lvl="2"/>
            <a:r>
              <a:rPr lang="en-US" dirty="0" smtClean="0"/>
              <a:t>Phone bills, buying a quick snack,  </a:t>
            </a:r>
          </a:p>
          <a:p>
            <a:pPr lvl="1"/>
            <a:r>
              <a:rPr lang="en-US" dirty="0" smtClean="0"/>
              <a:t>Large</a:t>
            </a:r>
          </a:p>
          <a:p>
            <a:pPr lvl="2"/>
            <a:r>
              <a:rPr lang="en-US" dirty="0" smtClean="0"/>
              <a:t>University bill</a:t>
            </a:r>
          </a:p>
          <a:p>
            <a:r>
              <a:rPr lang="en-US" dirty="0" smtClean="0"/>
              <a:t>Necessary expenses</a:t>
            </a:r>
          </a:p>
          <a:p>
            <a:pPr marL="0" indent="0">
              <a:buNone/>
            </a:pPr>
            <a:r>
              <a:rPr lang="en-US" dirty="0" smtClean="0"/>
              <a:t>	food, bills, rent, travel, car, clothes, deodorant   </a:t>
            </a:r>
          </a:p>
          <a:p>
            <a:r>
              <a:rPr lang="en-US" dirty="0" smtClean="0"/>
              <a:t>Luxury expenses</a:t>
            </a:r>
          </a:p>
          <a:p>
            <a:pPr lvl="1"/>
            <a:r>
              <a:rPr lang="en-US" dirty="0" smtClean="0"/>
              <a:t>Car, jewelry, designer clothes, expensive perfume </a:t>
            </a:r>
            <a:endParaRPr lang="en-US" dirty="0"/>
          </a:p>
          <a:p>
            <a:r>
              <a:rPr lang="en-US" dirty="0" smtClean="0"/>
              <a:t>Managing expenses</a:t>
            </a:r>
          </a:p>
          <a:p>
            <a:pPr lvl="1"/>
            <a:r>
              <a:rPr lang="en-US" dirty="0" smtClean="0"/>
              <a:t>Budget </a:t>
            </a:r>
          </a:p>
          <a:p>
            <a:pPr lvl="1"/>
            <a:r>
              <a:rPr lang="en-US" dirty="0" smtClean="0"/>
              <a:t>Take responsibility </a:t>
            </a:r>
          </a:p>
          <a:p>
            <a:pPr lvl="1"/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Keep costs down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96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2400"/>
            <a:ext cx="8596668" cy="1320800"/>
          </a:xfrm>
        </p:spPr>
        <p:txBody>
          <a:bodyPr/>
          <a:lstStyle/>
          <a:p>
            <a:r>
              <a:rPr lang="en-GB" dirty="0" smtClean="0"/>
              <a:t>Expenses/Expenditure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2800"/>
            <a:ext cx="9502986" cy="5283199"/>
          </a:xfrm>
        </p:spPr>
        <p:txBody>
          <a:bodyPr>
            <a:normAutofit/>
          </a:bodyPr>
          <a:lstStyle/>
          <a:p>
            <a:r>
              <a:rPr lang="en-US" dirty="0" smtClean="0"/>
              <a:t>Managing expenses</a:t>
            </a:r>
          </a:p>
          <a:p>
            <a:pPr lvl="1"/>
            <a:r>
              <a:rPr lang="en-US" dirty="0" smtClean="0"/>
              <a:t>Budget </a:t>
            </a:r>
          </a:p>
          <a:p>
            <a:pPr lvl="1"/>
            <a:r>
              <a:rPr lang="en-US" dirty="0" smtClean="0"/>
              <a:t>Take responsibility </a:t>
            </a:r>
          </a:p>
          <a:p>
            <a:pPr lvl="1"/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Keep costs down</a:t>
            </a:r>
          </a:p>
          <a:p>
            <a:pPr lvl="1"/>
            <a:r>
              <a:rPr lang="en-US" dirty="0" smtClean="0"/>
              <a:t>Spend money on “needs” not “wants”</a:t>
            </a:r>
          </a:p>
          <a:p>
            <a:pPr lvl="1"/>
            <a:r>
              <a:rPr lang="en-US" dirty="0" smtClean="0"/>
              <a:t>Bargaining with sellers</a:t>
            </a:r>
          </a:p>
          <a:p>
            <a:pPr lvl="1"/>
            <a:r>
              <a:rPr lang="en-US" dirty="0" smtClean="0"/>
              <a:t>Accountable to someone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724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Debts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894" y="1418909"/>
            <a:ext cx="10559626" cy="5439091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Definition - </a:t>
            </a:r>
            <a:r>
              <a:rPr lang="en-US" dirty="0"/>
              <a:t>a sum of money that is owed or due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Types of debts</a:t>
            </a:r>
          </a:p>
          <a:p>
            <a:pPr lvl="1"/>
            <a:r>
              <a:rPr lang="en-US" dirty="0" smtClean="0"/>
              <a:t>Short term</a:t>
            </a:r>
          </a:p>
          <a:p>
            <a:pPr lvl="2"/>
            <a:r>
              <a:rPr lang="en-US" dirty="0" smtClean="0"/>
              <a:t>Monthly bill, loans. Payday loans, family debts </a:t>
            </a:r>
          </a:p>
          <a:p>
            <a:pPr lvl="1"/>
            <a:r>
              <a:rPr lang="en-US" dirty="0" smtClean="0"/>
              <a:t>Long term </a:t>
            </a:r>
          </a:p>
          <a:p>
            <a:pPr lvl="2"/>
            <a:r>
              <a:rPr lang="en-US" dirty="0" smtClean="0"/>
              <a:t>Loans, mortgage </a:t>
            </a:r>
          </a:p>
          <a:p>
            <a:pPr lvl="1"/>
            <a:r>
              <a:rPr lang="en-US" dirty="0" smtClean="0"/>
              <a:t>Small debts</a:t>
            </a:r>
          </a:p>
          <a:p>
            <a:pPr lvl="1"/>
            <a:r>
              <a:rPr lang="en-US" dirty="0" smtClean="0"/>
              <a:t>Large debts</a:t>
            </a:r>
          </a:p>
          <a:p>
            <a:pPr lvl="2"/>
            <a:r>
              <a:rPr lang="en-US" dirty="0" smtClean="0"/>
              <a:t>Loans, family loans </a:t>
            </a:r>
          </a:p>
          <a:p>
            <a:pPr lvl="1"/>
            <a:r>
              <a:rPr lang="en-US" dirty="0" smtClean="0"/>
              <a:t>Huge debts</a:t>
            </a:r>
          </a:p>
          <a:p>
            <a:pPr lvl="2"/>
            <a:r>
              <a:rPr lang="en-US" dirty="0" smtClean="0"/>
              <a:t>Mortgage 	</a:t>
            </a:r>
          </a:p>
          <a:p>
            <a:r>
              <a:rPr lang="en-US" dirty="0" smtClean="0"/>
              <a:t>Are debts good or are debts always bad</a:t>
            </a:r>
          </a:p>
          <a:p>
            <a:r>
              <a:rPr lang="en-US" dirty="0" smtClean="0"/>
              <a:t>In almost all circumstances, debts are bad, but in some exceptions, like getting a </a:t>
            </a:r>
            <a:r>
              <a:rPr lang="en-US" dirty="0" err="1" smtClean="0"/>
              <a:t>mortage</a:t>
            </a:r>
            <a:r>
              <a:rPr lang="en-US" dirty="0" smtClean="0"/>
              <a:t>, loan for business, one can borrow money knowing they can pay it back</a:t>
            </a:r>
          </a:p>
          <a:p>
            <a:r>
              <a:rPr lang="en-US" dirty="0" smtClean="0"/>
              <a:t>How to avoid debts</a:t>
            </a:r>
          </a:p>
          <a:p>
            <a:r>
              <a:rPr lang="en-US" dirty="0" smtClean="0"/>
              <a:t>How to manage debts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1970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Debts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894" y="1418909"/>
            <a:ext cx="10559626" cy="5439091"/>
          </a:xfrm>
        </p:spPr>
        <p:txBody>
          <a:bodyPr>
            <a:normAutofit/>
          </a:bodyPr>
          <a:lstStyle/>
          <a:p>
            <a:r>
              <a:rPr lang="en-US" dirty="0" smtClean="0"/>
              <a:t>How to avoid debts</a:t>
            </a:r>
          </a:p>
          <a:p>
            <a:pPr lvl="1"/>
            <a:r>
              <a:rPr lang="en-US" dirty="0" smtClean="0"/>
              <a:t>Focus on and use what you have</a:t>
            </a:r>
          </a:p>
          <a:p>
            <a:pPr lvl="1"/>
            <a:r>
              <a:rPr lang="en-US" dirty="0" smtClean="0"/>
              <a:t>Avoid buying things you don’t need</a:t>
            </a:r>
          </a:p>
          <a:p>
            <a:pPr lvl="1"/>
            <a:r>
              <a:rPr lang="en-US" dirty="0" smtClean="0"/>
              <a:t>Buy what you can afford and pay for it in full.</a:t>
            </a:r>
          </a:p>
          <a:p>
            <a:pPr lvl="1"/>
            <a:r>
              <a:rPr lang="en-US" dirty="0" smtClean="0"/>
              <a:t>Don’t get tempted (by “supposedly” good deals)</a:t>
            </a:r>
          </a:p>
          <a:p>
            <a:pPr lvl="1"/>
            <a:r>
              <a:rPr lang="en-US" dirty="0" smtClean="0"/>
              <a:t>Budget </a:t>
            </a:r>
          </a:p>
          <a:p>
            <a:pPr lvl="1"/>
            <a:r>
              <a:rPr lang="en-US" dirty="0" smtClean="0"/>
              <a:t>Recycle what you have instead of buying new</a:t>
            </a:r>
          </a:p>
          <a:p>
            <a:pPr lvl="1"/>
            <a:r>
              <a:rPr lang="en-US" dirty="0" smtClean="0"/>
              <a:t>Don’t be greedy</a:t>
            </a:r>
          </a:p>
          <a:p>
            <a:pPr lvl="1"/>
            <a:r>
              <a:rPr lang="en-US" dirty="0" smtClean="0"/>
              <a:t>Seek advice before committing to financial obligation</a:t>
            </a:r>
          </a:p>
          <a:p>
            <a:pPr lvl="1"/>
            <a:r>
              <a:rPr lang="en-US" dirty="0" smtClean="0"/>
              <a:t>Seek professional help (in case of situations like additions, health issues,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Self disciplined</a:t>
            </a:r>
          </a:p>
          <a:p>
            <a:pPr lvl="1"/>
            <a:r>
              <a:rPr lang="en-US" smtClean="0"/>
              <a:t>Accountability </a:t>
            </a:r>
            <a:endParaRPr lang="en-US" dirty="0" smtClean="0"/>
          </a:p>
          <a:p>
            <a:r>
              <a:rPr lang="en-US" dirty="0" smtClean="0"/>
              <a:t>How to manage debts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826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8109"/>
            <a:ext cx="8596668" cy="846771"/>
          </a:xfrm>
        </p:spPr>
        <p:txBody>
          <a:bodyPr/>
          <a:lstStyle/>
          <a:p>
            <a:r>
              <a:rPr lang="en-GB" dirty="0" smtClean="0"/>
              <a:t>Debts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574" y="819469"/>
            <a:ext cx="11311466" cy="4423091"/>
          </a:xfrm>
        </p:spPr>
        <p:txBody>
          <a:bodyPr>
            <a:normAutofit/>
          </a:bodyPr>
          <a:lstStyle/>
          <a:p>
            <a:r>
              <a:rPr lang="en-US" dirty="0" smtClean="0"/>
              <a:t>How to manage debts</a:t>
            </a:r>
          </a:p>
          <a:p>
            <a:pPr lvl="1"/>
            <a:r>
              <a:rPr lang="en-US" dirty="0" smtClean="0"/>
              <a:t>Do not suffer in silence, seek help if in debt</a:t>
            </a:r>
          </a:p>
          <a:p>
            <a:pPr lvl="2"/>
            <a:r>
              <a:rPr lang="en-US" dirty="0" smtClean="0"/>
              <a:t>From professionals</a:t>
            </a:r>
          </a:p>
          <a:p>
            <a:pPr lvl="1"/>
            <a:r>
              <a:rPr lang="en-US" dirty="0" smtClean="0"/>
              <a:t>Be responsible, for example, put a sum of money monthly</a:t>
            </a:r>
          </a:p>
          <a:p>
            <a:pPr lvl="1"/>
            <a:r>
              <a:rPr lang="en-US" dirty="0" smtClean="0"/>
              <a:t>Manage your spending</a:t>
            </a:r>
          </a:p>
          <a:p>
            <a:pPr lvl="1"/>
            <a:r>
              <a:rPr lang="en-US" dirty="0" smtClean="0"/>
              <a:t>Join a cooperative society/group</a:t>
            </a:r>
          </a:p>
          <a:p>
            <a:pPr lvl="1"/>
            <a:r>
              <a:rPr lang="en-US" dirty="0" smtClean="0"/>
              <a:t>Seek help from friends and family	</a:t>
            </a:r>
          </a:p>
          <a:p>
            <a:pPr lvl="1"/>
            <a:r>
              <a:rPr lang="en-US" dirty="0" smtClean="0"/>
              <a:t>Speak to the creditor, they might be lenient, or arrange a payment plan, and in rare occasions, write off the debt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267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2880"/>
            <a:ext cx="8596668" cy="741680"/>
          </a:xfrm>
        </p:spPr>
        <p:txBody>
          <a:bodyPr/>
          <a:lstStyle/>
          <a:p>
            <a:r>
              <a:rPr lang="en-GB" dirty="0" smtClean="0"/>
              <a:t>Savings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24560"/>
            <a:ext cx="10244666" cy="5364480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Definition - </a:t>
            </a:r>
            <a:r>
              <a:rPr lang="en-US" sz="2400" dirty="0"/>
              <a:t>the money one has saved, especially through a bank or official scheme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Types of savings</a:t>
            </a:r>
          </a:p>
          <a:p>
            <a:pPr lvl="1"/>
            <a:r>
              <a:rPr lang="en-US" sz="2400" dirty="0" smtClean="0"/>
              <a:t>In bank, at home, with family and/or friends</a:t>
            </a:r>
          </a:p>
          <a:p>
            <a:pPr lvl="1"/>
            <a:r>
              <a:rPr lang="en-US" sz="2400" dirty="0" smtClean="0"/>
              <a:t>Short term</a:t>
            </a:r>
          </a:p>
          <a:p>
            <a:pPr lvl="1"/>
            <a:r>
              <a:rPr lang="en-US" sz="2400" dirty="0" smtClean="0"/>
              <a:t>Long term </a:t>
            </a:r>
          </a:p>
          <a:p>
            <a:endParaRPr lang="en-US" sz="2400" dirty="0" smtClean="0"/>
          </a:p>
          <a:p>
            <a:r>
              <a:rPr lang="en-US" sz="2400" dirty="0" smtClean="0"/>
              <a:t>Is saving always good</a:t>
            </a:r>
          </a:p>
          <a:p>
            <a:pPr lvl="1"/>
            <a:r>
              <a:rPr lang="en-US" sz="2200" dirty="0" smtClean="0"/>
              <a:t>Yes, you can save up for what you want to buy in future</a:t>
            </a:r>
          </a:p>
          <a:p>
            <a:pPr lvl="1"/>
            <a:r>
              <a:rPr lang="en-US" sz="2200" dirty="0" smtClean="0"/>
              <a:t>Security for rainy days</a:t>
            </a:r>
          </a:p>
          <a:p>
            <a:pPr lvl="1"/>
            <a:r>
              <a:rPr lang="en-US" sz="2200" dirty="0" smtClean="0"/>
              <a:t>Not at the expense of necessary expenses like food.</a:t>
            </a:r>
          </a:p>
          <a:p>
            <a:pPr lvl="1"/>
            <a:r>
              <a:rPr lang="en-US" sz="2200" dirty="0" smtClean="0"/>
              <a:t>Sometimes, investments are better than savings, but they are risky.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2620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E4FC398E6A66439643AF132630FC96" ma:contentTypeVersion="13" ma:contentTypeDescription="Create a new document." ma:contentTypeScope="" ma:versionID="0779e15df95f72cc387594bd4d18d4dc">
  <xsd:schema xmlns:xsd="http://www.w3.org/2001/XMLSchema" xmlns:xs="http://www.w3.org/2001/XMLSchema" xmlns:p="http://schemas.microsoft.com/office/2006/metadata/properties" xmlns:ns3="fbbbe97c-750f-45b1-8789-caef787de4c6" xmlns:ns4="9d9210ea-af3c-4a15-8dfd-301aa5ddea1e" targetNamespace="http://schemas.microsoft.com/office/2006/metadata/properties" ma:root="true" ma:fieldsID="ddb046cf09c9cadff4c45b3c7cac8809" ns3:_="" ns4:_="">
    <xsd:import namespace="fbbbe97c-750f-45b1-8789-caef787de4c6"/>
    <xsd:import namespace="9d9210ea-af3c-4a15-8dfd-301aa5ddea1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bbe97c-750f-45b1-8789-caef787de4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9210ea-af3c-4a15-8dfd-301aa5ddea1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3662FC-9E28-4B61-96CB-A8BAF2F5E2B5}">
  <ds:schemaRefs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9d9210ea-af3c-4a15-8dfd-301aa5ddea1e"/>
    <ds:schemaRef ds:uri="http://schemas.microsoft.com/office/2006/documentManagement/types"/>
    <ds:schemaRef ds:uri="http://purl.org/dc/terms/"/>
    <ds:schemaRef ds:uri="http://purl.org/dc/dcmitype/"/>
    <ds:schemaRef ds:uri="fbbbe97c-750f-45b1-8789-caef787de4c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05AAC37-C81B-4281-BAA1-A864ED508B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2D1FE1-DA4A-44B6-87F2-4F69D957C0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bbe97c-750f-45b1-8789-caef787de4c6"/>
    <ds:schemaRef ds:uri="9d9210ea-af3c-4a15-8dfd-301aa5ddea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2986</TotalTime>
  <Words>809</Words>
  <Application>Microsoft Office PowerPoint</Application>
  <PresentationFormat>Widescreen</PresentationFormat>
  <Paragraphs>126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Personal Budgeting using Excel  – Brainstorming Session</vt:lpstr>
      <vt:lpstr>Income</vt:lpstr>
      <vt:lpstr>PowerPoint Presentation</vt:lpstr>
      <vt:lpstr>Expenses/Expenditure</vt:lpstr>
      <vt:lpstr>Expenses/Expenditure</vt:lpstr>
      <vt:lpstr>Debts</vt:lpstr>
      <vt:lpstr>Debts</vt:lpstr>
      <vt:lpstr>Debts</vt:lpstr>
      <vt:lpstr>Savings</vt:lpstr>
      <vt:lpstr>Savings</vt:lpstr>
      <vt:lpstr>Importance of budgeting</vt:lpstr>
      <vt:lpstr>Summary/Round up of lessons learnt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Budgeting using Excel  – Course breakdown</dc:title>
  <dc:creator>Fabelurin, Isaac</dc:creator>
  <cp:lastModifiedBy>Fabelurin, Isaac</cp:lastModifiedBy>
  <cp:revision>18</cp:revision>
  <dcterms:created xsi:type="dcterms:W3CDTF">2021-06-28T09:10:29Z</dcterms:created>
  <dcterms:modified xsi:type="dcterms:W3CDTF">2021-07-14T10:38:39Z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0x010100A4E4FC398E6A66439643AF132630FC96</vt:lpwstr>
  </property>
</Properties>
</file>