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sldIdLst>
    <p:sldId id="271" r:id="rId5"/>
    <p:sldId id="285" r:id="rId6"/>
    <p:sldId id="273" r:id="rId7"/>
    <p:sldId id="274" r:id="rId8"/>
    <p:sldId id="276" r:id="rId9"/>
    <p:sldId id="262" r:id="rId10"/>
    <p:sldId id="288" r:id="rId11"/>
    <p:sldId id="261" r:id="rId12"/>
    <p:sldId id="289" r:id="rId13"/>
    <p:sldId id="258" r:id="rId14"/>
    <p:sldId id="290" r:id="rId15"/>
    <p:sldId id="265" r:id="rId16"/>
    <p:sldId id="291" r:id="rId17"/>
    <p:sldId id="267" r:id="rId18"/>
    <p:sldId id="292" r:id="rId19"/>
    <p:sldId id="293" r:id="rId20"/>
    <p:sldId id="294" r:id="rId21"/>
    <p:sldId id="295" r:id="rId22"/>
    <p:sldId id="287"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513" autoAdjust="0"/>
  </p:normalViewPr>
  <p:slideViewPr>
    <p:cSldViewPr>
      <p:cViewPr varScale="1">
        <p:scale>
          <a:sx n="72" d="100"/>
          <a:sy n="72" d="100"/>
        </p:scale>
        <p:origin x="917"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userId="09480c21-a792-4f35-9038-0a976c15d73e" providerId="ADAL" clId="{9ADB5F8C-0B0D-4DCD-B13E-C82702B4236A}"/>
    <pc:docChg chg="custSel modSld">
      <pc:chgData name="Julie" userId="09480c21-a792-4f35-9038-0a976c15d73e" providerId="ADAL" clId="{9ADB5F8C-0B0D-4DCD-B13E-C82702B4236A}" dt="2020-10-19T19:30:07.831" v="11" actId="732"/>
      <pc:docMkLst>
        <pc:docMk/>
      </pc:docMkLst>
      <pc:sldChg chg="modSp mod">
        <pc:chgData name="Julie" userId="09480c21-a792-4f35-9038-0a976c15d73e" providerId="ADAL" clId="{9ADB5F8C-0B0D-4DCD-B13E-C82702B4236A}" dt="2020-10-19T19:27:46.092" v="7" actId="20577"/>
        <pc:sldMkLst>
          <pc:docMk/>
          <pc:sldMk cId="64375732" sldId="258"/>
        </pc:sldMkLst>
        <pc:spChg chg="mod">
          <ac:chgData name="Julie" userId="09480c21-a792-4f35-9038-0a976c15d73e" providerId="ADAL" clId="{9ADB5F8C-0B0D-4DCD-B13E-C82702B4236A}" dt="2020-10-19T19:27:46.092" v="7" actId="20577"/>
          <ac:spMkLst>
            <pc:docMk/>
            <pc:sldMk cId="64375732" sldId="258"/>
            <ac:spMk id="3" creationId="{00000000-0000-0000-0000-000000000000}"/>
          </ac:spMkLst>
        </pc:spChg>
      </pc:sldChg>
      <pc:sldChg chg="modSp mod">
        <pc:chgData name="Julie" userId="09480c21-a792-4f35-9038-0a976c15d73e" providerId="ADAL" clId="{9ADB5F8C-0B0D-4DCD-B13E-C82702B4236A}" dt="2020-10-19T19:27:37.780" v="3" actId="6549"/>
        <pc:sldMkLst>
          <pc:docMk/>
          <pc:sldMk cId="2524683173" sldId="262"/>
        </pc:sldMkLst>
        <pc:spChg chg="mod">
          <ac:chgData name="Julie" userId="09480c21-a792-4f35-9038-0a976c15d73e" providerId="ADAL" clId="{9ADB5F8C-0B0D-4DCD-B13E-C82702B4236A}" dt="2020-10-19T19:27:37.780" v="3" actId="6549"/>
          <ac:spMkLst>
            <pc:docMk/>
            <pc:sldMk cId="2524683173" sldId="262"/>
            <ac:spMk id="4" creationId="{00000000-0000-0000-0000-000000000000}"/>
          </ac:spMkLst>
        </pc:spChg>
      </pc:sldChg>
      <pc:sldChg chg="addSp delSp modSp mod">
        <pc:chgData name="Julie" userId="09480c21-a792-4f35-9038-0a976c15d73e" providerId="ADAL" clId="{9ADB5F8C-0B0D-4DCD-B13E-C82702B4236A}" dt="2020-10-19T19:30:07.831" v="11" actId="732"/>
        <pc:sldMkLst>
          <pc:docMk/>
          <pc:sldMk cId="3698438696" sldId="265"/>
        </pc:sldMkLst>
        <pc:spChg chg="del">
          <ac:chgData name="Julie" userId="09480c21-a792-4f35-9038-0a976c15d73e" providerId="ADAL" clId="{9ADB5F8C-0B0D-4DCD-B13E-C82702B4236A}" dt="2020-10-19T19:29:40.368" v="9" actId="22"/>
          <ac:spMkLst>
            <pc:docMk/>
            <pc:sldMk cId="3698438696" sldId="265"/>
            <ac:spMk id="3" creationId="{00000000-0000-0000-0000-000000000000}"/>
          </ac:spMkLst>
        </pc:spChg>
        <pc:picChg chg="add mod ord modCrop">
          <ac:chgData name="Julie" userId="09480c21-a792-4f35-9038-0a976c15d73e" providerId="ADAL" clId="{9ADB5F8C-0B0D-4DCD-B13E-C82702B4236A}" dt="2020-10-19T19:30:07.831" v="11" actId="732"/>
          <ac:picMkLst>
            <pc:docMk/>
            <pc:sldMk cId="3698438696" sldId="265"/>
            <ac:picMk id="5" creationId="{68799923-C23A-4BBE-920B-65BC37DA5C38}"/>
          </ac:picMkLst>
        </pc:picChg>
        <pc:picChg chg="del">
          <ac:chgData name="Julie" userId="09480c21-a792-4f35-9038-0a976c15d73e" providerId="ADAL" clId="{9ADB5F8C-0B0D-4DCD-B13E-C82702B4236A}" dt="2020-10-19T19:28:03.127" v="8" actId="478"/>
          <ac:picMkLst>
            <pc:docMk/>
            <pc:sldMk cId="3698438696" sldId="265"/>
            <ac:picMk id="6"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A85F5-F625-43FE-A34C-8DF815FADA52}" type="datetimeFigureOut">
              <a:rPr lang="en-GB" smtClean="0"/>
              <a:t>12/10/2021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50FFDE-A21B-4A02-839C-E790BC5BAEB6}" type="slidenum">
              <a:rPr lang="en-GB" smtClean="0"/>
              <a:t>‹#›</a:t>
            </a:fld>
            <a:endParaRPr lang="en-GB"/>
          </a:p>
        </p:txBody>
      </p:sp>
    </p:spTree>
    <p:extLst>
      <p:ext uri="{BB962C8B-B14F-4D97-AF65-F5344CB8AC3E}">
        <p14:creationId xmlns:p14="http://schemas.microsoft.com/office/powerpoint/2010/main" val="743015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
        <p:nvSpPr>
          <p:cNvPr id="81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04 January 2013</a:t>
            </a:r>
          </a:p>
        </p:txBody>
      </p:sp>
      <p:sp>
        <p:nvSpPr>
          <p:cNvPr id="819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Page</a:t>
            </a:r>
          </a:p>
        </p:txBody>
      </p:sp>
      <p:sp>
        <p:nvSpPr>
          <p:cNvPr id="8198"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DC118-F98B-40B2-B7F4-10ADDA8FA4A6}" type="slidenum">
              <a:rPr lang="en-US" altLang="en-US" sz="1200" smtClean="0">
                <a:latin typeface="Lucida Grande" pitchFamily="-28" charset="0"/>
              </a:rPr>
              <a:pPr/>
              <a:t>2</a:t>
            </a:fld>
            <a:endParaRPr lang="en-US" altLang="en-US" sz="1200" smtClean="0">
              <a:latin typeface="Lucida Grande" pitchFamily="-28" charset="0"/>
            </a:endParaRPr>
          </a:p>
        </p:txBody>
      </p:sp>
    </p:spTree>
    <p:extLst>
      <p:ext uri="{BB962C8B-B14F-4D97-AF65-F5344CB8AC3E}">
        <p14:creationId xmlns:p14="http://schemas.microsoft.com/office/powerpoint/2010/main" val="846468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a:ln/>
        </p:spPr>
      </p:sp>
      <p:sp>
        <p:nvSpPr>
          <p:cNvPr id="81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
        <p:nvSpPr>
          <p:cNvPr id="8196" name="Date Placeholder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04 January 2013</a:t>
            </a:r>
          </a:p>
        </p:txBody>
      </p:sp>
      <p:sp>
        <p:nvSpPr>
          <p:cNvPr id="8197" name="Footer Placeholder 4"/>
          <p:cNvSpPr>
            <a:spLocks noGrp="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200" smtClean="0">
                <a:latin typeface="Lucida Grande" pitchFamily="-28" charset="0"/>
              </a:rPr>
              <a:t>Page</a:t>
            </a:r>
          </a:p>
        </p:txBody>
      </p:sp>
      <p:sp>
        <p:nvSpPr>
          <p:cNvPr id="8198" name="Slide Number Placeholder 5"/>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EDC118-F98B-40B2-B7F4-10ADDA8FA4A6}" type="slidenum">
              <a:rPr lang="en-US" altLang="en-US" sz="1200" smtClean="0">
                <a:latin typeface="Lucida Grande" pitchFamily="-28" charset="0"/>
              </a:rPr>
              <a:pPr/>
              <a:t>19</a:t>
            </a:fld>
            <a:endParaRPr lang="en-US" altLang="en-US" sz="1200" smtClean="0">
              <a:latin typeface="Lucida Grande" pitchFamily="-28" charset="0"/>
            </a:endParaRPr>
          </a:p>
        </p:txBody>
      </p:sp>
    </p:spTree>
    <p:extLst>
      <p:ext uri="{BB962C8B-B14F-4D97-AF65-F5344CB8AC3E}">
        <p14:creationId xmlns:p14="http://schemas.microsoft.com/office/powerpoint/2010/main" val="1568413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E7D8-E941-4598-892A-EA881E5CE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45E7D8-E941-4598-892A-EA881E5CE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45E7D8-E941-4598-892A-EA881E5CE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45E7D8-E941-4598-892A-EA881E5CE871}" type="datetimeFigureOut">
              <a:rPr lang="en-GB" smtClean="0"/>
              <a:t>12/10/2021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8F0F6A-55F4-45D9-BAE0-1D2A7F1F7094}" type="slidenum">
              <a:rPr lang="en-GB" smtClean="0"/>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45E7D8-E941-4598-892A-EA881E5CE871}"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45E7D8-E941-4598-892A-EA881E5CE871}" type="datetimeFigureOut">
              <a:rPr lang="en-GB" smtClean="0"/>
              <a:t>12/10/2021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8F0F6A-55F4-45D9-BAE0-1D2A7F1F7094}" type="slidenum">
              <a:rPr lang="en-GB" smtClean="0"/>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45E7D8-E941-4598-892A-EA881E5CE871}" type="datetimeFigureOut">
              <a:rPr lang="en-GB" smtClean="0"/>
              <a:t>12/10/2021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45E7D8-E941-4598-892A-EA881E5CE871}" type="datetimeFigureOut">
              <a:rPr lang="en-GB" smtClean="0"/>
              <a:t>12/10/2021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45E7D8-E941-4598-892A-EA881E5CE871}" type="datetimeFigureOut">
              <a:rPr lang="en-GB" smtClean="0"/>
              <a:t>12/10/2021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8F0F6A-55F4-45D9-BAE0-1D2A7F1F709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F45E7D8-E941-4598-892A-EA881E5CE871}" type="datetimeFigureOut">
              <a:rPr lang="en-GB" smtClean="0"/>
              <a:t>12/10/2021</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678F0F6A-55F4-45D9-BAE0-1D2A7F1F709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bc.co.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islingtonlife.londo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Week 4</a:t>
            </a:r>
            <a:endParaRPr lang="en-GB" dirty="0"/>
          </a:p>
        </p:txBody>
      </p:sp>
      <p:sp>
        <p:nvSpPr>
          <p:cNvPr id="3" name="Subtitle 2"/>
          <p:cNvSpPr>
            <a:spLocks noGrp="1"/>
          </p:cNvSpPr>
          <p:nvPr>
            <p:ph type="subTitle" idx="1"/>
          </p:nvPr>
        </p:nvSpPr>
        <p:spPr/>
        <p:txBody>
          <a:bodyPr>
            <a:normAutofit lnSpcReduction="10000"/>
          </a:bodyPr>
          <a:lstStyle/>
          <a:p>
            <a:r>
              <a:rPr lang="en-GB" dirty="0" smtClean="0"/>
              <a:t>Reading skills</a:t>
            </a:r>
          </a:p>
          <a:p>
            <a:endParaRPr lang="en-GB" dirty="0" smtClean="0"/>
          </a:p>
          <a:p>
            <a:r>
              <a:rPr lang="en-GB" dirty="0" smtClean="0"/>
              <a:t>Layout and language for different types of text</a:t>
            </a:r>
          </a:p>
          <a:p>
            <a:r>
              <a:rPr lang="en-GB" dirty="0" smtClean="0"/>
              <a:t>Building English vocabulary</a:t>
            </a:r>
            <a:endParaRPr lang="en-GB" dirty="0"/>
          </a:p>
        </p:txBody>
      </p:sp>
    </p:spTree>
    <p:extLst>
      <p:ext uri="{BB962C8B-B14F-4D97-AF65-F5344CB8AC3E}">
        <p14:creationId xmlns:p14="http://schemas.microsoft.com/office/powerpoint/2010/main" val="24621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824"/>
            <a:ext cx="8229600" cy="4632176"/>
          </a:xfrm>
        </p:spPr>
        <p:txBody>
          <a:bodyPr numCol="3" spcCol="274320">
            <a:normAutofit fontScale="70000" lnSpcReduction="20000"/>
          </a:bodyPr>
          <a:lstStyle/>
          <a:p>
            <a:pPr marL="0" indent="0">
              <a:buNone/>
            </a:pPr>
            <a:r>
              <a:rPr lang="en-GB" sz="2600" b="1" dirty="0"/>
              <a:t>27 January </a:t>
            </a:r>
            <a:r>
              <a:rPr lang="en-GB" sz="2600" b="1" dirty="0" smtClean="0"/>
              <a:t>2021</a:t>
            </a:r>
            <a:endParaRPr lang="en-GB" sz="2600" b="1" dirty="0"/>
          </a:p>
          <a:p>
            <a:pPr marL="0" indent="0" algn="just">
              <a:buNone/>
            </a:pPr>
            <a:endParaRPr lang="en-GB" sz="2600" dirty="0"/>
          </a:p>
          <a:p>
            <a:pPr marL="0" indent="0">
              <a:buNone/>
            </a:pPr>
            <a:r>
              <a:rPr lang="en-GB" sz="2600" b="1" dirty="0"/>
              <a:t>by Alex Kingston	</a:t>
            </a:r>
            <a:r>
              <a:rPr lang="en-GB" sz="2600" dirty="0"/>
              <a:t>	</a:t>
            </a:r>
          </a:p>
          <a:p>
            <a:pPr marL="0" indent="0" algn="just">
              <a:buNone/>
            </a:pPr>
            <a:r>
              <a:rPr lang="en-GB" sz="2600" dirty="0"/>
              <a:t>A grandad and his two grandsons had a "miraculous" escape after the car they were travelling in launched into the air, clipped the side of a house and landed upside down.</a:t>
            </a:r>
          </a:p>
          <a:p>
            <a:pPr marL="0" indent="0" algn="just">
              <a:buNone/>
            </a:pPr>
            <a:endParaRPr lang="en-GB" sz="2600" dirty="0"/>
          </a:p>
          <a:p>
            <a:pPr marL="0" indent="0" algn="just">
              <a:buNone/>
            </a:pPr>
            <a:r>
              <a:rPr lang="en-GB" sz="2600" dirty="0"/>
              <a:t>The three are lucky to be alive after their vehicle - which was being driven by the elderly man - left the road and launched over a six foot wall. Paramedics found the vehicle teetering upside down on top of a parked car. </a:t>
            </a:r>
          </a:p>
          <a:p>
            <a:pPr marL="0" indent="0" algn="just">
              <a:buNone/>
            </a:pPr>
            <a:endParaRPr lang="en-GB" sz="2600" dirty="0"/>
          </a:p>
          <a:p>
            <a:pPr marL="0" indent="0" algn="just">
              <a:buNone/>
            </a:pPr>
            <a:r>
              <a:rPr lang="en-GB" sz="2600" dirty="0"/>
              <a:t>Emergency services said it was a miracle nobody was hurt in the accident in </a:t>
            </a:r>
            <a:r>
              <a:rPr lang="en-GB" sz="2600" dirty="0" err="1"/>
              <a:t>Seabridge</a:t>
            </a:r>
            <a:r>
              <a:rPr lang="en-GB" sz="2600" dirty="0"/>
              <a:t> Lane in Newcastle-under-Lyme, at around 5.30pm today.</a:t>
            </a:r>
          </a:p>
          <a:p>
            <a:pPr marL="0" indent="0" algn="just">
              <a:buNone/>
            </a:pPr>
            <a:endParaRPr lang="en-GB" sz="2600" dirty="0"/>
          </a:p>
          <a:p>
            <a:pPr marL="0" indent="0" algn="just">
              <a:buNone/>
            </a:pPr>
            <a:r>
              <a:rPr lang="en-GB" sz="2600" dirty="0"/>
              <a:t>A West Midlands Ambulance Service (WMAS) spokeswoman said: "When the emergency services arrived they found a car which had reportedly left the road, cleared a six foot wall and clipped the side of a house before landing on top of a parked car. Miraculously the three occupants, an elderly man and his two grandsons, believed to be in their late teens, were out of the car and had sustained no serious injuries.”</a:t>
            </a:r>
          </a:p>
          <a:p>
            <a:pPr marL="0" indent="0">
              <a:buNone/>
            </a:pPr>
            <a:endParaRPr lang="en-GB" dirty="0"/>
          </a:p>
        </p:txBody>
      </p:sp>
      <p:sp>
        <p:nvSpPr>
          <p:cNvPr id="2" name="Rectangle 1"/>
          <p:cNvSpPr/>
          <p:nvPr/>
        </p:nvSpPr>
        <p:spPr>
          <a:xfrm>
            <a:off x="539552" y="836712"/>
            <a:ext cx="7848872" cy="830997"/>
          </a:xfrm>
          <a:prstGeom prst="rect">
            <a:avLst/>
          </a:prstGeom>
        </p:spPr>
        <p:txBody>
          <a:bodyPr wrap="square">
            <a:spAutoFit/>
          </a:bodyPr>
          <a:lstStyle/>
          <a:p>
            <a:r>
              <a:rPr lang="en-GB" sz="2400" b="1" dirty="0"/>
              <a:t>Grandad and two grandsons in "miraculous" escape after car clips side of house and lands upside down</a:t>
            </a:r>
          </a:p>
        </p:txBody>
      </p:sp>
    </p:spTree>
    <p:extLst>
      <p:ext uri="{BB962C8B-B14F-4D97-AF65-F5344CB8AC3E}">
        <p14:creationId xmlns:p14="http://schemas.microsoft.com/office/powerpoint/2010/main" val="64375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Article</a:t>
            </a:r>
            <a:endParaRPr lang="en-GB" dirty="0"/>
          </a:p>
        </p:txBody>
      </p:sp>
      <p:sp>
        <p:nvSpPr>
          <p:cNvPr id="3" name="Content Placeholder 2"/>
          <p:cNvSpPr>
            <a:spLocks noGrp="1"/>
          </p:cNvSpPr>
          <p:nvPr>
            <p:ph idx="1"/>
          </p:nvPr>
        </p:nvSpPr>
        <p:spPr/>
        <p:txBody>
          <a:bodyPr/>
          <a:lstStyle/>
          <a:p>
            <a:r>
              <a:rPr lang="en-GB" dirty="0" smtClean="0"/>
              <a:t>Columns</a:t>
            </a:r>
          </a:p>
          <a:p>
            <a:r>
              <a:rPr lang="en-GB" dirty="0" smtClean="0"/>
              <a:t>Headline</a:t>
            </a:r>
          </a:p>
          <a:p>
            <a:r>
              <a:rPr lang="en-GB" dirty="0" smtClean="0"/>
              <a:t>Paragraphs</a:t>
            </a:r>
          </a:p>
          <a:p>
            <a:r>
              <a:rPr lang="en-GB" dirty="0" err="1" smtClean="0"/>
              <a:t>Byline</a:t>
            </a:r>
            <a:endParaRPr lang="en-GB" dirty="0" smtClean="0"/>
          </a:p>
          <a:p>
            <a:r>
              <a:rPr lang="en-GB" dirty="0" smtClean="0"/>
              <a:t>Date</a:t>
            </a:r>
          </a:p>
          <a:p>
            <a:r>
              <a:rPr lang="en-GB" dirty="0" smtClean="0"/>
              <a:t>(Sub-headings)</a:t>
            </a:r>
            <a:endParaRPr lang="en-GB" dirty="0"/>
          </a:p>
        </p:txBody>
      </p:sp>
    </p:spTree>
    <p:extLst>
      <p:ext uri="{BB962C8B-B14F-4D97-AF65-F5344CB8AC3E}">
        <p14:creationId xmlns:p14="http://schemas.microsoft.com/office/powerpoint/2010/main" val="2456373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hlinkClick r:id="rId2"/>
              </a:rPr>
              <a:t>www.bbc.co.uk</a:t>
            </a:r>
            <a:r>
              <a:rPr lang="en-GB" dirty="0" smtClean="0"/>
              <a:t/>
            </a:r>
            <a:br>
              <a:rPr lang="en-GB" dirty="0" smtClean="0"/>
            </a:br>
            <a:endParaRPr lang="en-GB" dirty="0"/>
          </a:p>
        </p:txBody>
      </p:sp>
      <p:pic>
        <p:nvPicPr>
          <p:cNvPr id="5" name="Content Placeholder 4">
            <a:extLst>
              <a:ext uri="{FF2B5EF4-FFF2-40B4-BE49-F238E27FC236}">
                <a16:creationId xmlns:a16="http://schemas.microsoft.com/office/drawing/2014/main" id="{68799923-C23A-4BBE-920B-65BC37DA5C38}"/>
              </a:ext>
            </a:extLst>
          </p:cNvPr>
          <p:cNvPicPr>
            <a:picLocks noGrp="1" noChangeAspect="1"/>
          </p:cNvPicPr>
          <p:nvPr>
            <p:ph idx="1"/>
          </p:nvPr>
        </p:nvPicPr>
        <p:blipFill rotWithShape="1">
          <a:blip r:embed="rId3"/>
          <a:srcRect t="4165" b="5614"/>
          <a:stretch/>
        </p:blipFill>
        <p:spPr>
          <a:xfrm>
            <a:off x="457200" y="1916831"/>
            <a:ext cx="8229600" cy="4176465"/>
          </a:xfrm>
        </p:spPr>
      </p:pic>
    </p:spTree>
    <p:extLst>
      <p:ext uri="{BB962C8B-B14F-4D97-AF65-F5344CB8AC3E}">
        <p14:creationId xmlns:p14="http://schemas.microsoft.com/office/powerpoint/2010/main" val="3698438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Website</a:t>
            </a:r>
            <a:endParaRPr lang="en-GB" dirty="0"/>
          </a:p>
        </p:txBody>
      </p:sp>
      <p:sp>
        <p:nvSpPr>
          <p:cNvPr id="3" name="Content Placeholder 2"/>
          <p:cNvSpPr>
            <a:spLocks noGrp="1"/>
          </p:cNvSpPr>
          <p:nvPr>
            <p:ph idx="1"/>
          </p:nvPr>
        </p:nvSpPr>
        <p:spPr/>
        <p:txBody>
          <a:bodyPr/>
          <a:lstStyle/>
          <a:p>
            <a:r>
              <a:rPr lang="en-GB" dirty="0" smtClean="0"/>
              <a:t>Underlined text in article shows </a:t>
            </a:r>
            <a:r>
              <a:rPr lang="en-GB" b="1" dirty="0" smtClean="0"/>
              <a:t>links</a:t>
            </a:r>
            <a:r>
              <a:rPr lang="en-GB" dirty="0" smtClean="0"/>
              <a:t> (hyperlinks)</a:t>
            </a:r>
          </a:p>
          <a:p>
            <a:r>
              <a:rPr lang="en-GB" dirty="0" smtClean="0"/>
              <a:t>Images</a:t>
            </a:r>
          </a:p>
          <a:p>
            <a:r>
              <a:rPr lang="en-GB" dirty="0" smtClean="0"/>
              <a:t>Captions</a:t>
            </a:r>
          </a:p>
          <a:p>
            <a:r>
              <a:rPr lang="en-GB" dirty="0" smtClean="0"/>
              <a:t>Tabs</a:t>
            </a:r>
          </a:p>
          <a:p>
            <a:r>
              <a:rPr lang="en-GB" dirty="0" smtClean="0"/>
              <a:t>Home icon/page</a:t>
            </a:r>
          </a:p>
          <a:p>
            <a:r>
              <a:rPr lang="en-GB" dirty="0" smtClean="0"/>
              <a:t>Search bar</a:t>
            </a:r>
          </a:p>
          <a:p>
            <a:endParaRPr lang="en-GB" dirty="0" smtClean="0"/>
          </a:p>
          <a:p>
            <a:endParaRPr lang="en-GB" dirty="0"/>
          </a:p>
        </p:txBody>
      </p:sp>
    </p:spTree>
    <p:extLst>
      <p:ext uri="{BB962C8B-B14F-4D97-AF65-F5344CB8AC3E}">
        <p14:creationId xmlns:p14="http://schemas.microsoft.com/office/powerpoint/2010/main" val="3239943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dl Goes for the Jugular of Rivals with âBig On Quality, Lidl On Priceâ Campa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836712"/>
            <a:ext cx="8119722"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7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Advert</a:t>
            </a:r>
            <a:endParaRPr lang="en-GB" dirty="0"/>
          </a:p>
        </p:txBody>
      </p:sp>
      <p:sp>
        <p:nvSpPr>
          <p:cNvPr id="3" name="Content Placeholder 2"/>
          <p:cNvSpPr>
            <a:spLocks noGrp="1"/>
          </p:cNvSpPr>
          <p:nvPr>
            <p:ph idx="1"/>
          </p:nvPr>
        </p:nvSpPr>
        <p:spPr/>
        <p:txBody>
          <a:bodyPr/>
          <a:lstStyle/>
          <a:p>
            <a:r>
              <a:rPr lang="en-GB" dirty="0" smtClean="0"/>
              <a:t>Images</a:t>
            </a:r>
          </a:p>
          <a:p>
            <a:r>
              <a:rPr lang="en-GB" dirty="0" smtClean="0"/>
              <a:t>Logo</a:t>
            </a:r>
          </a:p>
          <a:p>
            <a:r>
              <a:rPr lang="en-GB" dirty="0" smtClean="0"/>
              <a:t>Strapline</a:t>
            </a:r>
          </a:p>
          <a:p>
            <a:r>
              <a:rPr lang="en-GB" dirty="0" smtClean="0"/>
              <a:t>Small amount of text. Short sentences.</a:t>
            </a:r>
          </a:p>
          <a:p>
            <a:endParaRPr lang="en-GB" dirty="0" smtClean="0"/>
          </a:p>
          <a:p>
            <a:endParaRPr lang="en-GB" dirty="0"/>
          </a:p>
        </p:txBody>
      </p:sp>
    </p:spTree>
    <p:extLst>
      <p:ext uri="{BB962C8B-B14F-4D97-AF65-F5344CB8AC3E}">
        <p14:creationId xmlns:p14="http://schemas.microsoft.com/office/powerpoint/2010/main" val="158542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GB" altLang="en-US" smtClean="0"/>
              <a:t>Effect of layout features</a:t>
            </a:r>
          </a:p>
        </p:txBody>
      </p:sp>
      <p:sp>
        <p:nvSpPr>
          <p:cNvPr id="26627" name="Content Placeholder 2"/>
          <p:cNvSpPr>
            <a:spLocks noGrp="1"/>
          </p:cNvSpPr>
          <p:nvPr>
            <p:ph idx="1"/>
          </p:nvPr>
        </p:nvSpPr>
        <p:spPr/>
        <p:txBody>
          <a:bodyPr/>
          <a:lstStyle/>
          <a:p>
            <a:r>
              <a:rPr lang="en-GB" altLang="en-US" dirty="0" smtClean="0"/>
              <a:t>Clarity</a:t>
            </a:r>
          </a:p>
          <a:p>
            <a:r>
              <a:rPr lang="en-GB" altLang="en-US" dirty="0" smtClean="0"/>
              <a:t>Memory</a:t>
            </a:r>
          </a:p>
          <a:p>
            <a:r>
              <a:rPr lang="en-GB" altLang="en-US" dirty="0" smtClean="0"/>
              <a:t>Impact</a:t>
            </a:r>
          </a:p>
          <a:p>
            <a:r>
              <a:rPr lang="en-GB" altLang="en-US" dirty="0" smtClean="0"/>
              <a:t>Mood</a:t>
            </a:r>
          </a:p>
          <a:p>
            <a:pPr lvl="1"/>
            <a:r>
              <a:rPr lang="en-GB" altLang="en-US" dirty="0" smtClean="0"/>
              <a:t>Angry</a:t>
            </a:r>
          </a:p>
          <a:p>
            <a:pPr lvl="1"/>
            <a:r>
              <a:rPr lang="en-GB" altLang="en-US" dirty="0" smtClean="0"/>
              <a:t>Romantic</a:t>
            </a:r>
          </a:p>
          <a:p>
            <a:pPr lvl="1"/>
            <a:r>
              <a:rPr lang="en-GB" altLang="en-US" dirty="0" smtClean="0"/>
              <a:t>Exciting</a:t>
            </a:r>
          </a:p>
          <a:p>
            <a:pPr lvl="1"/>
            <a:r>
              <a:rPr lang="en-GB" altLang="en-US" dirty="0" smtClean="0"/>
              <a:t>Inviting</a:t>
            </a:r>
          </a:p>
          <a:p>
            <a:pPr lvl="1"/>
            <a:r>
              <a:rPr lang="en-GB" altLang="en-US" dirty="0" smtClean="0"/>
              <a:t>Pure</a:t>
            </a:r>
            <a:endParaRPr lang="en-GB" altLang="en-US" dirty="0" smtClean="0"/>
          </a:p>
        </p:txBody>
      </p:sp>
    </p:spTree>
    <p:extLst>
      <p:ext uri="{BB962C8B-B14F-4D97-AF65-F5344CB8AC3E}">
        <p14:creationId xmlns:p14="http://schemas.microsoft.com/office/powerpoint/2010/main" val="2563579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r>
              <a:rPr lang="en-GB" dirty="0" smtClean="0"/>
              <a:t>London leaflet</a:t>
            </a:r>
          </a:p>
          <a:p>
            <a:r>
              <a:rPr lang="en-GB" dirty="0" smtClean="0"/>
              <a:t>Laptop leaflet</a:t>
            </a:r>
          </a:p>
          <a:p>
            <a:r>
              <a:rPr lang="en-GB" dirty="0" err="1">
                <a:hlinkClick r:id="rId2"/>
              </a:rPr>
              <a:t>IslingtonLife</a:t>
            </a:r>
            <a:r>
              <a:rPr lang="en-GB" dirty="0">
                <a:hlinkClick r:id="rId2"/>
              </a:rPr>
              <a:t> - Your local online magazine from Islington </a:t>
            </a:r>
            <a:r>
              <a:rPr lang="en-GB" dirty="0" smtClean="0">
                <a:hlinkClick r:id="rId2"/>
              </a:rPr>
              <a:t>Council</a:t>
            </a:r>
            <a:endParaRPr lang="en-GB" dirty="0" smtClean="0"/>
          </a:p>
          <a:p>
            <a:endParaRPr lang="en-GB" dirty="0"/>
          </a:p>
        </p:txBody>
      </p:sp>
    </p:spTree>
    <p:extLst>
      <p:ext uri="{BB962C8B-B14F-4D97-AF65-F5344CB8AC3E}">
        <p14:creationId xmlns:p14="http://schemas.microsoft.com/office/powerpoint/2010/main" val="265213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and mood</a:t>
            </a:r>
            <a:endParaRPr lang="en-GB" dirty="0"/>
          </a:p>
        </p:txBody>
      </p:sp>
      <p:sp>
        <p:nvSpPr>
          <p:cNvPr id="3" name="Content Placeholder 2"/>
          <p:cNvSpPr>
            <a:spLocks noGrp="1"/>
          </p:cNvSpPr>
          <p:nvPr>
            <p:ph idx="1"/>
          </p:nvPr>
        </p:nvSpPr>
        <p:spPr/>
        <p:txBody>
          <a:bodyPr/>
          <a:lstStyle/>
          <a:p>
            <a:r>
              <a:rPr lang="en-GB" dirty="0" smtClean="0"/>
              <a:t>Go onto ACL Gateway and complete the matching activity</a:t>
            </a:r>
          </a:p>
          <a:p>
            <a:pPr marL="0" indent="0">
              <a:buNone/>
            </a:pPr>
            <a:endParaRPr lang="en-GB" dirty="0" smtClean="0"/>
          </a:p>
          <a:p>
            <a:r>
              <a:rPr lang="en-GB" dirty="0" smtClean="0"/>
              <a:t>If there are words there that you don’t know, look them up in a dictionary e.g. Dictionary.com</a:t>
            </a:r>
            <a:endParaRPr lang="en-GB" dirty="0"/>
          </a:p>
        </p:txBody>
      </p:sp>
    </p:spTree>
    <p:extLst>
      <p:ext uri="{BB962C8B-B14F-4D97-AF65-F5344CB8AC3E}">
        <p14:creationId xmlns:p14="http://schemas.microsoft.com/office/powerpoint/2010/main" val="40837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68313" y="908050"/>
            <a:ext cx="7772400" cy="649288"/>
          </a:xfrm>
        </p:spPr>
        <p:txBody>
          <a:bodyPr>
            <a:normAutofit fontScale="90000"/>
          </a:bodyPr>
          <a:lstStyle/>
          <a:p>
            <a:r>
              <a:rPr lang="en-GB" altLang="en-US" sz="3200" smtClean="0"/>
              <a:t>Aims of the session</a:t>
            </a:r>
            <a:r>
              <a:rPr lang="en-GB" altLang="en-US" sz="2400" b="0" smtClean="0"/>
              <a:t/>
            </a:r>
            <a:br>
              <a:rPr lang="en-GB" altLang="en-US" sz="2400" b="0" smtClean="0"/>
            </a:br>
            <a:endParaRPr lang="en-GB" altLang="en-US" sz="2400" b="0" smtClean="0"/>
          </a:p>
        </p:txBody>
      </p:sp>
      <p:sp>
        <p:nvSpPr>
          <p:cNvPr id="7171" name="Content Placeholder 3"/>
          <p:cNvSpPr>
            <a:spLocks noGrp="1" noChangeArrowheads="1"/>
          </p:cNvSpPr>
          <p:nvPr>
            <p:ph idx="4294967295"/>
          </p:nvPr>
        </p:nvSpPr>
        <p:spPr>
          <a:xfrm>
            <a:off x="611188" y="1557338"/>
            <a:ext cx="8281987" cy="3465512"/>
          </a:xfrm>
        </p:spPr>
        <p:txBody>
          <a:bodyPr>
            <a:normAutofit/>
          </a:bodyPr>
          <a:lstStyle/>
          <a:p>
            <a:r>
              <a:rPr lang="en-GB" dirty="0" smtClean="0"/>
              <a:t>Be </a:t>
            </a:r>
            <a:r>
              <a:rPr lang="en-GB" dirty="0"/>
              <a:t>able to recognise particular types of text by </a:t>
            </a:r>
            <a:r>
              <a:rPr lang="en-GB" dirty="0" smtClean="0"/>
              <a:t>their </a:t>
            </a:r>
            <a:r>
              <a:rPr lang="en-GB" dirty="0"/>
              <a:t>unique layout </a:t>
            </a:r>
            <a:r>
              <a:rPr lang="en-GB" dirty="0" smtClean="0"/>
              <a:t>features</a:t>
            </a:r>
          </a:p>
          <a:p>
            <a:r>
              <a:rPr lang="en-GB" dirty="0" smtClean="0"/>
              <a:t>Develop English descriptive vocabulary</a:t>
            </a:r>
            <a:endParaRPr lang="en-GB" dirty="0"/>
          </a:p>
        </p:txBody>
      </p:sp>
    </p:spTree>
    <p:extLst>
      <p:ext uri="{BB962C8B-B14F-4D97-AF65-F5344CB8AC3E}">
        <p14:creationId xmlns:p14="http://schemas.microsoft.com/office/powerpoint/2010/main" val="1185064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a:xfrm>
            <a:off x="468313" y="908050"/>
            <a:ext cx="7772400" cy="649288"/>
          </a:xfrm>
        </p:spPr>
        <p:txBody>
          <a:bodyPr>
            <a:normAutofit fontScale="90000"/>
          </a:bodyPr>
          <a:lstStyle/>
          <a:p>
            <a:r>
              <a:rPr lang="en-GB" altLang="en-US" sz="3200" smtClean="0"/>
              <a:t>Aims of the session</a:t>
            </a:r>
            <a:r>
              <a:rPr lang="en-GB" altLang="en-US" sz="2400" b="0" smtClean="0"/>
              <a:t/>
            </a:r>
            <a:br>
              <a:rPr lang="en-GB" altLang="en-US" sz="2400" b="0" smtClean="0"/>
            </a:br>
            <a:endParaRPr lang="en-GB" altLang="en-US" sz="2400" b="0" smtClean="0"/>
          </a:p>
        </p:txBody>
      </p:sp>
      <p:sp>
        <p:nvSpPr>
          <p:cNvPr id="7171" name="Content Placeholder 3"/>
          <p:cNvSpPr>
            <a:spLocks noGrp="1" noChangeArrowheads="1"/>
          </p:cNvSpPr>
          <p:nvPr>
            <p:ph idx="4294967295"/>
          </p:nvPr>
        </p:nvSpPr>
        <p:spPr>
          <a:xfrm>
            <a:off x="611188" y="1557338"/>
            <a:ext cx="8281987" cy="3465512"/>
          </a:xfrm>
        </p:spPr>
        <p:txBody>
          <a:bodyPr>
            <a:normAutofit/>
          </a:bodyPr>
          <a:lstStyle/>
          <a:p>
            <a:r>
              <a:rPr lang="en-GB" dirty="0" smtClean="0"/>
              <a:t>Be </a:t>
            </a:r>
            <a:r>
              <a:rPr lang="en-GB" dirty="0"/>
              <a:t>able to recognise particular types of text by </a:t>
            </a:r>
            <a:r>
              <a:rPr lang="en-GB" dirty="0" smtClean="0"/>
              <a:t>their </a:t>
            </a:r>
            <a:r>
              <a:rPr lang="en-GB" dirty="0"/>
              <a:t>unique layout </a:t>
            </a:r>
            <a:r>
              <a:rPr lang="en-GB" dirty="0" smtClean="0"/>
              <a:t>features</a:t>
            </a:r>
          </a:p>
          <a:p>
            <a:r>
              <a:rPr lang="en-GB" dirty="0"/>
              <a:t>D</a:t>
            </a:r>
            <a:r>
              <a:rPr lang="en-GB" dirty="0" smtClean="0"/>
              <a:t>evelop English descriptive vocabulary</a:t>
            </a:r>
            <a:endParaRPr lang="en-GB" dirty="0"/>
          </a:p>
        </p:txBody>
      </p:sp>
    </p:spTree>
    <p:extLst>
      <p:ext uri="{BB962C8B-B14F-4D97-AF65-F5344CB8AC3E}">
        <p14:creationId xmlns:p14="http://schemas.microsoft.com/office/powerpoint/2010/main" val="6061849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To check your learning …</a:t>
            </a:r>
          </a:p>
        </p:txBody>
      </p:sp>
      <p:sp>
        <p:nvSpPr>
          <p:cNvPr id="10243" name="Content Placeholder 2"/>
          <p:cNvSpPr>
            <a:spLocks noGrp="1"/>
          </p:cNvSpPr>
          <p:nvPr>
            <p:ph idx="1"/>
          </p:nvPr>
        </p:nvSpPr>
        <p:spPr/>
        <p:txBody>
          <a:bodyPr/>
          <a:lstStyle/>
          <a:p>
            <a:pPr marL="0" indent="0">
              <a:buFontTx/>
              <a:buNone/>
              <a:defRPr/>
            </a:pPr>
            <a:r>
              <a:rPr lang="en-GB" altLang="en-US" sz="2400" dirty="0" smtClean="0"/>
              <a:t>Homework</a:t>
            </a:r>
            <a:r>
              <a:rPr lang="en-GB" altLang="en-US" sz="2400" dirty="0" smtClean="0"/>
              <a:t>: </a:t>
            </a:r>
          </a:p>
          <a:p>
            <a:pPr marL="0" indent="0">
              <a:buFontTx/>
              <a:buNone/>
              <a:defRPr/>
            </a:pPr>
            <a:r>
              <a:rPr lang="en-GB" altLang="en-US" dirty="0" smtClean="0"/>
              <a:t>- Organisational and structural features module on BKSB</a:t>
            </a:r>
            <a:endParaRPr lang="en-GB" altLang="en-US" dirty="0"/>
          </a:p>
          <a:p>
            <a:pPr marL="0" indent="0">
              <a:buFontTx/>
              <a:buNone/>
              <a:defRPr/>
            </a:pPr>
            <a:endParaRPr lang="en-GB" altLang="en-US" sz="2400" dirty="0" smtClean="0"/>
          </a:p>
          <a:p>
            <a:pPr marL="0" indent="0">
              <a:buFontTx/>
              <a:buNone/>
              <a:defRPr/>
            </a:pPr>
            <a:endParaRPr lang="en-GB" altLang="en-US" sz="2400" dirty="0" smtClean="0"/>
          </a:p>
        </p:txBody>
      </p:sp>
    </p:spTree>
    <p:extLst>
      <p:ext uri="{BB962C8B-B14F-4D97-AF65-F5344CB8AC3E}">
        <p14:creationId xmlns:p14="http://schemas.microsoft.com/office/powerpoint/2010/main" val="173474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noChangeArrowheads="1"/>
          </p:cNvSpPr>
          <p:nvPr>
            <p:ph type="title"/>
          </p:nvPr>
        </p:nvSpPr>
        <p:spPr/>
        <p:txBody>
          <a:bodyPr/>
          <a:lstStyle/>
          <a:p>
            <a:r>
              <a:rPr lang="en-US" altLang="en-US" dirty="0" smtClean="0"/>
              <a:t>Recap layout </a:t>
            </a:r>
            <a:r>
              <a:rPr lang="en-US" altLang="en-US" dirty="0" smtClean="0"/>
              <a:t>features</a:t>
            </a:r>
          </a:p>
        </p:txBody>
      </p:sp>
      <p:sp>
        <p:nvSpPr>
          <p:cNvPr id="24579" name="Content Placeholder 2"/>
          <p:cNvSpPr>
            <a:spLocks noGrp="1" noChangeArrowheads="1"/>
          </p:cNvSpPr>
          <p:nvPr>
            <p:ph idx="1"/>
          </p:nvPr>
        </p:nvSpPr>
        <p:spPr/>
        <p:txBody>
          <a:bodyPr/>
          <a:lstStyle/>
          <a:p>
            <a:r>
              <a:rPr lang="en-US" altLang="en-US" dirty="0" smtClean="0"/>
              <a:t>Also known as presentational features or </a:t>
            </a:r>
            <a:r>
              <a:rPr lang="en-US" altLang="en-US" dirty="0" err="1" smtClean="0"/>
              <a:t>organisational</a:t>
            </a:r>
            <a:r>
              <a:rPr lang="en-US" altLang="en-US" dirty="0" smtClean="0"/>
              <a:t> features</a:t>
            </a:r>
          </a:p>
          <a:p>
            <a:endParaRPr lang="en-US" altLang="en-US" dirty="0" smtClean="0"/>
          </a:p>
          <a:p>
            <a:r>
              <a:rPr lang="en-US" altLang="en-US" dirty="0" smtClean="0"/>
              <a:t>Can you remember features we mentioned last week?</a:t>
            </a:r>
          </a:p>
          <a:p>
            <a:pPr marL="342900" lvl="1" indent="0">
              <a:buFont typeface="Wingdings" panose="05000000000000000000" pitchFamily="2" charset="2"/>
              <a:buNone/>
            </a:pPr>
            <a:endParaRPr lang="en-US" altLang="en-US" dirty="0" smtClean="0"/>
          </a:p>
        </p:txBody>
      </p:sp>
    </p:spTree>
    <p:extLst>
      <p:ext uri="{BB962C8B-B14F-4D97-AF65-F5344CB8AC3E}">
        <p14:creationId xmlns:p14="http://schemas.microsoft.com/office/powerpoint/2010/main" val="1733733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altLang="en-US" dirty="0" smtClean="0"/>
              <a:t>Layout features</a:t>
            </a:r>
          </a:p>
        </p:txBody>
      </p:sp>
      <p:sp>
        <p:nvSpPr>
          <p:cNvPr id="25603" name="Content Placeholder 2"/>
          <p:cNvSpPr>
            <a:spLocks noGrp="1"/>
          </p:cNvSpPr>
          <p:nvPr>
            <p:ph idx="1"/>
          </p:nvPr>
        </p:nvSpPr>
        <p:spPr/>
        <p:txBody>
          <a:bodyPr/>
          <a:lstStyle/>
          <a:p>
            <a:pPr marL="457200" indent="-457200">
              <a:buFont typeface="+mj-lt"/>
              <a:buAutoNum type="arabicPeriod"/>
            </a:pPr>
            <a:r>
              <a:rPr lang="en-GB" altLang="en-US" dirty="0" smtClean="0"/>
              <a:t>Heading</a:t>
            </a:r>
          </a:p>
          <a:p>
            <a:pPr marL="457200" indent="-457200">
              <a:buFont typeface="+mj-lt"/>
              <a:buAutoNum type="arabicPeriod"/>
            </a:pPr>
            <a:r>
              <a:rPr lang="en-GB" altLang="en-US" dirty="0" smtClean="0"/>
              <a:t>Sub-headings</a:t>
            </a:r>
          </a:p>
          <a:p>
            <a:pPr marL="457200" indent="-457200">
              <a:buFont typeface="+mj-lt"/>
              <a:buAutoNum type="arabicPeriod"/>
            </a:pPr>
            <a:r>
              <a:rPr lang="en-GB" altLang="en-US" dirty="0" smtClean="0"/>
              <a:t>Bullet points</a:t>
            </a:r>
          </a:p>
          <a:p>
            <a:pPr marL="457200" indent="-457200">
              <a:buFont typeface="+mj-lt"/>
              <a:buAutoNum type="arabicPeriod"/>
            </a:pPr>
            <a:r>
              <a:rPr lang="en-GB" altLang="en-US" dirty="0" smtClean="0"/>
              <a:t>Text box</a:t>
            </a:r>
          </a:p>
          <a:p>
            <a:pPr marL="457200" indent="-457200">
              <a:buFont typeface="+mj-lt"/>
              <a:buAutoNum type="arabicPeriod"/>
            </a:pPr>
            <a:r>
              <a:rPr lang="en-GB" altLang="en-US" dirty="0" smtClean="0"/>
              <a:t>Font – size, shape, colour, capitals</a:t>
            </a:r>
          </a:p>
          <a:p>
            <a:pPr marL="457200" indent="-457200">
              <a:buFont typeface="+mj-lt"/>
              <a:buAutoNum type="arabicPeriod"/>
            </a:pPr>
            <a:r>
              <a:rPr lang="en-GB" altLang="en-US" dirty="0" smtClean="0"/>
              <a:t>Images</a:t>
            </a:r>
          </a:p>
          <a:p>
            <a:pPr marL="457200" indent="-457200">
              <a:buFont typeface="+mj-lt"/>
              <a:buAutoNum type="arabicPeriod"/>
            </a:pPr>
            <a:r>
              <a:rPr lang="en-GB" altLang="en-US" dirty="0" smtClean="0"/>
              <a:t>Columns</a:t>
            </a:r>
          </a:p>
          <a:p>
            <a:endParaRPr lang="en-GB" altLang="en-US" dirty="0"/>
          </a:p>
        </p:txBody>
      </p:sp>
    </p:spTree>
    <p:extLst>
      <p:ext uri="{BB962C8B-B14F-4D97-AF65-F5344CB8AC3E}">
        <p14:creationId xmlns:p14="http://schemas.microsoft.com/office/powerpoint/2010/main" val="39503878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Layout features and different types of texts</a:t>
            </a:r>
            <a:endParaRPr lang="en-GB" dirty="0"/>
          </a:p>
        </p:txBody>
      </p:sp>
      <p:sp>
        <p:nvSpPr>
          <p:cNvPr id="3" name="Content Placeholder 2"/>
          <p:cNvSpPr>
            <a:spLocks noGrp="1"/>
          </p:cNvSpPr>
          <p:nvPr>
            <p:ph idx="1"/>
          </p:nvPr>
        </p:nvSpPr>
        <p:spPr/>
        <p:txBody>
          <a:bodyPr/>
          <a:lstStyle/>
          <a:p>
            <a:r>
              <a:rPr lang="en-GB" dirty="0" smtClean="0"/>
              <a:t>Some text types have very distinctive layouts</a:t>
            </a:r>
          </a:p>
          <a:p>
            <a:r>
              <a:rPr lang="en-GB" dirty="0" smtClean="0"/>
              <a:t>Some use particular layout features</a:t>
            </a:r>
          </a:p>
          <a:p>
            <a:r>
              <a:rPr lang="en-GB" dirty="0" smtClean="0"/>
              <a:t>You will need to be able to recognise these and name them in an exam</a:t>
            </a:r>
          </a:p>
          <a:p>
            <a:endParaRPr lang="en-GB" dirty="0"/>
          </a:p>
          <a:p>
            <a:r>
              <a:rPr lang="en-GB" dirty="0" smtClean="0"/>
              <a:t>Make a note of the features as we discuss each text</a:t>
            </a:r>
            <a:endParaRPr lang="en-GB" dirty="0"/>
          </a:p>
        </p:txBody>
      </p:sp>
    </p:spTree>
    <p:extLst>
      <p:ext uri="{BB962C8B-B14F-4D97-AF65-F5344CB8AC3E}">
        <p14:creationId xmlns:p14="http://schemas.microsoft.com/office/powerpoint/2010/main" val="23978893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3915"/>
            <a:ext cx="8208912" cy="6494085"/>
          </a:xfrm>
          <a:prstGeom prst="rect">
            <a:avLst/>
          </a:prstGeom>
        </p:spPr>
        <p:txBody>
          <a:bodyPr wrap="square">
            <a:spAutoFit/>
          </a:bodyPr>
          <a:lstStyle/>
          <a:p>
            <a:pPr algn="r"/>
            <a:r>
              <a:rPr lang="en-GB" sz="1600" dirty="0"/>
              <a:t>42, Greyhound Road</a:t>
            </a:r>
          </a:p>
          <a:p>
            <a:pPr algn="r"/>
            <a:r>
              <a:rPr lang="en-GB" sz="1600" dirty="0"/>
              <a:t>Birmingham</a:t>
            </a:r>
          </a:p>
          <a:p>
            <a:pPr algn="r"/>
            <a:r>
              <a:rPr lang="en-GB" sz="1600" dirty="0"/>
              <a:t>B42 6HJ</a:t>
            </a:r>
          </a:p>
          <a:p>
            <a:pPr algn="r"/>
            <a:endParaRPr lang="en-GB" sz="1600" dirty="0"/>
          </a:p>
          <a:p>
            <a:pPr algn="r"/>
            <a:r>
              <a:rPr lang="en-GB" sz="1600" dirty="0"/>
              <a:t>25 April 2020</a:t>
            </a:r>
          </a:p>
          <a:p>
            <a:r>
              <a:rPr lang="en-GB" sz="1600" dirty="0"/>
              <a:t> </a:t>
            </a:r>
          </a:p>
          <a:p>
            <a:r>
              <a:rPr lang="en-GB" sz="1600" dirty="0" err="1"/>
              <a:t>Mr.</a:t>
            </a:r>
            <a:r>
              <a:rPr lang="en-GB" sz="1600" dirty="0"/>
              <a:t> E. </a:t>
            </a:r>
            <a:r>
              <a:rPr lang="en-GB" sz="1600" dirty="0" err="1"/>
              <a:t>Splatt</a:t>
            </a:r>
            <a:endParaRPr lang="en-GB" sz="1600" dirty="0"/>
          </a:p>
          <a:p>
            <a:r>
              <a:rPr lang="en-GB" sz="1600" dirty="0"/>
              <a:t>The Manager</a:t>
            </a:r>
          </a:p>
          <a:p>
            <a:r>
              <a:rPr lang="en-GB" sz="1600" dirty="0" err="1"/>
              <a:t>Bestdeal</a:t>
            </a:r>
            <a:r>
              <a:rPr lang="en-GB" sz="1600" dirty="0"/>
              <a:t> Electrics</a:t>
            </a:r>
          </a:p>
          <a:p>
            <a:r>
              <a:rPr lang="en-GB" sz="1600" dirty="0"/>
              <a:t>113 Main Street</a:t>
            </a:r>
          </a:p>
          <a:p>
            <a:r>
              <a:rPr lang="en-GB" sz="1600" dirty="0"/>
              <a:t>Andover</a:t>
            </a:r>
          </a:p>
          <a:p>
            <a:r>
              <a:rPr lang="en-GB" sz="1600" dirty="0"/>
              <a:t>AN4 9ET</a:t>
            </a:r>
          </a:p>
          <a:p>
            <a:r>
              <a:rPr lang="en-GB" sz="1600" dirty="0"/>
              <a:t>  </a:t>
            </a:r>
          </a:p>
          <a:p>
            <a:r>
              <a:rPr lang="en-GB" sz="1600" dirty="0"/>
              <a:t>Dear </a:t>
            </a:r>
            <a:r>
              <a:rPr lang="en-GB" sz="1600" dirty="0" err="1"/>
              <a:t>Mr.</a:t>
            </a:r>
            <a:r>
              <a:rPr lang="en-GB" sz="1600" dirty="0"/>
              <a:t> </a:t>
            </a:r>
            <a:r>
              <a:rPr lang="en-GB" sz="1600" dirty="0" err="1"/>
              <a:t>Splatt</a:t>
            </a:r>
            <a:r>
              <a:rPr lang="en-GB" sz="1600" dirty="0"/>
              <a:t>,</a:t>
            </a:r>
          </a:p>
          <a:p>
            <a:r>
              <a:rPr lang="en-GB" sz="1600" dirty="0"/>
              <a:t> </a:t>
            </a:r>
          </a:p>
          <a:p>
            <a:r>
              <a:rPr lang="en-GB" sz="1600" b="1" u="sng" dirty="0"/>
              <a:t>Complaint about member of staff</a:t>
            </a:r>
            <a:endParaRPr lang="en-GB" sz="1600" b="1" dirty="0"/>
          </a:p>
          <a:p>
            <a:r>
              <a:rPr lang="en-GB" sz="1600" dirty="0"/>
              <a:t> </a:t>
            </a:r>
          </a:p>
          <a:p>
            <a:r>
              <a:rPr lang="en-GB" sz="1600" dirty="0"/>
              <a:t>I am writing to complain about a member of your staff who was very rude to me on my recent visit to your shop………….</a:t>
            </a:r>
          </a:p>
          <a:p>
            <a:r>
              <a:rPr lang="en-GB" sz="1600" dirty="0"/>
              <a:t>  </a:t>
            </a:r>
          </a:p>
          <a:p>
            <a:r>
              <a:rPr lang="en-GB" sz="1600" dirty="0"/>
              <a:t>I have been a loyal customer of </a:t>
            </a:r>
            <a:r>
              <a:rPr lang="en-GB" sz="1600" dirty="0" err="1"/>
              <a:t>Bestdeal</a:t>
            </a:r>
            <a:r>
              <a:rPr lang="en-GB" sz="1600" dirty="0"/>
              <a:t> for many years.  I would like you to contact me to tell me how you are going to deal with this member of staff.  </a:t>
            </a:r>
          </a:p>
          <a:p>
            <a:r>
              <a:rPr lang="en-GB" sz="1600" dirty="0"/>
              <a:t> </a:t>
            </a:r>
          </a:p>
          <a:p>
            <a:r>
              <a:rPr lang="en-GB" sz="1600" dirty="0"/>
              <a:t>Yours sincerely</a:t>
            </a:r>
          </a:p>
          <a:p>
            <a:r>
              <a:rPr lang="en-GB" sz="1600" dirty="0"/>
              <a:t> </a:t>
            </a:r>
          </a:p>
          <a:p>
            <a:r>
              <a:rPr lang="en-GB" sz="1600" dirty="0"/>
              <a:t>Jane Teller</a:t>
            </a:r>
          </a:p>
        </p:txBody>
      </p:sp>
    </p:spTree>
    <p:extLst>
      <p:ext uri="{BB962C8B-B14F-4D97-AF65-F5344CB8AC3E}">
        <p14:creationId xmlns:p14="http://schemas.microsoft.com/office/powerpoint/2010/main" val="2524683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a:t>
            </a:r>
            <a:endParaRPr lang="en-GB" dirty="0"/>
          </a:p>
        </p:txBody>
      </p:sp>
      <p:sp>
        <p:nvSpPr>
          <p:cNvPr id="3" name="Content Placeholder 2"/>
          <p:cNvSpPr>
            <a:spLocks noGrp="1"/>
          </p:cNvSpPr>
          <p:nvPr>
            <p:ph idx="1"/>
          </p:nvPr>
        </p:nvSpPr>
        <p:spPr/>
        <p:txBody>
          <a:bodyPr/>
          <a:lstStyle/>
          <a:p>
            <a:r>
              <a:rPr lang="en-GB" dirty="0" smtClean="0"/>
              <a:t>Sender’s address on right</a:t>
            </a:r>
          </a:p>
          <a:p>
            <a:r>
              <a:rPr lang="en-GB" dirty="0" smtClean="0"/>
              <a:t>Date</a:t>
            </a:r>
          </a:p>
          <a:p>
            <a:r>
              <a:rPr lang="en-GB" dirty="0" smtClean="0"/>
              <a:t>Recipient’s name and address on left</a:t>
            </a:r>
          </a:p>
          <a:p>
            <a:r>
              <a:rPr lang="en-GB" dirty="0" smtClean="0"/>
              <a:t>Salutation</a:t>
            </a:r>
          </a:p>
          <a:p>
            <a:r>
              <a:rPr lang="en-GB" dirty="0" smtClean="0"/>
              <a:t>Subject (bold, underlined)</a:t>
            </a:r>
          </a:p>
          <a:p>
            <a:r>
              <a:rPr lang="en-GB" dirty="0" smtClean="0"/>
              <a:t>Valediction (sign off)</a:t>
            </a:r>
          </a:p>
          <a:p>
            <a:r>
              <a:rPr lang="en-GB" dirty="0" smtClean="0"/>
              <a:t>Sender’s name</a:t>
            </a:r>
          </a:p>
          <a:p>
            <a:r>
              <a:rPr lang="en-GB" dirty="0" smtClean="0"/>
              <a:t>Paragraphs</a:t>
            </a:r>
            <a:endParaRPr lang="en-GB" dirty="0"/>
          </a:p>
        </p:txBody>
      </p:sp>
    </p:spTree>
    <p:extLst>
      <p:ext uri="{BB962C8B-B14F-4D97-AF65-F5344CB8AC3E}">
        <p14:creationId xmlns:p14="http://schemas.microsoft.com/office/powerpoint/2010/main" val="947478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6640"/>
          <a:stretch/>
        </p:blipFill>
        <p:spPr bwMode="auto">
          <a:xfrm>
            <a:off x="0" y="48574"/>
            <a:ext cx="9252520" cy="6548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049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Email</a:t>
            </a:r>
            <a:endParaRPr lang="en-GB" dirty="0"/>
          </a:p>
        </p:txBody>
      </p:sp>
      <p:sp>
        <p:nvSpPr>
          <p:cNvPr id="3" name="Content Placeholder 2"/>
          <p:cNvSpPr>
            <a:spLocks noGrp="1"/>
          </p:cNvSpPr>
          <p:nvPr>
            <p:ph idx="1"/>
          </p:nvPr>
        </p:nvSpPr>
        <p:spPr/>
        <p:txBody>
          <a:bodyPr/>
          <a:lstStyle/>
          <a:p>
            <a:r>
              <a:rPr lang="en-GB" dirty="0" smtClean="0"/>
              <a:t>Recipient’s email address</a:t>
            </a:r>
          </a:p>
          <a:p>
            <a:r>
              <a:rPr lang="en-GB" dirty="0" smtClean="0"/>
              <a:t>Subject (bold, underlined)</a:t>
            </a:r>
          </a:p>
          <a:p>
            <a:r>
              <a:rPr lang="en-GB" dirty="0" smtClean="0"/>
              <a:t>CC</a:t>
            </a:r>
          </a:p>
          <a:p>
            <a:r>
              <a:rPr lang="en-GB" dirty="0" smtClean="0"/>
              <a:t>BCC</a:t>
            </a:r>
          </a:p>
          <a:p>
            <a:r>
              <a:rPr lang="en-GB" dirty="0" smtClean="0"/>
              <a:t>Send, reply </a:t>
            </a:r>
            <a:r>
              <a:rPr lang="en-GB" dirty="0" err="1" smtClean="0"/>
              <a:t>etc</a:t>
            </a:r>
            <a:r>
              <a:rPr lang="en-GB" dirty="0" smtClean="0"/>
              <a:t> buttons</a:t>
            </a:r>
          </a:p>
          <a:p>
            <a:r>
              <a:rPr lang="en-GB" dirty="0" smtClean="0"/>
              <a:t>Icons</a:t>
            </a:r>
          </a:p>
          <a:p>
            <a:endParaRPr lang="en-GB" dirty="0"/>
          </a:p>
        </p:txBody>
      </p:sp>
    </p:spTree>
    <p:extLst>
      <p:ext uri="{BB962C8B-B14F-4D97-AF65-F5344CB8AC3E}">
        <p14:creationId xmlns:p14="http://schemas.microsoft.com/office/powerpoint/2010/main" val="38966679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1957863D837747B66F84C4AB4A93EE" ma:contentTypeVersion="14" ma:contentTypeDescription="Create a new document." ma:contentTypeScope="" ma:versionID="8a923f9c8a89db91deedc0feaac496db">
  <xsd:schema xmlns:xsd="http://www.w3.org/2001/XMLSchema" xmlns:xs="http://www.w3.org/2001/XMLSchema" xmlns:p="http://schemas.microsoft.com/office/2006/metadata/properties" xmlns:ns3="864a162b-6542-4936-93da-60f3c2cf7848" xmlns:ns4="fda347e8-585c-4e63-a911-a81b04e8784d" targetNamespace="http://schemas.microsoft.com/office/2006/metadata/properties" ma:root="true" ma:fieldsID="88ae980ead7384b9621f9f0e7beff6cf" ns3:_="" ns4:_="">
    <xsd:import namespace="864a162b-6542-4936-93da-60f3c2cf7848"/>
    <xsd:import namespace="fda347e8-585c-4e63-a911-a81b04e8784d"/>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a162b-6542-4936-93da-60f3c2cf7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da347e8-585c-4e63-a911-a81b04e8784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C34F26-E9A6-4D03-BDA7-237947324879}">
  <ds:schemaRefs>
    <ds:schemaRef ds:uri="http://schemas.microsoft.com/sharepoint/v3/contenttype/forms"/>
  </ds:schemaRefs>
</ds:datastoreItem>
</file>

<file path=customXml/itemProps2.xml><?xml version="1.0" encoding="utf-8"?>
<ds:datastoreItem xmlns:ds="http://schemas.openxmlformats.org/officeDocument/2006/customXml" ds:itemID="{13CA153C-60B0-4454-9421-4A16296C843C}">
  <ds:schemaRefs>
    <ds:schemaRef ds:uri="http://purl.org/dc/elements/1.1/"/>
    <ds:schemaRef ds:uri="864a162b-6542-4936-93da-60f3c2cf7848"/>
    <ds:schemaRef ds:uri="http://schemas.microsoft.com/office/2006/metadata/properties"/>
    <ds:schemaRef ds:uri="http://purl.org/dc/dcmitype/"/>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fda347e8-585c-4e63-a911-a81b04e8784d"/>
    <ds:schemaRef ds:uri="http://purl.org/dc/terms/"/>
  </ds:schemaRefs>
</ds:datastoreItem>
</file>

<file path=customXml/itemProps3.xml><?xml version="1.0" encoding="utf-8"?>
<ds:datastoreItem xmlns:ds="http://schemas.openxmlformats.org/officeDocument/2006/customXml" ds:itemID="{072C25D1-B904-4C46-A94F-303F4FE8F0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4a162b-6542-4936-93da-60f3c2cf7848"/>
    <ds:schemaRef ds:uri="fda347e8-585c-4e63-a911-a81b04e87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Clarity</Template>
  <TotalTime>826</TotalTime>
  <Words>631</Words>
  <Application>Microsoft Office PowerPoint</Application>
  <PresentationFormat>On-screen Show (4:3)</PresentationFormat>
  <Paragraphs>127</Paragraphs>
  <Slides>20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Lucida Grande</vt:lpstr>
      <vt:lpstr>Wingdings</vt:lpstr>
      <vt:lpstr>Clarity</vt:lpstr>
      <vt:lpstr>Week 4</vt:lpstr>
      <vt:lpstr>Aims of the session </vt:lpstr>
      <vt:lpstr>Recap layout features</vt:lpstr>
      <vt:lpstr>Layout features</vt:lpstr>
      <vt:lpstr>Layout features and different types of texts</vt:lpstr>
      <vt:lpstr>PowerPoint Presentation</vt:lpstr>
      <vt:lpstr>Letter</vt:lpstr>
      <vt:lpstr>PowerPoint Presentation</vt:lpstr>
      <vt:lpstr>Email</vt:lpstr>
      <vt:lpstr>PowerPoint Presentation</vt:lpstr>
      <vt:lpstr>Article</vt:lpstr>
      <vt:lpstr>www.bbc.co.uk </vt:lpstr>
      <vt:lpstr>Website</vt:lpstr>
      <vt:lpstr>PowerPoint Presentation</vt:lpstr>
      <vt:lpstr>Advert</vt:lpstr>
      <vt:lpstr>Effect of layout features</vt:lpstr>
      <vt:lpstr>Examples</vt:lpstr>
      <vt:lpstr>Colour and mood</vt:lpstr>
      <vt:lpstr>Aims of the session </vt:lpstr>
      <vt:lpstr>To check your learning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Robinson, Julie</cp:lastModifiedBy>
  <cp:revision>37</cp:revision>
  <dcterms:created xsi:type="dcterms:W3CDTF">2013-11-25T11:42:25Z</dcterms:created>
  <dcterms:modified xsi:type="dcterms:W3CDTF">2021-10-12T15:53:38Z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0x010100D81957863D837747B66F84C4AB4A93EE</vt:lpwstr>
  </property>
</Properties>
</file>