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256" r:id="rId5"/>
    <p:sldId id="257" r:id="rId6"/>
    <p:sldId id="277" r:id="rId7"/>
    <p:sldId id="258" r:id="rId8"/>
    <p:sldId id="259" r:id="rId9"/>
    <p:sldId id="276" r:id="rId10"/>
    <p:sldId id="260" r:id="rId11"/>
    <p:sldId id="261" r:id="rId12"/>
    <p:sldId id="272" r:id="rId13"/>
    <p:sldId id="273" r:id="rId14"/>
    <p:sldId id="274" r:id="rId15"/>
    <p:sldId id="279" r:id="rId16"/>
    <p:sldId id="269" r:id="rId17"/>
    <p:sldId id="262" r:id="rId18"/>
    <p:sldId id="263" r:id="rId19"/>
    <p:sldId id="264" r:id="rId20"/>
    <p:sldId id="265" r:id="rId21"/>
    <p:sldId id="266" r:id="rId22"/>
    <p:sldId id="267" r:id="rId23"/>
    <p:sldId id="280" r:id="rId24"/>
    <p:sldId id="268"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8CA"/>
    <a:srgbClr val="B4B6B9"/>
    <a:srgbClr val="BDBEC0"/>
    <a:srgbClr val="AEB0B3"/>
    <a:srgbClr val="ABADB0"/>
    <a:srgbClr val="4D8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5504" autoAdjust="0"/>
  </p:normalViewPr>
  <p:slideViewPr>
    <p:cSldViewPr snapToGrid="0" snapToObjects="1">
      <p:cViewPr>
        <p:scale>
          <a:sx n="85" d="100"/>
          <a:sy n="85" d="100"/>
        </p:scale>
        <p:origin x="375" y="339"/>
      </p:cViewPr>
      <p:guideLst/>
    </p:cSldViewPr>
  </p:slideViewPr>
  <p:notesTextViewPr>
    <p:cViewPr>
      <p:scale>
        <a:sx n="3" d="2"/>
        <a:sy n="3" d="2"/>
      </p:scale>
      <p:origin x="0" y="0"/>
    </p:cViewPr>
  </p:notesTextViewPr>
  <p:notesViewPr>
    <p:cSldViewPr snapToGrid="0" snapToObjects="1">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F96C3-6123-4C73-BCE6-390888FF99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D096F4D-4F41-4A07-9A43-E11A966AD3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5CB29C-02E5-44A0-B737-FE641B1D2817}" type="datetimeFigureOut">
              <a:rPr lang="en-US" smtClean="0"/>
              <a:t>5/10/2021</a:t>
            </a:fld>
            <a:endParaRPr lang="en-US" dirty="0"/>
          </a:p>
        </p:txBody>
      </p:sp>
      <p:sp>
        <p:nvSpPr>
          <p:cNvPr id="4" name="Footer Placeholder 3">
            <a:extLst>
              <a:ext uri="{FF2B5EF4-FFF2-40B4-BE49-F238E27FC236}">
                <a16:creationId xmlns:a16="http://schemas.microsoft.com/office/drawing/2014/main" id="{1BA6923F-537D-4CBC-90B7-A4808FFD08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38E1BA1-D1E4-411E-9E01-C8F5399BFE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ECA34E-02FE-42EE-BA45-4002CE73F7ED}" type="slidenum">
              <a:rPr lang="en-US" smtClean="0"/>
              <a:t>‹#›</a:t>
            </a:fld>
            <a:endParaRPr lang="en-US" dirty="0"/>
          </a:p>
        </p:txBody>
      </p:sp>
    </p:spTree>
    <p:extLst>
      <p:ext uri="{BB962C8B-B14F-4D97-AF65-F5344CB8AC3E}">
        <p14:creationId xmlns:p14="http://schemas.microsoft.com/office/powerpoint/2010/main" val="144533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DF27C-23B7-9C40-8636-97E800621904}" type="datetimeFigureOut">
              <a:rPr lang="en-US" smtClean="0"/>
              <a:t>5/10/2021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EC937-7A34-054B-8EB2-234964957837}" type="slidenum">
              <a:rPr lang="en-US" smtClean="0"/>
              <a:t>‹#›</a:t>
            </a:fld>
            <a:endParaRPr lang="en-US" dirty="0"/>
          </a:p>
        </p:txBody>
      </p:sp>
    </p:spTree>
    <p:extLst>
      <p:ext uri="{BB962C8B-B14F-4D97-AF65-F5344CB8AC3E}">
        <p14:creationId xmlns:p14="http://schemas.microsoft.com/office/powerpoint/2010/main" val="52942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C937-7A34-054B-8EB2-234964957837}" type="slidenum">
              <a:rPr lang="en-US" smtClean="0"/>
              <a:t>1</a:t>
            </a:fld>
            <a:endParaRPr lang="en-US" dirty="0"/>
          </a:p>
        </p:txBody>
      </p:sp>
    </p:spTree>
    <p:extLst>
      <p:ext uri="{BB962C8B-B14F-4D97-AF65-F5344CB8AC3E}">
        <p14:creationId xmlns:p14="http://schemas.microsoft.com/office/powerpoint/2010/main" val="348566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FEC937-7A34-054B-8EB2-234964957837}" type="slidenum">
              <a:rPr lang="en-US" smtClean="0"/>
              <a:t>8</a:t>
            </a:fld>
            <a:endParaRPr lang="en-US" dirty="0"/>
          </a:p>
        </p:txBody>
      </p:sp>
    </p:spTree>
    <p:extLst>
      <p:ext uri="{BB962C8B-B14F-4D97-AF65-F5344CB8AC3E}">
        <p14:creationId xmlns:p14="http://schemas.microsoft.com/office/powerpoint/2010/main" val="131607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FEC937-7A34-054B-8EB2-234964957837}" type="slidenum">
              <a:rPr lang="en-US" smtClean="0"/>
              <a:t>13</a:t>
            </a:fld>
            <a:endParaRPr lang="en-US" dirty="0"/>
          </a:p>
        </p:txBody>
      </p:sp>
    </p:spTree>
    <p:extLst>
      <p:ext uri="{BB962C8B-B14F-4D97-AF65-F5344CB8AC3E}">
        <p14:creationId xmlns:p14="http://schemas.microsoft.com/office/powerpoint/2010/main" val="50344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FEC937-7A34-054B-8EB2-234964957837}" type="slidenum">
              <a:rPr lang="en-US" smtClean="0"/>
              <a:t>14</a:t>
            </a:fld>
            <a:endParaRPr lang="en-US" dirty="0"/>
          </a:p>
        </p:txBody>
      </p:sp>
    </p:spTree>
    <p:extLst>
      <p:ext uri="{BB962C8B-B14F-4D97-AF65-F5344CB8AC3E}">
        <p14:creationId xmlns:p14="http://schemas.microsoft.com/office/powerpoint/2010/main" val="634455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22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F976DE-F6A6-0149-ADAE-9BF528C6E6A9}"/>
              </a:ext>
            </a:extLst>
          </p:cNvPr>
          <p:cNvPicPr>
            <a:picLocks noChangeAspect="1"/>
          </p:cNvPicPr>
          <p:nvPr userDrawn="1"/>
        </p:nvPicPr>
        <p:blipFill>
          <a:blip r:embed="rId2"/>
          <a:stretch>
            <a:fillRect/>
          </a:stretch>
        </p:blipFill>
        <p:spPr>
          <a:xfrm>
            <a:off x="0" y="-2511239"/>
            <a:ext cx="16656424" cy="9369239"/>
          </a:xfrm>
          <a:prstGeom prst="rect">
            <a:avLst/>
          </a:prstGeom>
          <a:solidFill>
            <a:srgbClr val="BDBEC0"/>
          </a:solidFill>
        </p:spPr>
      </p:pic>
      <p:pic>
        <p:nvPicPr>
          <p:cNvPr id="21" name="Picture 20">
            <a:extLst>
              <a:ext uri="{FF2B5EF4-FFF2-40B4-BE49-F238E27FC236}">
                <a16:creationId xmlns:a16="http://schemas.microsoft.com/office/drawing/2014/main" id="{3249FAD6-8D2E-3F4B-BA86-AAC4EDBA953C}"/>
              </a:ext>
            </a:extLst>
          </p:cNvPr>
          <p:cNvPicPr>
            <a:picLocks noChangeAspect="1"/>
          </p:cNvPicPr>
          <p:nvPr userDrawn="1"/>
        </p:nvPicPr>
        <p:blipFill>
          <a:blip r:embed="rId3">
            <a:alphaModFix amt="25000"/>
          </a:blip>
          <a:stretch>
            <a:fillRect/>
          </a:stretch>
        </p:blipFill>
        <p:spPr>
          <a:xfrm>
            <a:off x="11507538" y="638576"/>
            <a:ext cx="1103670" cy="543193"/>
          </a:xfrm>
          <a:prstGeom prst="rect">
            <a:avLst/>
          </a:prstGeom>
        </p:spPr>
      </p:pic>
      <p:pic>
        <p:nvPicPr>
          <p:cNvPr id="17" name="Picture 16">
            <a:extLst>
              <a:ext uri="{FF2B5EF4-FFF2-40B4-BE49-F238E27FC236}">
                <a16:creationId xmlns:a16="http://schemas.microsoft.com/office/drawing/2014/main" id="{65886DC5-31D1-884F-A425-C917FE781D49}"/>
              </a:ext>
            </a:extLst>
          </p:cNvPr>
          <p:cNvPicPr>
            <a:picLocks noChangeAspect="1"/>
          </p:cNvPicPr>
          <p:nvPr userDrawn="1"/>
        </p:nvPicPr>
        <p:blipFill>
          <a:blip r:embed="rId3">
            <a:alphaModFix amt="25000"/>
          </a:blip>
          <a:stretch>
            <a:fillRect/>
          </a:stretch>
        </p:blipFill>
        <p:spPr>
          <a:xfrm>
            <a:off x="11976286" y="735260"/>
            <a:ext cx="1269845" cy="624980"/>
          </a:xfrm>
          <a:prstGeom prst="rect">
            <a:avLst/>
          </a:prstGeom>
        </p:spPr>
      </p:pic>
      <p:pic>
        <p:nvPicPr>
          <p:cNvPr id="3" name="Picture 2">
            <a:extLst>
              <a:ext uri="{FF2B5EF4-FFF2-40B4-BE49-F238E27FC236}">
                <a16:creationId xmlns:a16="http://schemas.microsoft.com/office/drawing/2014/main" id="{E945C6DD-CDAE-A643-9E13-29D255268009}"/>
              </a:ext>
            </a:extLst>
          </p:cNvPr>
          <p:cNvPicPr>
            <a:picLocks noChangeAspect="1"/>
          </p:cNvPicPr>
          <p:nvPr userDrawn="1"/>
        </p:nvPicPr>
        <p:blipFill>
          <a:blip r:embed="rId4"/>
          <a:stretch>
            <a:fillRect/>
          </a:stretch>
        </p:blipFill>
        <p:spPr>
          <a:xfrm>
            <a:off x="8742487" y="66765"/>
            <a:ext cx="3066380" cy="1503867"/>
          </a:xfrm>
          <a:prstGeom prst="rect">
            <a:avLst/>
          </a:prstGeom>
        </p:spPr>
      </p:pic>
      <p:sp>
        <p:nvSpPr>
          <p:cNvPr id="9" name="Oval 8">
            <a:extLst>
              <a:ext uri="{FF2B5EF4-FFF2-40B4-BE49-F238E27FC236}">
                <a16:creationId xmlns:a16="http://schemas.microsoft.com/office/drawing/2014/main" id="{552DA949-579F-6448-8C50-6AFB1BF34029}"/>
              </a:ext>
            </a:extLst>
          </p:cNvPr>
          <p:cNvSpPr/>
          <p:nvPr userDrawn="1"/>
        </p:nvSpPr>
        <p:spPr>
          <a:xfrm>
            <a:off x="5835127" y="-1642692"/>
            <a:ext cx="4581200" cy="4581200"/>
          </a:xfrm>
          <a:prstGeom prst="ellipse">
            <a:avLst/>
          </a:prstGeom>
          <a:gradFill flip="none" rotWithShape="1">
            <a:gsLst>
              <a:gs pos="0">
                <a:schemeClr val="bg1"/>
              </a:gs>
              <a:gs pos="73000">
                <a:schemeClr val="bg1">
                  <a:alpha val="0"/>
                </a:schemeClr>
              </a:gs>
            </a:gsLst>
            <a:path path="circle">
              <a:fillToRect l="50000" t="50000" r="50000" b="50000"/>
            </a:path>
            <a:tileRect/>
          </a:grad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653B4A5-68B3-8545-9AFE-578DF86C5060}"/>
              </a:ext>
            </a:extLst>
          </p:cNvPr>
          <p:cNvPicPr>
            <a:picLocks noChangeAspect="1"/>
          </p:cNvPicPr>
          <p:nvPr userDrawn="1"/>
        </p:nvPicPr>
        <p:blipFill>
          <a:blip r:embed="rId3"/>
          <a:stretch>
            <a:fillRect/>
          </a:stretch>
        </p:blipFill>
        <p:spPr>
          <a:xfrm>
            <a:off x="7806235" y="910173"/>
            <a:ext cx="1872503" cy="921590"/>
          </a:xfrm>
          <a:prstGeom prst="rect">
            <a:avLst/>
          </a:prstGeom>
        </p:spPr>
      </p:pic>
      <p:sp>
        <p:nvSpPr>
          <p:cNvPr id="12" name="Rectangle 11">
            <a:extLst>
              <a:ext uri="{FF2B5EF4-FFF2-40B4-BE49-F238E27FC236}">
                <a16:creationId xmlns:a16="http://schemas.microsoft.com/office/drawing/2014/main" id="{BA2FA49A-A98C-6443-B01D-7612F50EDB51}"/>
              </a:ext>
            </a:extLst>
          </p:cNvPr>
          <p:cNvSpPr/>
          <p:nvPr userDrawn="1"/>
        </p:nvSpPr>
        <p:spPr>
          <a:xfrm>
            <a:off x="0" y="1047750"/>
            <a:ext cx="12192000" cy="5810250"/>
          </a:xfrm>
          <a:prstGeom prst="rect">
            <a:avLst/>
          </a:prstGeom>
          <a:gradFill>
            <a:gsLst>
              <a:gs pos="0">
                <a:schemeClr val="bg1">
                  <a:lumMod val="50000"/>
                  <a:alpha val="1000"/>
                </a:schemeClr>
              </a:gs>
              <a:gs pos="60000">
                <a:schemeClr val="bg1">
                  <a:lumMod val="50000"/>
                  <a:alpha val="85000"/>
                </a:schemeClr>
              </a:gs>
              <a:gs pos="40000">
                <a:schemeClr val="bg1">
                  <a:lumMod val="50000"/>
                  <a:alpha val="85000"/>
                </a:schemeClr>
              </a:gs>
              <a:gs pos="100000">
                <a:schemeClr val="bg1">
                  <a:lumMod val="5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9B9AA09F-715D-A34E-94B7-279D5FC00717}"/>
              </a:ext>
            </a:extLst>
          </p:cNvPr>
          <p:cNvSpPr>
            <a:spLocks noGrp="1"/>
          </p:cNvSpPr>
          <p:nvPr>
            <p:ph type="body" sz="quarter" idx="10"/>
          </p:nvPr>
        </p:nvSpPr>
        <p:spPr>
          <a:xfrm>
            <a:off x="1485900" y="3429000"/>
            <a:ext cx="9220200" cy="1017588"/>
          </a:xfrm>
          <a:prstGeom prst="rect">
            <a:avLst/>
          </a:prstGeom>
        </p:spPr>
        <p:txBody>
          <a:bodyPr anchor="ctr"/>
          <a:lstStyle>
            <a:lvl1pPr marL="0" indent="0" algn="ctr">
              <a:buNone/>
              <a:defRPr>
                <a:solidFill>
                  <a:schemeClr val="bg1"/>
                </a:solidFill>
                <a:effectLst>
                  <a:outerShdw blurRad="63500" dist="38100" dir="2700000" algn="tl" rotWithShape="0">
                    <a:schemeClr val="tx1">
                      <a:alpha val="60000"/>
                    </a:schemeClr>
                  </a:outerShdw>
                </a:effectLst>
              </a:defRPr>
            </a:lvl1pPr>
          </a:lstStyle>
          <a:p>
            <a:pPr lvl="0"/>
            <a:r>
              <a:rPr lang="en-US"/>
              <a:t>Click to edit Master text styles</a:t>
            </a:r>
          </a:p>
        </p:txBody>
      </p:sp>
      <p:sp>
        <p:nvSpPr>
          <p:cNvPr id="11" name="Title 10">
            <a:extLst>
              <a:ext uri="{FF2B5EF4-FFF2-40B4-BE49-F238E27FC236}">
                <a16:creationId xmlns:a16="http://schemas.microsoft.com/office/drawing/2014/main" id="{29EF441D-42DE-CF48-B0AB-48A5E97DABAF}"/>
              </a:ext>
            </a:extLst>
          </p:cNvPr>
          <p:cNvSpPr>
            <a:spLocks noGrp="1"/>
          </p:cNvSpPr>
          <p:nvPr>
            <p:ph type="title"/>
          </p:nvPr>
        </p:nvSpPr>
        <p:spPr>
          <a:xfrm>
            <a:off x="1283971" y="2200695"/>
            <a:ext cx="9624059" cy="652403"/>
          </a:xfrm>
          <a:prstGeom prst="rect">
            <a:avLst/>
          </a:prstGeom>
        </p:spPr>
        <p:txBody>
          <a:bodyPr anchor="ctr"/>
          <a:lstStyle>
            <a:lvl1pPr algn="ctr">
              <a:defRPr>
                <a:solidFill>
                  <a:schemeClr val="bg1"/>
                </a:solidFill>
                <a:effectLst>
                  <a:outerShdw blurRad="63500" dist="38100" dir="2700000" algn="tl" rotWithShape="0">
                    <a:schemeClr val="tx1">
                      <a:alpha val="60000"/>
                    </a:schemeClr>
                  </a:outerShdw>
                </a:effectLst>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0022EFFE-2DFF-024C-9E1C-8AD26C70FB65}"/>
              </a:ext>
            </a:extLst>
          </p:cNvPr>
          <p:cNvGrpSpPr/>
          <p:nvPr userDrawn="1"/>
        </p:nvGrpSpPr>
        <p:grpSpPr>
          <a:xfrm>
            <a:off x="1283971" y="3193643"/>
            <a:ext cx="9624059" cy="2224502"/>
            <a:chOff x="1283971" y="3193643"/>
            <a:chExt cx="9624059" cy="2224502"/>
          </a:xfrm>
        </p:grpSpPr>
        <p:sp>
          <p:nvSpPr>
            <p:cNvPr id="23" name="Freeform 22">
              <a:extLst>
                <a:ext uri="{FF2B5EF4-FFF2-40B4-BE49-F238E27FC236}">
                  <a16:creationId xmlns:a16="http://schemas.microsoft.com/office/drawing/2014/main" id="{4DDC8259-5439-1141-977E-E10B205DD03B}"/>
                </a:ext>
              </a:extLst>
            </p:cNvPr>
            <p:cNvSpPr/>
            <p:nvPr userDrawn="1"/>
          </p:nvSpPr>
          <p:spPr>
            <a:xfrm rot="5400000">
              <a:off x="5935979" y="-1458365"/>
              <a:ext cx="320043" cy="9624059"/>
            </a:xfrm>
            <a:custGeom>
              <a:avLst/>
              <a:gdLst>
                <a:gd name="connsiteX0" fmla="*/ 0 w 320043"/>
                <a:gd name="connsiteY0" fmla="*/ 9624058 h 9624059"/>
                <a:gd name="connsiteX1" fmla="*/ 0 w 320043"/>
                <a:gd name="connsiteY1" fmla="*/ 22859 h 9624059"/>
                <a:gd name="connsiteX2" fmla="*/ 3 w 320043"/>
                <a:gd name="connsiteY2" fmla="*/ 22859 h 9624059"/>
                <a:gd name="connsiteX3" fmla="*/ 3 w 320043"/>
                <a:gd name="connsiteY3" fmla="*/ 0 h 9624059"/>
                <a:gd name="connsiteX4" fmla="*/ 320043 w 320043"/>
                <a:gd name="connsiteY4" fmla="*/ 0 h 9624059"/>
                <a:gd name="connsiteX5" fmla="*/ 320043 w 320043"/>
                <a:gd name="connsiteY5" fmla="*/ 45718 h 9624059"/>
                <a:gd name="connsiteX6" fmla="*/ 45720 w 320043"/>
                <a:gd name="connsiteY6" fmla="*/ 45718 h 9624059"/>
                <a:gd name="connsiteX7" fmla="*/ 45719 w 320043"/>
                <a:gd name="connsiteY7" fmla="*/ 9578340 h 9624059"/>
                <a:gd name="connsiteX8" fmla="*/ 320041 w 320043"/>
                <a:gd name="connsiteY8" fmla="*/ 9578340 h 9624059"/>
                <a:gd name="connsiteX9" fmla="*/ 320041 w 320043"/>
                <a:gd name="connsiteY9" fmla="*/ 9624059 h 9624059"/>
                <a:gd name="connsiteX10" fmla="*/ 1 w 320043"/>
                <a:gd name="connsiteY10" fmla="*/ 9624059 h 9624059"/>
                <a:gd name="connsiteX11" fmla="*/ 1 w 320043"/>
                <a:gd name="connsiteY11" fmla="*/ 9624058 h 96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3" h="9624059">
                  <a:moveTo>
                    <a:pt x="0" y="9624058"/>
                  </a:moveTo>
                  <a:lnTo>
                    <a:pt x="0" y="22859"/>
                  </a:lnTo>
                  <a:lnTo>
                    <a:pt x="3" y="22859"/>
                  </a:lnTo>
                  <a:lnTo>
                    <a:pt x="3" y="0"/>
                  </a:lnTo>
                  <a:lnTo>
                    <a:pt x="320043" y="0"/>
                  </a:lnTo>
                  <a:lnTo>
                    <a:pt x="320043" y="45718"/>
                  </a:lnTo>
                  <a:lnTo>
                    <a:pt x="45720" y="45718"/>
                  </a:lnTo>
                  <a:lnTo>
                    <a:pt x="45719" y="9578340"/>
                  </a:lnTo>
                  <a:lnTo>
                    <a:pt x="320041" y="9578340"/>
                  </a:lnTo>
                  <a:lnTo>
                    <a:pt x="320041" y="9624059"/>
                  </a:lnTo>
                  <a:lnTo>
                    <a:pt x="1" y="9624059"/>
                  </a:lnTo>
                  <a:lnTo>
                    <a:pt x="1" y="96240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B28BC5D8-96D5-C34F-8298-7A33B7CC9695}"/>
                </a:ext>
              </a:extLst>
            </p:cNvPr>
            <p:cNvSpPr/>
            <p:nvPr userDrawn="1"/>
          </p:nvSpPr>
          <p:spPr>
            <a:xfrm rot="16200000" flipV="1">
              <a:off x="5935979" y="-252659"/>
              <a:ext cx="320043" cy="9624059"/>
            </a:xfrm>
            <a:custGeom>
              <a:avLst/>
              <a:gdLst>
                <a:gd name="connsiteX0" fmla="*/ 0 w 320043"/>
                <a:gd name="connsiteY0" fmla="*/ 9624058 h 9624059"/>
                <a:gd name="connsiteX1" fmla="*/ 0 w 320043"/>
                <a:gd name="connsiteY1" fmla="*/ 22859 h 9624059"/>
                <a:gd name="connsiteX2" fmla="*/ 3 w 320043"/>
                <a:gd name="connsiteY2" fmla="*/ 22859 h 9624059"/>
                <a:gd name="connsiteX3" fmla="*/ 3 w 320043"/>
                <a:gd name="connsiteY3" fmla="*/ 0 h 9624059"/>
                <a:gd name="connsiteX4" fmla="*/ 320043 w 320043"/>
                <a:gd name="connsiteY4" fmla="*/ 0 h 9624059"/>
                <a:gd name="connsiteX5" fmla="*/ 320043 w 320043"/>
                <a:gd name="connsiteY5" fmla="*/ 45718 h 9624059"/>
                <a:gd name="connsiteX6" fmla="*/ 45720 w 320043"/>
                <a:gd name="connsiteY6" fmla="*/ 45718 h 9624059"/>
                <a:gd name="connsiteX7" fmla="*/ 45719 w 320043"/>
                <a:gd name="connsiteY7" fmla="*/ 9578340 h 9624059"/>
                <a:gd name="connsiteX8" fmla="*/ 320041 w 320043"/>
                <a:gd name="connsiteY8" fmla="*/ 9578340 h 9624059"/>
                <a:gd name="connsiteX9" fmla="*/ 320041 w 320043"/>
                <a:gd name="connsiteY9" fmla="*/ 9624059 h 9624059"/>
                <a:gd name="connsiteX10" fmla="*/ 1 w 320043"/>
                <a:gd name="connsiteY10" fmla="*/ 9624059 h 9624059"/>
                <a:gd name="connsiteX11" fmla="*/ 1 w 320043"/>
                <a:gd name="connsiteY11" fmla="*/ 9624058 h 962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3" h="9624059">
                  <a:moveTo>
                    <a:pt x="0" y="9624058"/>
                  </a:moveTo>
                  <a:lnTo>
                    <a:pt x="0" y="22859"/>
                  </a:lnTo>
                  <a:lnTo>
                    <a:pt x="3" y="22859"/>
                  </a:lnTo>
                  <a:lnTo>
                    <a:pt x="3" y="0"/>
                  </a:lnTo>
                  <a:lnTo>
                    <a:pt x="320043" y="0"/>
                  </a:lnTo>
                  <a:lnTo>
                    <a:pt x="320043" y="45718"/>
                  </a:lnTo>
                  <a:lnTo>
                    <a:pt x="45720" y="45718"/>
                  </a:lnTo>
                  <a:lnTo>
                    <a:pt x="45719" y="9578340"/>
                  </a:lnTo>
                  <a:lnTo>
                    <a:pt x="320041" y="9578340"/>
                  </a:lnTo>
                  <a:lnTo>
                    <a:pt x="320041" y="9624059"/>
                  </a:lnTo>
                  <a:lnTo>
                    <a:pt x="1" y="9624059"/>
                  </a:lnTo>
                  <a:lnTo>
                    <a:pt x="1" y="96240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alf Frame 24">
              <a:extLst>
                <a:ext uri="{FF2B5EF4-FFF2-40B4-BE49-F238E27FC236}">
                  <a16:creationId xmlns:a16="http://schemas.microsoft.com/office/drawing/2014/main" id="{DD6367FF-B8D4-624E-87F8-36D5E50D49BE}"/>
                </a:ext>
              </a:extLst>
            </p:cNvPr>
            <p:cNvSpPr/>
            <p:nvPr userDrawn="1"/>
          </p:nvSpPr>
          <p:spPr>
            <a:xfrm rot="13500000">
              <a:off x="5765073" y="4756291"/>
              <a:ext cx="661854" cy="661854"/>
            </a:xfrm>
            <a:prstGeom prst="halfFrame">
              <a:avLst>
                <a:gd name="adj1" fmla="val 6273"/>
                <a:gd name="adj2" fmla="val 6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8" name="Picture 17">
            <a:extLst>
              <a:ext uri="{FF2B5EF4-FFF2-40B4-BE49-F238E27FC236}">
                <a16:creationId xmlns:a16="http://schemas.microsoft.com/office/drawing/2014/main" id="{F72FC533-DFC8-1946-8ABA-A4A320022DD5}"/>
              </a:ext>
            </a:extLst>
          </p:cNvPr>
          <p:cNvPicPr>
            <a:picLocks noChangeAspect="1"/>
          </p:cNvPicPr>
          <p:nvPr userDrawn="1"/>
        </p:nvPicPr>
        <p:blipFill>
          <a:blip r:embed="rId4"/>
          <a:stretch>
            <a:fillRect/>
          </a:stretch>
        </p:blipFill>
        <p:spPr>
          <a:xfrm>
            <a:off x="-1233520" y="619078"/>
            <a:ext cx="4555160" cy="2234020"/>
          </a:xfrm>
          <a:prstGeom prst="rect">
            <a:avLst/>
          </a:prstGeom>
        </p:spPr>
      </p:pic>
      <p:pic>
        <p:nvPicPr>
          <p:cNvPr id="22" name="Picture 21">
            <a:extLst>
              <a:ext uri="{FF2B5EF4-FFF2-40B4-BE49-F238E27FC236}">
                <a16:creationId xmlns:a16="http://schemas.microsoft.com/office/drawing/2014/main" id="{25CC0ADD-098C-0445-BEA6-96A944C3F8B4}"/>
              </a:ext>
            </a:extLst>
          </p:cNvPr>
          <p:cNvPicPr>
            <a:picLocks noChangeAspect="1"/>
          </p:cNvPicPr>
          <p:nvPr userDrawn="1"/>
        </p:nvPicPr>
        <p:blipFill>
          <a:blip r:embed="rId3">
            <a:alphaModFix amt="25000"/>
          </a:blip>
          <a:stretch>
            <a:fillRect/>
          </a:stretch>
        </p:blipFill>
        <p:spPr>
          <a:xfrm>
            <a:off x="4061134" y="638575"/>
            <a:ext cx="1103670" cy="543193"/>
          </a:xfrm>
          <a:prstGeom prst="rect">
            <a:avLst/>
          </a:prstGeom>
        </p:spPr>
      </p:pic>
    </p:spTree>
    <p:extLst>
      <p:ext uri="{BB962C8B-B14F-4D97-AF65-F5344CB8AC3E}">
        <p14:creationId xmlns:p14="http://schemas.microsoft.com/office/powerpoint/2010/main" val="1879503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0.04284 0.00069 L -0.12461 0.00069 " pathEditMode="relative" rAng="0" ptsTypes="AA">
                                      <p:cBhvr>
                                        <p:cTn id="6" dur="25000" fill="hold"/>
                                        <p:tgtEl>
                                          <p:spTgt spid="7"/>
                                        </p:tgtEl>
                                        <p:attrNameLst>
                                          <p:attrName>ppt_x</p:attrName>
                                          <p:attrName>ppt_y</p:attrName>
                                        </p:attrNameLst>
                                      </p:cBhvr>
                                      <p:rCtr x="-4089" y="0"/>
                                    </p:animMotion>
                                  </p:childTnLst>
                                </p:cTn>
                              </p:par>
                              <p:par>
                                <p:cTn id="7" presetID="42" presetClass="path" presetSubtype="0" repeatCount="indefinite" autoRev="1" fill="remove" grpId="0" nodeType="withEffect">
                                  <p:stCondLst>
                                    <p:cond delay="0"/>
                                  </p:stCondLst>
                                  <p:childTnLst>
                                    <p:animMotion origin="layout" path="M 3.75E-6 -4.44444E-6 L -0.22019 0.06598 " pathEditMode="relative" rAng="0" ptsTypes="AA">
                                      <p:cBhvr>
                                        <p:cTn id="8" dur="25000" fill="hold"/>
                                        <p:tgtEl>
                                          <p:spTgt spid="9"/>
                                        </p:tgtEl>
                                        <p:attrNameLst>
                                          <p:attrName>ppt_x</p:attrName>
                                          <p:attrName>ppt_y</p:attrName>
                                        </p:attrNameLst>
                                      </p:cBhvr>
                                      <p:rCtr x="-11016" y="3287"/>
                                    </p:animMotion>
                                  </p:childTnLst>
                                </p:cTn>
                              </p:par>
                              <p:par>
                                <p:cTn id="9" presetID="42" presetClass="path" presetSubtype="0" repeatCount="indefinite" autoRev="1" fill="remove" nodeType="withEffect">
                                  <p:stCondLst>
                                    <p:cond delay="0"/>
                                  </p:stCondLst>
                                  <p:childTnLst>
                                    <p:animMotion origin="layout" path="M 2.70833E-6 1.48148E-6 L -0.33907 1.48148E-6 " pathEditMode="relative" rAng="0" ptsTypes="AA">
                                      <p:cBhvr>
                                        <p:cTn id="10" dur="25000" fill="hold"/>
                                        <p:tgtEl>
                                          <p:spTgt spid="5"/>
                                        </p:tgtEl>
                                        <p:attrNameLst>
                                          <p:attrName>ppt_x</p:attrName>
                                          <p:attrName>ppt_y</p:attrName>
                                        </p:attrNameLst>
                                      </p:cBhvr>
                                      <p:rCtr x="-16953" y="0"/>
                                    </p:animMotion>
                                  </p:childTnLst>
                                </p:cTn>
                              </p:par>
                              <p:par>
                                <p:cTn id="11" presetID="42" presetClass="path" presetSubtype="0" repeatCount="indefinite" autoRev="1" fill="remove" nodeType="withEffect">
                                  <p:stCondLst>
                                    <p:cond delay="0"/>
                                  </p:stCondLst>
                                  <p:childTnLst>
                                    <p:animMotion origin="layout" path="M 5E-6 2.22222E-6 L -0.1612 -0.0007 " pathEditMode="relative" rAng="0" ptsTypes="AA">
                                      <p:cBhvr>
                                        <p:cTn id="12" dur="25000" fill="hold"/>
                                        <p:tgtEl>
                                          <p:spTgt spid="17"/>
                                        </p:tgtEl>
                                        <p:attrNameLst>
                                          <p:attrName>ppt_x</p:attrName>
                                          <p:attrName>ppt_y</p:attrName>
                                        </p:attrNameLst>
                                      </p:cBhvr>
                                      <p:rCtr x="-8060" y="-46"/>
                                    </p:animMotion>
                                  </p:childTnLst>
                                </p:cTn>
                              </p:par>
                              <p:par>
                                <p:cTn id="13" presetID="42" presetClass="path" presetSubtype="0" repeatCount="indefinite" autoRev="1" fill="remove" nodeType="withEffect">
                                  <p:stCondLst>
                                    <p:cond delay="0"/>
                                  </p:stCondLst>
                                  <p:childTnLst>
                                    <p:animMotion origin="layout" path="M 1.45833E-6 -2.96296E-6 L -0.21341 0.00255 " pathEditMode="relative" rAng="0" ptsTypes="AA">
                                      <p:cBhvr>
                                        <p:cTn id="14" dur="25000" fill="hold"/>
                                        <p:tgtEl>
                                          <p:spTgt spid="3"/>
                                        </p:tgtEl>
                                        <p:attrNameLst>
                                          <p:attrName>ppt_x</p:attrName>
                                          <p:attrName>ppt_y</p:attrName>
                                        </p:attrNameLst>
                                      </p:cBhvr>
                                      <p:rCtr x="-10677" y="116"/>
                                    </p:animMotion>
                                  </p:childTnLst>
                                </p:cTn>
                              </p:par>
                              <p:par>
                                <p:cTn id="15" presetID="42" presetClass="path" presetSubtype="0" repeatCount="indefinite" autoRev="1" fill="remove" nodeType="withEffect">
                                  <p:stCondLst>
                                    <p:cond delay="0"/>
                                  </p:stCondLst>
                                  <p:childTnLst>
                                    <p:animMotion origin="layout" path="M 4.79167E-6 1.11111E-6 L -0.39883 1.11111E-6 " pathEditMode="relative" rAng="0" ptsTypes="AA">
                                      <p:cBhvr>
                                        <p:cTn id="16" dur="25000" fill="hold"/>
                                        <p:tgtEl>
                                          <p:spTgt spid="22"/>
                                        </p:tgtEl>
                                        <p:attrNameLst>
                                          <p:attrName>ppt_x</p:attrName>
                                          <p:attrName>ppt_y</p:attrName>
                                        </p:attrNameLst>
                                      </p:cBhvr>
                                      <p:rCtr x="-19948" y="0"/>
                                    </p:animMotion>
                                  </p:childTnLst>
                                </p:cTn>
                              </p:par>
                              <p:par>
                                <p:cTn id="17" presetID="42" presetClass="path" presetSubtype="0" repeatCount="indefinite" autoRev="1" fill="remove" nodeType="withEffect">
                                  <p:stCondLst>
                                    <p:cond delay="0"/>
                                  </p:stCondLst>
                                  <p:childTnLst>
                                    <p:animMotion origin="layout" path="M -2.5E-6 1.11111E-6 L -0.33906 1.11111E-6 " pathEditMode="relative" rAng="0" ptsTypes="AA">
                                      <p:cBhvr>
                                        <p:cTn id="18" dur="25000" fill="hold"/>
                                        <p:tgtEl>
                                          <p:spTgt spid="21"/>
                                        </p:tgtEl>
                                        <p:attrNameLst>
                                          <p:attrName>ppt_x</p:attrName>
                                          <p:attrName>ppt_y</p:attrName>
                                        </p:attrNameLst>
                                      </p:cBhvr>
                                      <p:rCtr x="-16953" y="0"/>
                                    </p:animMotion>
                                  </p:childTnLst>
                                </p:cTn>
                              </p:par>
                              <p:par>
                                <p:cTn id="19" presetID="42" presetClass="path" presetSubtype="0" repeatCount="indefinite" autoRev="1" fill="remove" nodeType="withEffect">
                                  <p:stCondLst>
                                    <p:cond delay="0"/>
                                  </p:stCondLst>
                                  <p:childTnLst>
                                    <p:animMotion origin="layout" path="M 3.125E-6 7.40741E-7 L -0.30091 0.01412 " pathEditMode="relative" rAng="0" ptsTypes="AA">
                                      <p:cBhvr>
                                        <p:cTn id="20" dur="25000" fill="hold"/>
                                        <p:tgtEl>
                                          <p:spTgt spid="18"/>
                                        </p:tgtEl>
                                        <p:attrNameLst>
                                          <p:attrName>ppt_x</p:attrName>
                                          <p:attrName>ppt_y</p:attrName>
                                        </p:attrNameLst>
                                      </p:cBhvr>
                                      <p:rCtr x="-15039" y="694"/>
                                    </p:animMotion>
                                  </p:childTnLst>
                                </p:cTn>
                              </p:par>
                              <p:par>
                                <p:cTn id="21" presetID="6" presetClass="entr" presetSubtype="16" fill="hold" nodeType="withEffect">
                                  <p:stCondLst>
                                    <p:cond delay="100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0"/>
                                        <p:tgtEl>
                                          <p:spTgt spid="11"/>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30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500"/>
                                  </p:stCondLst>
                                  <p:childTnLst>
                                    <p:animEffect transition="out" filter="circle(out)">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par>
                                <p:cTn id="35" presetID="10" presetClass="exit" presetSubtype="0" fill="hold" grpId="1" nodeType="withEffect">
                                  <p:stCondLst>
                                    <p:cond delay="50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1000"/>
                                  </p:stCondLst>
                                  <p:childTnLst>
                                    <p:animEffect transition="out" filter="fade">
                                      <p:cBhvr>
                                        <p:cTn id="39" dur="2000"/>
                                        <p:tgtEl>
                                          <p:spTgt spid="10">
                                            <p:txEl>
                                              <p:pRg st="0" end="0"/>
                                            </p:txEl>
                                          </p:spTgt>
                                        </p:tgtEl>
                                      </p:cBhvr>
                                    </p:animEffect>
                                    <p:set>
                                      <p:cBhvr>
                                        <p:cTn id="40" dur="1" fill="hold">
                                          <p:stCondLst>
                                            <p:cond delay="1999"/>
                                          </p:stCondLst>
                                        </p:cTn>
                                        <p:tgtEl>
                                          <p:spTgt spid="10">
                                            <p:txEl>
                                              <p:pRg st="0" end="0"/>
                                            </p:txEl>
                                          </p:spTgt>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build="p">
        <p:tmplLst>
          <p:tmpl lvl="1">
            <p:tnLst>
              <p:par>
                <p:cTn presetID="10" presetClass="entr" presetSubtype="0" fill="hold" nodeType="withEffect">
                  <p:stCondLst>
                    <p:cond delay="2000"/>
                  </p:stCondLst>
                  <p:childTnLst>
                    <p:set>
                      <p:cBhvr>
                        <p:cTn dur="1" fill="hold">
                          <p:stCondLst>
                            <p:cond delay="0"/>
                          </p:stCondLst>
                        </p:cTn>
                        <p:tgtEl>
                          <p:spTgt spid="10"/>
                        </p:tgtEl>
                        <p:attrNameLst>
                          <p:attrName>style.visibility</p:attrName>
                        </p:attrNameLst>
                      </p:cBhvr>
                      <p:to>
                        <p:strVal val="visible"/>
                      </p:to>
                    </p:set>
                    <p:animEffect transition="in" filter="fade">
                      <p:cBhvr>
                        <p:cTn dur="3000"/>
                        <p:tgtEl>
                          <p:spTgt spid="10"/>
                        </p:tgtEl>
                      </p:cBhvr>
                    </p:animEffect>
                  </p:childTnLst>
                </p:cTn>
              </p:par>
            </p:tnLst>
          </p:tmpl>
        </p:tmplLst>
      </p:bldP>
      <p:bldP spid="10" grpId="1" build="p">
        <p:tmplLst>
          <p:tmpl lvl="1">
            <p:tnLst>
              <p:par>
                <p:cTn presetID="10" presetClass="exit" presetSubtype="0" fill="hold" nodeType="withEffect">
                  <p:stCondLst>
                    <p:cond delay="1000"/>
                  </p:stCondLst>
                  <p:childTnLst>
                    <p:animEffect transition="out" filter="fade">
                      <p:cBhvr>
                        <p:cTn dur="2000"/>
                        <p:tgtEl>
                          <p:spTgt spid="10"/>
                        </p:tgtEl>
                      </p:cBhvr>
                    </p:animEffect>
                    <p:set>
                      <p:cBhvr>
                        <p:cTn dur="1" fill="hold">
                          <p:stCondLst>
                            <p:cond delay="1999"/>
                          </p:stCondLst>
                        </p:cTn>
                        <p:tgtEl>
                          <p:spTgt spid="10"/>
                        </p:tgtEl>
                        <p:attrNameLst>
                          <p:attrName>style.visibility</p:attrName>
                        </p:attrNameLst>
                      </p:cBhvr>
                      <p:to>
                        <p:strVal val="hidden"/>
                      </p:to>
                    </p:set>
                  </p:childTnLst>
                </p:cTn>
              </p:par>
            </p:tnLst>
          </p:tmpl>
        </p:tmplLst>
      </p:bldP>
      <p:bldP spid="11" grpId="0"/>
      <p:bldP spid="1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4B6B9">
            <a:alpha val="22000"/>
          </a:srgbClr>
        </a:solidFill>
        <a:effectLst/>
      </p:bgPr>
    </p:bg>
    <p:spTree>
      <p:nvGrpSpPr>
        <p:cNvPr id="1" name=""/>
        <p:cNvGrpSpPr/>
        <p:nvPr/>
      </p:nvGrpSpPr>
      <p:grpSpPr>
        <a:xfrm>
          <a:off x="0" y="0"/>
          <a:ext cx="0" cy="0"/>
          <a:chOff x="0" y="0"/>
          <a:chExt cx="0" cy="0"/>
        </a:xfrm>
      </p:grpSpPr>
      <p:sp>
        <p:nvSpPr>
          <p:cNvPr id="19" name="Title 10">
            <a:extLst>
              <a:ext uri="{FF2B5EF4-FFF2-40B4-BE49-F238E27FC236}">
                <a16:creationId xmlns:a16="http://schemas.microsoft.com/office/drawing/2014/main" id="{D7D0BB45-8770-4FB3-8208-254DBB127E93}"/>
              </a:ext>
            </a:extLst>
          </p:cNvPr>
          <p:cNvSpPr>
            <a:spLocks noGrp="1"/>
          </p:cNvSpPr>
          <p:nvPr>
            <p:ph type="title"/>
          </p:nvPr>
        </p:nvSpPr>
        <p:spPr>
          <a:xfrm>
            <a:off x="1283971" y="684315"/>
            <a:ext cx="9624059" cy="652403"/>
          </a:xfrm>
          <a:prstGeom prst="rect">
            <a:avLst/>
          </a:prstGeom>
        </p:spPr>
        <p:txBody>
          <a:bodyPr anchor="ctr"/>
          <a:lstStyle>
            <a:lvl1pPr algn="ctr">
              <a:defRPr>
                <a:solidFill>
                  <a:schemeClr val="bg1"/>
                </a:solidFill>
                <a:effectLst>
                  <a:outerShdw blurRad="63500" dist="38100" dir="2700000" algn="tl" rotWithShape="0">
                    <a:schemeClr val="tx1">
                      <a:alpha val="60000"/>
                    </a:schemeClr>
                  </a:outerShdw>
                </a:effectLst>
              </a:defRPr>
            </a:lvl1pPr>
          </a:lstStyle>
          <a:p>
            <a:r>
              <a:rPr lang="en-US"/>
              <a:t>Click to edit Master title style</a:t>
            </a:r>
            <a:endParaRPr lang="en-US" dirty="0"/>
          </a:p>
        </p:txBody>
      </p:sp>
    </p:spTree>
    <p:extLst>
      <p:ext uri="{BB962C8B-B14F-4D97-AF65-F5344CB8AC3E}">
        <p14:creationId xmlns:p14="http://schemas.microsoft.com/office/powerpoint/2010/main" val="3975856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0"/>
                                        <p:tgtEl>
                                          <p:spTgt spid="19"/>
                                        </p:tgtEl>
                                      </p:cBhvr>
                                    </p:animEffect>
                                  </p:childTnLst>
                                </p:cTn>
                              </p:par>
                              <p:par>
                                <p:cTn id="8" presetID="10" presetClass="exit" presetSubtype="0" fill="hold" grpId="1" nodeType="withEffect">
                                  <p:stCondLst>
                                    <p:cond delay="500"/>
                                  </p:stCondLst>
                                  <p:childTnLst>
                                    <p:animEffect transition="out" filter="fade">
                                      <p:cBhvr>
                                        <p:cTn id="9" dur="2000"/>
                                        <p:tgtEl>
                                          <p:spTgt spid="19"/>
                                        </p:tgtEl>
                                      </p:cBhvr>
                                    </p:animEffect>
                                    <p:set>
                                      <p:cBhvr>
                                        <p:cTn id="10"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65183"/>
      </p:ext>
    </p:extLst>
  </p:cSld>
  <p:clrMap bg1="lt1" tx1="dk1" bg2="lt2" tx2="dk2" accent1="accent1" accent2="accent2" accent3="accent3" accent4="accent4" accent5="accent5" accent6="accent6" hlink="hlink" folHlink="folHlink"/>
  <p:sldLayoutIdLst>
    <p:sldLayoutId id="2147483649" r:id="rId1"/>
    <p:sldLayoutId id="2147483676"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jp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E6B0CD-B834-EF4F-AFA1-83526B4B7E7F}"/>
              </a:ext>
            </a:extLst>
          </p:cNvPr>
          <p:cNvSpPr>
            <a:spLocks noGrp="1"/>
          </p:cNvSpPr>
          <p:nvPr>
            <p:ph type="title"/>
          </p:nvPr>
        </p:nvSpPr>
        <p:spPr/>
        <p:txBody>
          <a:bodyPr/>
          <a:lstStyle/>
          <a:p>
            <a:r>
              <a:rPr lang="en-US" sz="8800" dirty="0"/>
              <a:t>Report Writing</a:t>
            </a:r>
          </a:p>
        </p:txBody>
      </p:sp>
      <p:sp>
        <p:nvSpPr>
          <p:cNvPr id="5" name="Text Placeholder 4">
            <a:extLst>
              <a:ext uri="{FF2B5EF4-FFF2-40B4-BE49-F238E27FC236}">
                <a16:creationId xmlns:a16="http://schemas.microsoft.com/office/drawing/2014/main" id="{4B02509B-B6E1-9D46-BF6C-FAFD783D8548}"/>
              </a:ext>
            </a:extLst>
          </p:cNvPr>
          <p:cNvSpPr>
            <a:spLocks noGrp="1"/>
          </p:cNvSpPr>
          <p:nvPr>
            <p:ph type="body" sz="quarter" idx="10"/>
          </p:nvPr>
        </p:nvSpPr>
        <p:spPr>
          <a:xfrm>
            <a:off x="1485900" y="3429000"/>
            <a:ext cx="8497738" cy="1017588"/>
          </a:xfrm>
        </p:spPr>
        <p:txBody>
          <a:bodyPr/>
          <a:lstStyle/>
          <a:p>
            <a:r>
              <a:rPr lang="en-US" sz="4400" dirty="0" smtClean="0"/>
              <a:t>L1 </a:t>
            </a:r>
            <a:r>
              <a:rPr lang="en-US" sz="4400" dirty="0"/>
              <a:t>Functional Skills English</a:t>
            </a:r>
          </a:p>
        </p:txBody>
      </p:sp>
      <p:pic>
        <p:nvPicPr>
          <p:cNvPr id="6" name="Graphic 5" descr="Partial sun">
            <a:extLst>
              <a:ext uri="{FF2B5EF4-FFF2-40B4-BE49-F238E27FC236}">
                <a16:creationId xmlns:a16="http://schemas.microsoft.com/office/drawing/2014/main" id="{F27B8281-33DA-4D74-A59F-A96B1B1F55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96221" y="3224439"/>
            <a:ext cx="1560928" cy="15609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2356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uit&#10;&#10;Description automatically generated">
            <a:extLst>
              <a:ext uri="{FF2B5EF4-FFF2-40B4-BE49-F238E27FC236}">
                <a16:creationId xmlns:a16="http://schemas.microsoft.com/office/drawing/2014/main" id="{E3E737C7-B8FD-4D87-9B1C-34AFB90BC5A6}"/>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12">
            <a:extLst>
              <a:ext uri="{FF2B5EF4-FFF2-40B4-BE49-F238E27FC236}">
                <a16:creationId xmlns:a16="http://schemas.microsoft.com/office/drawing/2014/main" id="{E16F9E8D-6A3E-4CEB-A26A-53201F1BF40C}"/>
              </a:ext>
            </a:extLst>
          </p:cNvPr>
          <p:cNvSpPr txBox="1"/>
          <p:nvPr/>
        </p:nvSpPr>
        <p:spPr>
          <a:xfrm>
            <a:off x="589016" y="2612083"/>
            <a:ext cx="7789508" cy="1119259"/>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72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7200" b="1" i="1" u="none" strike="noStrike" kern="1200" cap="none" spc="0" baseline="0" dirty="0">
                <a:solidFill>
                  <a:schemeClr val="bg1"/>
                </a:solidFill>
                <a:uFillTx/>
                <a:latin typeface="Calibri Light"/>
              </a:rPr>
              <a:t>Opinions (</a:t>
            </a:r>
            <a:r>
              <a:rPr lang="en-ZA" sz="7200" b="1" i="1" dirty="0" smtClean="0">
                <a:solidFill>
                  <a:schemeClr val="bg1"/>
                </a:solidFill>
                <a:latin typeface="Calibri Light"/>
              </a:rPr>
              <a:t>Unbiased )</a:t>
            </a:r>
            <a:endParaRPr lang="en-ZA" sz="7200" b="1" i="1" u="none" strike="noStrike" kern="1200" cap="none" spc="0" baseline="0" dirty="0">
              <a:solidFill>
                <a:schemeClr val="bg1"/>
              </a:solidFill>
              <a:uFillTx/>
              <a:latin typeface="Calibri Light"/>
            </a:endParaRPr>
          </a:p>
        </p:txBody>
      </p:sp>
      <p:sp>
        <p:nvSpPr>
          <p:cNvPr id="12" name="Rectangle: Rounded Corners 11">
            <a:extLst>
              <a:ext uri="{FF2B5EF4-FFF2-40B4-BE49-F238E27FC236}">
                <a16:creationId xmlns:a16="http://schemas.microsoft.com/office/drawing/2014/main" id="{CA393EE9-E745-4CB5-88C3-48D69A661129}"/>
              </a:ext>
            </a:extLst>
          </p:cNvPr>
          <p:cNvSpPr/>
          <p:nvPr/>
        </p:nvSpPr>
        <p:spPr>
          <a:xfrm rot="313440">
            <a:off x="653736" y="671053"/>
            <a:ext cx="3266066" cy="1570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Informative Features</a:t>
            </a:r>
          </a:p>
        </p:txBody>
      </p:sp>
      <p:sp>
        <p:nvSpPr>
          <p:cNvPr id="13" name="Rectangle: Rounded Corners 12">
            <a:extLst>
              <a:ext uri="{FF2B5EF4-FFF2-40B4-BE49-F238E27FC236}">
                <a16:creationId xmlns:a16="http://schemas.microsoft.com/office/drawing/2014/main" id="{FCF7C156-473B-4F95-8510-B3A034DA1947}"/>
              </a:ext>
            </a:extLst>
          </p:cNvPr>
          <p:cNvSpPr/>
          <p:nvPr/>
        </p:nvSpPr>
        <p:spPr>
          <a:xfrm rot="313440">
            <a:off x="742535" y="4148263"/>
            <a:ext cx="4438215" cy="213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Unbiased means to be impartial and objective…</a:t>
            </a:r>
          </a:p>
        </p:txBody>
      </p:sp>
      <p:pic>
        <p:nvPicPr>
          <p:cNvPr id="14" name="Graphic 13" descr="Partial sun">
            <a:extLst>
              <a:ext uri="{FF2B5EF4-FFF2-40B4-BE49-F238E27FC236}">
                <a16:creationId xmlns:a16="http://schemas.microsoft.com/office/drawing/2014/main" id="{28FBA7CF-9EAC-47C8-BAF5-9ED3EA17D1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0934" flipH="1">
            <a:off x="871524" y="5257450"/>
            <a:ext cx="719591" cy="7195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Rounded Corners 6">
            <a:extLst>
              <a:ext uri="{FF2B5EF4-FFF2-40B4-BE49-F238E27FC236}">
                <a16:creationId xmlns:a16="http://schemas.microsoft.com/office/drawing/2014/main" id="{49DFE560-C506-496B-B23E-A83EC396B188}"/>
              </a:ext>
            </a:extLst>
          </p:cNvPr>
          <p:cNvSpPr/>
          <p:nvPr/>
        </p:nvSpPr>
        <p:spPr>
          <a:xfrm rot="21094881">
            <a:off x="8221413" y="4756040"/>
            <a:ext cx="3717711" cy="17224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If you’re impartial – you don’t care either way…</a:t>
            </a:r>
          </a:p>
        </p:txBody>
      </p:sp>
    </p:spTree>
    <p:extLst>
      <p:ext uri="{BB962C8B-B14F-4D97-AF65-F5344CB8AC3E}">
        <p14:creationId xmlns:p14="http://schemas.microsoft.com/office/powerpoint/2010/main" val="91672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uit&#10;&#10;Description automatically generated">
            <a:extLst>
              <a:ext uri="{FF2B5EF4-FFF2-40B4-BE49-F238E27FC236}">
                <a16:creationId xmlns:a16="http://schemas.microsoft.com/office/drawing/2014/main" id="{E3E737C7-B8FD-4D87-9B1C-34AFB90BC5A6}"/>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12">
            <a:extLst>
              <a:ext uri="{FF2B5EF4-FFF2-40B4-BE49-F238E27FC236}">
                <a16:creationId xmlns:a16="http://schemas.microsoft.com/office/drawing/2014/main" id="{E16F9E8D-6A3E-4CEB-A26A-53201F1BF40C}"/>
              </a:ext>
            </a:extLst>
          </p:cNvPr>
          <p:cNvSpPr txBox="1"/>
          <p:nvPr/>
        </p:nvSpPr>
        <p:spPr>
          <a:xfrm>
            <a:off x="417972" y="116682"/>
            <a:ext cx="7789508" cy="1119259"/>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72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7200" b="1" i="1" u="none" strike="noStrike" kern="1200" cap="none" spc="0" baseline="0" dirty="0">
                <a:solidFill>
                  <a:schemeClr val="bg1"/>
                </a:solidFill>
                <a:uFillTx/>
                <a:latin typeface="Calibri Light"/>
              </a:rPr>
              <a:t>Opinions or Facts?</a:t>
            </a:r>
          </a:p>
        </p:txBody>
      </p:sp>
      <p:sp>
        <p:nvSpPr>
          <p:cNvPr id="12" name="Rectangle: Rounded Corners 11">
            <a:extLst>
              <a:ext uri="{FF2B5EF4-FFF2-40B4-BE49-F238E27FC236}">
                <a16:creationId xmlns:a16="http://schemas.microsoft.com/office/drawing/2014/main" id="{CA393EE9-E745-4CB5-88C3-48D69A661129}"/>
              </a:ext>
            </a:extLst>
          </p:cNvPr>
          <p:cNvSpPr/>
          <p:nvPr/>
        </p:nvSpPr>
        <p:spPr>
          <a:xfrm rot="313440">
            <a:off x="9516998" y="1279938"/>
            <a:ext cx="2073401" cy="836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Informative Features</a:t>
            </a:r>
          </a:p>
        </p:txBody>
      </p:sp>
      <p:sp>
        <p:nvSpPr>
          <p:cNvPr id="13" name="Rectangle: Rounded Corners 12">
            <a:extLst>
              <a:ext uri="{FF2B5EF4-FFF2-40B4-BE49-F238E27FC236}">
                <a16:creationId xmlns:a16="http://schemas.microsoft.com/office/drawing/2014/main" id="{FCF7C156-473B-4F95-8510-B3A034DA1947}"/>
              </a:ext>
            </a:extLst>
          </p:cNvPr>
          <p:cNvSpPr/>
          <p:nvPr/>
        </p:nvSpPr>
        <p:spPr>
          <a:xfrm>
            <a:off x="417972" y="1617671"/>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 think the Sun is amazing.</a:t>
            </a:r>
          </a:p>
        </p:txBody>
      </p:sp>
      <p:pic>
        <p:nvPicPr>
          <p:cNvPr id="14" name="Graphic 13" descr="Partial sun">
            <a:extLst>
              <a:ext uri="{FF2B5EF4-FFF2-40B4-BE49-F238E27FC236}">
                <a16:creationId xmlns:a16="http://schemas.microsoft.com/office/drawing/2014/main" id="{28FBA7CF-9EAC-47C8-BAF5-9ED3EA17D1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92205" flipH="1">
            <a:off x="10175243" y="2184276"/>
            <a:ext cx="594678" cy="5946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Rounded Corners 6">
            <a:extLst>
              <a:ext uri="{FF2B5EF4-FFF2-40B4-BE49-F238E27FC236}">
                <a16:creationId xmlns:a16="http://schemas.microsoft.com/office/drawing/2014/main" id="{49DFE560-C506-496B-B23E-A83EC396B188}"/>
              </a:ext>
            </a:extLst>
          </p:cNvPr>
          <p:cNvSpPr/>
          <p:nvPr/>
        </p:nvSpPr>
        <p:spPr>
          <a:xfrm rot="21094881">
            <a:off x="8221413" y="4756040"/>
            <a:ext cx="3717711" cy="17224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If you’re impartial – you don’t care either way…</a:t>
            </a:r>
          </a:p>
        </p:txBody>
      </p:sp>
      <p:sp>
        <p:nvSpPr>
          <p:cNvPr id="8" name="Rectangle: Rounded Corners 7">
            <a:extLst>
              <a:ext uri="{FF2B5EF4-FFF2-40B4-BE49-F238E27FC236}">
                <a16:creationId xmlns:a16="http://schemas.microsoft.com/office/drawing/2014/main" id="{5399629E-1554-4E3E-8DCD-1775979C9429}"/>
              </a:ext>
            </a:extLst>
          </p:cNvPr>
          <p:cNvSpPr/>
          <p:nvPr/>
        </p:nvSpPr>
        <p:spPr>
          <a:xfrm>
            <a:off x="417972" y="2953350"/>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I’m sure the world is round.</a:t>
            </a:r>
          </a:p>
        </p:txBody>
      </p:sp>
      <p:sp>
        <p:nvSpPr>
          <p:cNvPr id="9" name="Rectangle: Rounded Corners 8">
            <a:extLst>
              <a:ext uri="{FF2B5EF4-FFF2-40B4-BE49-F238E27FC236}">
                <a16:creationId xmlns:a16="http://schemas.microsoft.com/office/drawing/2014/main" id="{B20D6568-34FE-4F30-B13F-CB04866B64F9}"/>
              </a:ext>
            </a:extLst>
          </p:cNvPr>
          <p:cNvSpPr/>
          <p:nvPr/>
        </p:nvSpPr>
        <p:spPr>
          <a:xfrm>
            <a:off x="3610798" y="1617670"/>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Pizza comes from Italy.</a:t>
            </a:r>
          </a:p>
        </p:txBody>
      </p:sp>
      <p:sp>
        <p:nvSpPr>
          <p:cNvPr id="10" name="Rectangle: Rounded Corners 9">
            <a:extLst>
              <a:ext uri="{FF2B5EF4-FFF2-40B4-BE49-F238E27FC236}">
                <a16:creationId xmlns:a16="http://schemas.microsoft.com/office/drawing/2014/main" id="{F6D0A754-0391-4912-916E-AC8A0BE2D1D1}"/>
              </a:ext>
            </a:extLst>
          </p:cNvPr>
          <p:cNvSpPr/>
          <p:nvPr/>
        </p:nvSpPr>
        <p:spPr>
          <a:xfrm>
            <a:off x="3610798" y="2953349"/>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World Cup starts soon.</a:t>
            </a:r>
          </a:p>
        </p:txBody>
      </p:sp>
      <p:sp>
        <p:nvSpPr>
          <p:cNvPr id="11" name="Rectangle: Rounded Corners 10">
            <a:extLst>
              <a:ext uri="{FF2B5EF4-FFF2-40B4-BE49-F238E27FC236}">
                <a16:creationId xmlns:a16="http://schemas.microsoft.com/office/drawing/2014/main" id="{2381DE61-F66D-48EA-8883-50A038C28737}"/>
              </a:ext>
            </a:extLst>
          </p:cNvPr>
          <p:cNvSpPr/>
          <p:nvPr/>
        </p:nvSpPr>
        <p:spPr>
          <a:xfrm>
            <a:off x="417972" y="4219700"/>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Time is a healer.</a:t>
            </a:r>
          </a:p>
        </p:txBody>
      </p:sp>
      <p:sp>
        <p:nvSpPr>
          <p:cNvPr id="15" name="Rectangle: Rounded Corners 14">
            <a:extLst>
              <a:ext uri="{FF2B5EF4-FFF2-40B4-BE49-F238E27FC236}">
                <a16:creationId xmlns:a16="http://schemas.microsoft.com/office/drawing/2014/main" id="{EBE47A4A-44C9-4FEE-AE5B-69EF05B6AC31}"/>
              </a:ext>
            </a:extLst>
          </p:cNvPr>
          <p:cNvSpPr/>
          <p:nvPr/>
        </p:nvSpPr>
        <p:spPr>
          <a:xfrm>
            <a:off x="3610798" y="4289029"/>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 hate the rain in the UK…</a:t>
            </a:r>
          </a:p>
        </p:txBody>
      </p:sp>
      <p:sp>
        <p:nvSpPr>
          <p:cNvPr id="16" name="Rectangle: Rounded Corners 15">
            <a:extLst>
              <a:ext uri="{FF2B5EF4-FFF2-40B4-BE49-F238E27FC236}">
                <a16:creationId xmlns:a16="http://schemas.microsoft.com/office/drawing/2014/main" id="{71A42F64-FABC-4570-BCAB-CA6094A93FAA}"/>
              </a:ext>
            </a:extLst>
          </p:cNvPr>
          <p:cNvSpPr/>
          <p:nvPr/>
        </p:nvSpPr>
        <p:spPr>
          <a:xfrm>
            <a:off x="417972" y="5613543"/>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You are always being lazy.</a:t>
            </a:r>
          </a:p>
        </p:txBody>
      </p:sp>
      <p:sp>
        <p:nvSpPr>
          <p:cNvPr id="17" name="Rectangle: Rounded Corners 16">
            <a:extLst>
              <a:ext uri="{FF2B5EF4-FFF2-40B4-BE49-F238E27FC236}">
                <a16:creationId xmlns:a16="http://schemas.microsoft.com/office/drawing/2014/main" id="{79225A65-FFB9-433B-A458-F6AFDEA24435}"/>
              </a:ext>
            </a:extLst>
          </p:cNvPr>
          <p:cNvSpPr/>
          <p:nvPr/>
        </p:nvSpPr>
        <p:spPr>
          <a:xfrm>
            <a:off x="3610798" y="5613542"/>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planet is really massive.</a:t>
            </a:r>
          </a:p>
        </p:txBody>
      </p:sp>
    </p:spTree>
    <p:extLst>
      <p:ext uri="{BB962C8B-B14F-4D97-AF65-F5344CB8AC3E}">
        <p14:creationId xmlns:p14="http://schemas.microsoft.com/office/powerpoint/2010/main" val="14222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P spid="10" grpId="0" animBg="1"/>
      <p:bldP spid="11"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uit&#10;&#10;Description automatically generated">
            <a:extLst>
              <a:ext uri="{FF2B5EF4-FFF2-40B4-BE49-F238E27FC236}">
                <a16:creationId xmlns:a16="http://schemas.microsoft.com/office/drawing/2014/main" id="{E3E737C7-B8FD-4D87-9B1C-34AFB90BC5A6}"/>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12">
            <a:extLst>
              <a:ext uri="{FF2B5EF4-FFF2-40B4-BE49-F238E27FC236}">
                <a16:creationId xmlns:a16="http://schemas.microsoft.com/office/drawing/2014/main" id="{E16F9E8D-6A3E-4CEB-A26A-53201F1BF40C}"/>
              </a:ext>
            </a:extLst>
          </p:cNvPr>
          <p:cNvSpPr txBox="1"/>
          <p:nvPr/>
        </p:nvSpPr>
        <p:spPr>
          <a:xfrm>
            <a:off x="417972" y="116682"/>
            <a:ext cx="7789508" cy="1119259"/>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72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7200" b="1" i="1" u="none" strike="noStrike" kern="1200" cap="none" spc="0" baseline="0" dirty="0">
                <a:solidFill>
                  <a:schemeClr val="bg1"/>
                </a:solidFill>
                <a:uFillTx/>
                <a:latin typeface="Calibri Light"/>
              </a:rPr>
              <a:t>Opinions or Facts?</a:t>
            </a:r>
          </a:p>
        </p:txBody>
      </p:sp>
      <p:sp>
        <p:nvSpPr>
          <p:cNvPr id="12" name="Rectangle: Rounded Corners 11">
            <a:extLst>
              <a:ext uri="{FF2B5EF4-FFF2-40B4-BE49-F238E27FC236}">
                <a16:creationId xmlns:a16="http://schemas.microsoft.com/office/drawing/2014/main" id="{CA393EE9-E745-4CB5-88C3-48D69A661129}"/>
              </a:ext>
            </a:extLst>
          </p:cNvPr>
          <p:cNvSpPr/>
          <p:nvPr/>
        </p:nvSpPr>
        <p:spPr>
          <a:xfrm rot="313440">
            <a:off x="9516998" y="1279938"/>
            <a:ext cx="2073401" cy="836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Informative Features</a:t>
            </a:r>
          </a:p>
        </p:txBody>
      </p:sp>
      <p:sp>
        <p:nvSpPr>
          <p:cNvPr id="13" name="Rectangle: Rounded Corners 12">
            <a:extLst>
              <a:ext uri="{FF2B5EF4-FFF2-40B4-BE49-F238E27FC236}">
                <a16:creationId xmlns:a16="http://schemas.microsoft.com/office/drawing/2014/main" id="{FCF7C156-473B-4F95-8510-B3A034DA1947}"/>
              </a:ext>
            </a:extLst>
          </p:cNvPr>
          <p:cNvSpPr/>
          <p:nvPr/>
        </p:nvSpPr>
        <p:spPr>
          <a:xfrm>
            <a:off x="417972" y="1617671"/>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 think the Sun is amazing.</a:t>
            </a:r>
          </a:p>
        </p:txBody>
      </p:sp>
      <p:pic>
        <p:nvPicPr>
          <p:cNvPr id="14" name="Graphic 13" descr="Partial sun">
            <a:extLst>
              <a:ext uri="{FF2B5EF4-FFF2-40B4-BE49-F238E27FC236}">
                <a16:creationId xmlns:a16="http://schemas.microsoft.com/office/drawing/2014/main" id="{28FBA7CF-9EAC-47C8-BAF5-9ED3EA17D1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92205" flipH="1">
            <a:off x="10175243" y="2184276"/>
            <a:ext cx="594678" cy="5946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Rounded Corners 6">
            <a:extLst>
              <a:ext uri="{FF2B5EF4-FFF2-40B4-BE49-F238E27FC236}">
                <a16:creationId xmlns:a16="http://schemas.microsoft.com/office/drawing/2014/main" id="{49DFE560-C506-496B-B23E-A83EC396B188}"/>
              </a:ext>
            </a:extLst>
          </p:cNvPr>
          <p:cNvSpPr/>
          <p:nvPr/>
        </p:nvSpPr>
        <p:spPr>
          <a:xfrm rot="21094881">
            <a:off x="8221413" y="4756040"/>
            <a:ext cx="3717711" cy="17224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If you’re impartial – you don’t care either way…</a:t>
            </a:r>
          </a:p>
        </p:txBody>
      </p:sp>
      <p:sp>
        <p:nvSpPr>
          <p:cNvPr id="8" name="Rectangle: Rounded Corners 7">
            <a:extLst>
              <a:ext uri="{FF2B5EF4-FFF2-40B4-BE49-F238E27FC236}">
                <a16:creationId xmlns:a16="http://schemas.microsoft.com/office/drawing/2014/main" id="{5399629E-1554-4E3E-8DCD-1775979C9429}"/>
              </a:ext>
            </a:extLst>
          </p:cNvPr>
          <p:cNvSpPr/>
          <p:nvPr/>
        </p:nvSpPr>
        <p:spPr>
          <a:xfrm>
            <a:off x="417972" y="2953350"/>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I’m sure the world is round.</a:t>
            </a:r>
          </a:p>
        </p:txBody>
      </p:sp>
      <p:sp>
        <p:nvSpPr>
          <p:cNvPr id="9" name="Rectangle: Rounded Corners 8">
            <a:extLst>
              <a:ext uri="{FF2B5EF4-FFF2-40B4-BE49-F238E27FC236}">
                <a16:creationId xmlns:a16="http://schemas.microsoft.com/office/drawing/2014/main" id="{B20D6568-34FE-4F30-B13F-CB04866B64F9}"/>
              </a:ext>
            </a:extLst>
          </p:cNvPr>
          <p:cNvSpPr/>
          <p:nvPr/>
        </p:nvSpPr>
        <p:spPr>
          <a:xfrm>
            <a:off x="3610798" y="1617670"/>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Pizza comes from Italy.</a:t>
            </a:r>
          </a:p>
        </p:txBody>
      </p:sp>
      <p:sp>
        <p:nvSpPr>
          <p:cNvPr id="10" name="Rectangle: Rounded Corners 9">
            <a:extLst>
              <a:ext uri="{FF2B5EF4-FFF2-40B4-BE49-F238E27FC236}">
                <a16:creationId xmlns:a16="http://schemas.microsoft.com/office/drawing/2014/main" id="{F6D0A754-0391-4912-916E-AC8A0BE2D1D1}"/>
              </a:ext>
            </a:extLst>
          </p:cNvPr>
          <p:cNvSpPr/>
          <p:nvPr/>
        </p:nvSpPr>
        <p:spPr>
          <a:xfrm>
            <a:off x="3610798" y="2953349"/>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World Cup starts soon.</a:t>
            </a:r>
          </a:p>
        </p:txBody>
      </p:sp>
      <p:sp>
        <p:nvSpPr>
          <p:cNvPr id="11" name="Rectangle: Rounded Corners 10">
            <a:extLst>
              <a:ext uri="{FF2B5EF4-FFF2-40B4-BE49-F238E27FC236}">
                <a16:creationId xmlns:a16="http://schemas.microsoft.com/office/drawing/2014/main" id="{2381DE61-F66D-48EA-8883-50A038C28737}"/>
              </a:ext>
            </a:extLst>
          </p:cNvPr>
          <p:cNvSpPr/>
          <p:nvPr/>
        </p:nvSpPr>
        <p:spPr>
          <a:xfrm>
            <a:off x="417972" y="4289029"/>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Time is a healer.</a:t>
            </a:r>
          </a:p>
        </p:txBody>
      </p:sp>
      <p:sp>
        <p:nvSpPr>
          <p:cNvPr id="15" name="Rectangle: Rounded Corners 14">
            <a:extLst>
              <a:ext uri="{FF2B5EF4-FFF2-40B4-BE49-F238E27FC236}">
                <a16:creationId xmlns:a16="http://schemas.microsoft.com/office/drawing/2014/main" id="{EBE47A4A-44C9-4FEE-AE5B-69EF05B6AC31}"/>
              </a:ext>
            </a:extLst>
          </p:cNvPr>
          <p:cNvSpPr/>
          <p:nvPr/>
        </p:nvSpPr>
        <p:spPr>
          <a:xfrm>
            <a:off x="3610798" y="4289029"/>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 hate the rain in the UK…</a:t>
            </a:r>
          </a:p>
        </p:txBody>
      </p:sp>
      <p:sp>
        <p:nvSpPr>
          <p:cNvPr id="16" name="Rectangle: Rounded Corners 15">
            <a:extLst>
              <a:ext uri="{FF2B5EF4-FFF2-40B4-BE49-F238E27FC236}">
                <a16:creationId xmlns:a16="http://schemas.microsoft.com/office/drawing/2014/main" id="{71A42F64-FABC-4570-BCAB-CA6094A93FAA}"/>
              </a:ext>
            </a:extLst>
          </p:cNvPr>
          <p:cNvSpPr/>
          <p:nvPr/>
        </p:nvSpPr>
        <p:spPr>
          <a:xfrm>
            <a:off x="417972" y="5613543"/>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You are always being lazy.</a:t>
            </a:r>
          </a:p>
        </p:txBody>
      </p:sp>
      <p:sp>
        <p:nvSpPr>
          <p:cNvPr id="17" name="Rectangle: Rounded Corners 16">
            <a:extLst>
              <a:ext uri="{FF2B5EF4-FFF2-40B4-BE49-F238E27FC236}">
                <a16:creationId xmlns:a16="http://schemas.microsoft.com/office/drawing/2014/main" id="{79225A65-FFB9-433B-A458-F6AFDEA24435}"/>
              </a:ext>
            </a:extLst>
          </p:cNvPr>
          <p:cNvSpPr/>
          <p:nvPr/>
        </p:nvSpPr>
        <p:spPr>
          <a:xfrm>
            <a:off x="3610798" y="5613542"/>
            <a:ext cx="3040426" cy="1183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 planet is really massive.</a:t>
            </a:r>
          </a:p>
        </p:txBody>
      </p:sp>
      <p:sp>
        <p:nvSpPr>
          <p:cNvPr id="3" name="Rectangle 2">
            <a:extLst>
              <a:ext uri="{FF2B5EF4-FFF2-40B4-BE49-F238E27FC236}">
                <a16:creationId xmlns:a16="http://schemas.microsoft.com/office/drawing/2014/main" id="{12F5BD44-B32F-4814-BB98-D51F291BA9D4}"/>
              </a:ext>
            </a:extLst>
          </p:cNvPr>
          <p:cNvSpPr/>
          <p:nvPr/>
        </p:nvSpPr>
        <p:spPr>
          <a:xfrm rot="20639057">
            <a:off x="3711385" y="1606108"/>
            <a:ext cx="2692908" cy="1107996"/>
          </a:xfrm>
          <a:prstGeom prst="rect">
            <a:avLst/>
          </a:prstGeom>
          <a:noFill/>
        </p:spPr>
        <p:txBody>
          <a:bodyPr wrap="squar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rPr>
              <a:t>Fact</a:t>
            </a:r>
          </a:p>
        </p:txBody>
      </p:sp>
      <p:sp>
        <p:nvSpPr>
          <p:cNvPr id="18" name="Rectangle 17">
            <a:extLst>
              <a:ext uri="{FF2B5EF4-FFF2-40B4-BE49-F238E27FC236}">
                <a16:creationId xmlns:a16="http://schemas.microsoft.com/office/drawing/2014/main" id="{CEFC7857-4477-497E-8A69-334E331E38FE}"/>
              </a:ext>
            </a:extLst>
          </p:cNvPr>
          <p:cNvSpPr/>
          <p:nvPr/>
        </p:nvSpPr>
        <p:spPr>
          <a:xfrm rot="20639057">
            <a:off x="441602" y="1771634"/>
            <a:ext cx="2853465"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D27B031C-25EA-427F-9DC3-1B8D524FADDD}"/>
              </a:ext>
            </a:extLst>
          </p:cNvPr>
          <p:cNvSpPr/>
          <p:nvPr/>
        </p:nvSpPr>
        <p:spPr>
          <a:xfrm rot="20639057">
            <a:off x="3711385" y="5651183"/>
            <a:ext cx="2692908" cy="1107996"/>
          </a:xfrm>
          <a:prstGeom prst="rect">
            <a:avLst/>
          </a:prstGeom>
          <a:noFill/>
        </p:spPr>
        <p:txBody>
          <a:bodyPr wrap="square" lIns="91440" tIns="45720" rIns="91440" bIns="45720">
            <a:spAutoFit/>
          </a:bodyPr>
          <a:lstStyle/>
          <a:p>
            <a:pPr algn="ctr"/>
            <a:r>
              <a:rPr lang="en-US" sz="6600" b="1" cap="none" spc="0" dirty="0">
                <a:ln w="0"/>
                <a:solidFill>
                  <a:srgbClr val="FF0000"/>
                </a:solidFill>
                <a:effectLst>
                  <a:outerShdw blurRad="38100" dist="19050" dir="2700000" algn="tl" rotWithShape="0">
                    <a:schemeClr val="dk1">
                      <a:alpha val="40000"/>
                    </a:schemeClr>
                  </a:outerShdw>
                </a:effectLst>
              </a:rPr>
              <a:t>Fact</a:t>
            </a:r>
          </a:p>
        </p:txBody>
      </p:sp>
      <p:sp>
        <p:nvSpPr>
          <p:cNvPr id="20" name="Rectangle 19">
            <a:extLst>
              <a:ext uri="{FF2B5EF4-FFF2-40B4-BE49-F238E27FC236}">
                <a16:creationId xmlns:a16="http://schemas.microsoft.com/office/drawing/2014/main" id="{9460D380-DEC1-4E8C-B49B-9A989BA03B51}"/>
              </a:ext>
            </a:extLst>
          </p:cNvPr>
          <p:cNvSpPr/>
          <p:nvPr/>
        </p:nvSpPr>
        <p:spPr>
          <a:xfrm rot="20639057">
            <a:off x="516214" y="3179077"/>
            <a:ext cx="2799203"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61922FF3-868B-4B51-B22C-5425D013AEBC}"/>
              </a:ext>
            </a:extLst>
          </p:cNvPr>
          <p:cNvSpPr/>
          <p:nvPr/>
        </p:nvSpPr>
        <p:spPr>
          <a:xfrm rot="20639057">
            <a:off x="246320" y="4434516"/>
            <a:ext cx="3508000"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DF6C4024-68D0-4A6D-9D61-DF2D0E56FDC8}"/>
              </a:ext>
            </a:extLst>
          </p:cNvPr>
          <p:cNvSpPr/>
          <p:nvPr/>
        </p:nvSpPr>
        <p:spPr>
          <a:xfrm rot="20639057">
            <a:off x="627337" y="5737153"/>
            <a:ext cx="2853465"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1A65AB5D-C08C-489B-B6D2-67AF3FB23244}"/>
              </a:ext>
            </a:extLst>
          </p:cNvPr>
          <p:cNvSpPr/>
          <p:nvPr/>
        </p:nvSpPr>
        <p:spPr>
          <a:xfrm rot="20639057">
            <a:off x="3545815" y="3159177"/>
            <a:ext cx="2853465"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81A0BA22-BE72-4C6E-9A3E-826E2143DE62}"/>
              </a:ext>
            </a:extLst>
          </p:cNvPr>
          <p:cNvSpPr/>
          <p:nvPr/>
        </p:nvSpPr>
        <p:spPr>
          <a:xfrm rot="20639057">
            <a:off x="3786476" y="4449653"/>
            <a:ext cx="2845393" cy="769441"/>
          </a:xfrm>
          <a:prstGeom prst="rect">
            <a:avLst/>
          </a:prstGeom>
          <a:noFill/>
        </p:spPr>
        <p:txBody>
          <a:bodyPr wrap="square" lIns="91440" tIns="45720" rIns="91440" bIns="45720">
            <a:spAutoFit/>
          </a:bodyPr>
          <a:lstStyle/>
          <a:p>
            <a:pPr algn="ctr"/>
            <a:r>
              <a:rPr lang="en-US" sz="4400" b="1" dirty="0">
                <a:ln w="0"/>
                <a:solidFill>
                  <a:srgbClr val="FF0000"/>
                </a:solidFill>
                <a:effectLst>
                  <a:outerShdw blurRad="38100" dist="19050" dir="2700000" algn="tl" rotWithShape="0">
                    <a:schemeClr val="dk1">
                      <a:alpha val="40000"/>
                    </a:schemeClr>
                  </a:outerShdw>
                </a:effectLst>
              </a:rPr>
              <a:t>Opinion</a:t>
            </a:r>
            <a:endParaRPr lang="en-US" sz="4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8775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8"/>
                                        </p:tgtEl>
                                        <p:attrNameLst>
                                          <p:attrName>style.visibility</p:attrName>
                                        </p:attrNameLst>
                                      </p:cBhvr>
                                      <p:to>
                                        <p:strVal val="visible"/>
                                      </p:to>
                                    </p:set>
                                    <p:anim calcmode="lin" valueType="num">
                                      <p:cBhvr>
                                        <p:cTn id="18"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18"/>
                                        </p:tgtEl>
                                        <p:attrNameLst>
                                          <p:attrName>ppt_y</p:attrName>
                                        </p:attrNameLst>
                                      </p:cBhvr>
                                      <p:tavLst>
                                        <p:tav tm="0">
                                          <p:val>
                                            <p:strVal val="#ppt_y"/>
                                          </p:val>
                                        </p:tav>
                                        <p:tav tm="100000">
                                          <p:val>
                                            <p:strVal val="#ppt_y"/>
                                          </p:val>
                                        </p:tav>
                                      </p:tavLst>
                                    </p:anim>
                                    <p:anim calcmode="lin" valueType="num">
                                      <p:cBhvr>
                                        <p:cTn id="20"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3"/>
                                        </p:tgtEl>
                                        <p:attrNameLst>
                                          <p:attrName>style.visibility</p:attrName>
                                        </p:attrNameLst>
                                      </p:cBhvr>
                                      <p:to>
                                        <p:strVal val="visible"/>
                                      </p:to>
                                    </p:set>
                                    <p:anim calcmode="lin" valueType="num">
                                      <p:cBhvr>
                                        <p:cTn id="32"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3" dur="250" fill="hold"/>
                                        <p:tgtEl>
                                          <p:spTgt spid="3"/>
                                        </p:tgtEl>
                                        <p:attrNameLst>
                                          <p:attrName>ppt_y</p:attrName>
                                        </p:attrNameLst>
                                      </p:cBhvr>
                                      <p:tavLst>
                                        <p:tav tm="0">
                                          <p:val>
                                            <p:strVal val="#ppt_y"/>
                                          </p:val>
                                        </p:tav>
                                        <p:tav tm="100000">
                                          <p:val>
                                            <p:strVal val="#ppt_y"/>
                                          </p:val>
                                        </p:tav>
                                      </p:tavLst>
                                    </p:anim>
                                    <p:anim calcmode="lin" valueType="num">
                                      <p:cBhvr>
                                        <p:cTn id="34"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5"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250" tmFilter="0,0; .5, 1; 1, 1"/>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 calcmode="lin" valueType="num">
                                      <p:cBhvr>
                                        <p:cTn id="46"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20"/>
                                        </p:tgtEl>
                                        <p:attrNameLst>
                                          <p:attrName>ppt_y</p:attrName>
                                        </p:attrNameLst>
                                      </p:cBhvr>
                                      <p:tavLst>
                                        <p:tav tm="0">
                                          <p:val>
                                            <p:strVal val="#ppt_y"/>
                                          </p:val>
                                        </p:tav>
                                        <p:tav tm="100000">
                                          <p:val>
                                            <p:strVal val="#ppt_y"/>
                                          </p:val>
                                        </p:tav>
                                      </p:tavLst>
                                    </p:anim>
                                    <p:anim calcmode="lin" valueType="num">
                                      <p:cBhvr>
                                        <p:cTn id="48"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23"/>
                                        </p:tgtEl>
                                        <p:attrNameLst>
                                          <p:attrName>style.visibility</p:attrName>
                                        </p:attrNameLst>
                                      </p:cBhvr>
                                      <p:to>
                                        <p:strVal val="visible"/>
                                      </p:to>
                                    </p:set>
                                    <p:anim calcmode="lin" valueType="num">
                                      <p:cBhvr>
                                        <p:cTn id="60" dur="2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1" dur="250" fill="hold"/>
                                        <p:tgtEl>
                                          <p:spTgt spid="23"/>
                                        </p:tgtEl>
                                        <p:attrNameLst>
                                          <p:attrName>ppt_y</p:attrName>
                                        </p:attrNameLst>
                                      </p:cBhvr>
                                      <p:tavLst>
                                        <p:tav tm="0">
                                          <p:val>
                                            <p:strVal val="#ppt_y"/>
                                          </p:val>
                                        </p:tav>
                                        <p:tav tm="100000">
                                          <p:val>
                                            <p:strVal val="#ppt_y"/>
                                          </p:val>
                                        </p:tav>
                                      </p:tavLst>
                                    </p:anim>
                                    <p:anim calcmode="lin" valueType="num">
                                      <p:cBhvr>
                                        <p:cTn id="62" dur="2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3" dur="2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4" dur="250" tmFilter="0,0; .5, 1; 1, 1"/>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down)">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1" presetClass="entr" presetSubtype="0" fill="hold" grpId="0" nodeType="clickEffect">
                                  <p:stCondLst>
                                    <p:cond delay="0"/>
                                  </p:stCondLst>
                                  <p:iterate type="lt">
                                    <p:tmPct val="10000"/>
                                  </p:iterate>
                                  <p:childTnLst>
                                    <p:set>
                                      <p:cBhvr>
                                        <p:cTn id="73" dur="1" fill="hold">
                                          <p:stCondLst>
                                            <p:cond delay="0"/>
                                          </p:stCondLst>
                                        </p:cTn>
                                        <p:tgtEl>
                                          <p:spTgt spid="21"/>
                                        </p:tgtEl>
                                        <p:attrNameLst>
                                          <p:attrName>style.visibility</p:attrName>
                                        </p:attrNameLst>
                                      </p:cBhvr>
                                      <p:to>
                                        <p:strVal val="visible"/>
                                      </p:to>
                                    </p:set>
                                    <p:anim calcmode="lin" valueType="num">
                                      <p:cBhvr>
                                        <p:cTn id="74" dur="2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5" dur="250" fill="hold"/>
                                        <p:tgtEl>
                                          <p:spTgt spid="21"/>
                                        </p:tgtEl>
                                        <p:attrNameLst>
                                          <p:attrName>ppt_y</p:attrName>
                                        </p:attrNameLst>
                                      </p:cBhvr>
                                      <p:tavLst>
                                        <p:tav tm="0">
                                          <p:val>
                                            <p:strVal val="#ppt_y"/>
                                          </p:val>
                                        </p:tav>
                                        <p:tav tm="100000">
                                          <p:val>
                                            <p:strVal val="#ppt_y"/>
                                          </p:val>
                                        </p:tav>
                                      </p:tavLst>
                                    </p:anim>
                                    <p:anim calcmode="lin" valueType="num">
                                      <p:cBhvr>
                                        <p:cTn id="76" dur="2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7" dur="2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8" dur="250" tmFilter="0,0; .5, 1; 1, 1"/>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down)">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24"/>
                                        </p:tgtEl>
                                        <p:attrNameLst>
                                          <p:attrName>style.visibility</p:attrName>
                                        </p:attrNameLst>
                                      </p:cBhvr>
                                      <p:to>
                                        <p:strVal val="visible"/>
                                      </p:to>
                                    </p:set>
                                    <p:anim calcmode="lin" valueType="num">
                                      <p:cBhvr>
                                        <p:cTn id="88"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9" dur="250" fill="hold"/>
                                        <p:tgtEl>
                                          <p:spTgt spid="24"/>
                                        </p:tgtEl>
                                        <p:attrNameLst>
                                          <p:attrName>ppt_y</p:attrName>
                                        </p:attrNameLst>
                                      </p:cBhvr>
                                      <p:tavLst>
                                        <p:tav tm="0">
                                          <p:val>
                                            <p:strVal val="#ppt_y"/>
                                          </p:val>
                                        </p:tav>
                                        <p:tav tm="100000">
                                          <p:val>
                                            <p:strVal val="#ppt_y"/>
                                          </p:val>
                                        </p:tav>
                                      </p:tavLst>
                                    </p:anim>
                                    <p:anim calcmode="lin" valueType="num">
                                      <p:cBhvr>
                                        <p:cTn id="90"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91"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92" dur="250" tmFilter="0,0; .5, 1; 1, 1"/>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41" presetClass="entr" presetSubtype="0" fill="hold" grpId="0" nodeType="clickEffect">
                                  <p:stCondLst>
                                    <p:cond delay="0"/>
                                  </p:stCondLst>
                                  <p:iterate type="lt">
                                    <p:tmPct val="10000"/>
                                  </p:iterate>
                                  <p:childTnLst>
                                    <p:set>
                                      <p:cBhvr>
                                        <p:cTn id="101" dur="1" fill="hold">
                                          <p:stCondLst>
                                            <p:cond delay="0"/>
                                          </p:stCondLst>
                                        </p:cTn>
                                        <p:tgtEl>
                                          <p:spTgt spid="22"/>
                                        </p:tgtEl>
                                        <p:attrNameLst>
                                          <p:attrName>style.visibility</p:attrName>
                                        </p:attrNameLst>
                                      </p:cBhvr>
                                      <p:to>
                                        <p:strVal val="visible"/>
                                      </p:to>
                                    </p:set>
                                    <p:anim calcmode="lin" valueType="num">
                                      <p:cBhvr>
                                        <p:cTn id="102"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3" dur="250" fill="hold"/>
                                        <p:tgtEl>
                                          <p:spTgt spid="22"/>
                                        </p:tgtEl>
                                        <p:attrNameLst>
                                          <p:attrName>ppt_y</p:attrName>
                                        </p:attrNameLst>
                                      </p:cBhvr>
                                      <p:tavLst>
                                        <p:tav tm="0">
                                          <p:val>
                                            <p:strVal val="#ppt_y"/>
                                          </p:val>
                                        </p:tav>
                                        <p:tav tm="100000">
                                          <p:val>
                                            <p:strVal val="#ppt_y"/>
                                          </p:val>
                                        </p:tav>
                                      </p:tavLst>
                                    </p:anim>
                                    <p:anim calcmode="lin" valueType="num">
                                      <p:cBhvr>
                                        <p:cTn id="104"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5"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250" tmFilter="0,0; .5, 1; 1, 1"/>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down)">
                                      <p:cBhvr>
                                        <p:cTn id="111" dur="500"/>
                                        <p:tgtEl>
                                          <p:spTgt spid="17"/>
                                        </p:tgtEl>
                                      </p:cBhvr>
                                    </p:animEffect>
                                  </p:childTnLst>
                                </p:cTn>
                              </p:par>
                            </p:childTnLst>
                          </p:cTn>
                        </p:par>
                      </p:childTnLst>
                    </p:cTn>
                  </p:par>
                  <p:par>
                    <p:cTn id="112" fill="hold">
                      <p:stCondLst>
                        <p:cond delay="indefinite"/>
                      </p:stCondLst>
                      <p:childTnLst>
                        <p:par>
                          <p:cTn id="113" fill="hold">
                            <p:stCondLst>
                              <p:cond delay="0"/>
                            </p:stCondLst>
                            <p:childTnLst>
                              <p:par>
                                <p:cTn id="114" presetID="41" presetClass="entr" presetSubtype="0" fill="hold" grpId="0" nodeType="clickEffect">
                                  <p:stCondLst>
                                    <p:cond delay="0"/>
                                  </p:stCondLst>
                                  <p:iterate type="lt">
                                    <p:tmPct val="10000"/>
                                  </p:iterate>
                                  <p:childTnLst>
                                    <p:set>
                                      <p:cBhvr>
                                        <p:cTn id="115" dur="1" fill="hold">
                                          <p:stCondLst>
                                            <p:cond delay="0"/>
                                          </p:stCondLst>
                                        </p:cTn>
                                        <p:tgtEl>
                                          <p:spTgt spid="19"/>
                                        </p:tgtEl>
                                        <p:attrNameLst>
                                          <p:attrName>style.visibility</p:attrName>
                                        </p:attrNameLst>
                                      </p:cBhvr>
                                      <p:to>
                                        <p:strVal val="visible"/>
                                      </p:to>
                                    </p:set>
                                    <p:anim calcmode="lin" valueType="num">
                                      <p:cBhvr>
                                        <p:cTn id="116" dur="2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17" dur="250" fill="hold"/>
                                        <p:tgtEl>
                                          <p:spTgt spid="19"/>
                                        </p:tgtEl>
                                        <p:attrNameLst>
                                          <p:attrName>ppt_y</p:attrName>
                                        </p:attrNameLst>
                                      </p:cBhvr>
                                      <p:tavLst>
                                        <p:tav tm="0">
                                          <p:val>
                                            <p:strVal val="#ppt_y"/>
                                          </p:val>
                                        </p:tav>
                                        <p:tav tm="100000">
                                          <p:val>
                                            <p:strVal val="#ppt_y"/>
                                          </p:val>
                                        </p:tav>
                                      </p:tavLst>
                                    </p:anim>
                                    <p:anim calcmode="lin" valueType="num">
                                      <p:cBhvr>
                                        <p:cTn id="118" dur="2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19" dur="2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25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P spid="10" grpId="0" animBg="1"/>
      <p:bldP spid="11" grpId="0" animBg="1"/>
      <p:bldP spid="15" grpId="0" animBg="1"/>
      <p:bldP spid="16" grpId="0" animBg="1"/>
      <p:bldP spid="17" grpId="0" animBg="1"/>
      <p:bldP spid="3" grpId="0"/>
      <p:bldP spid="1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CCB65561-9631-4225-AD69-FF7DB588DA19}"/>
              </a:ext>
            </a:extLst>
          </p:cNvPr>
          <p:cNvPicPr>
            <a:picLocks noChangeAspect="1"/>
          </p:cNvPicPr>
          <p:nvPr/>
        </p:nvPicPr>
        <p:blipFill>
          <a:blip r:embed="rId3"/>
          <a:stretch>
            <a:fillRect/>
          </a:stretch>
        </p:blipFill>
        <p:spPr>
          <a:xfrm>
            <a:off x="-97492" y="-7495"/>
            <a:ext cx="12299576" cy="6918512"/>
          </a:xfrm>
          <a:prstGeom prst="rect">
            <a:avLst/>
          </a:prstGeom>
        </p:spPr>
      </p:pic>
      <p:sp>
        <p:nvSpPr>
          <p:cNvPr id="5" name="Rectangle: Rounded Corners 4">
            <a:extLst>
              <a:ext uri="{FF2B5EF4-FFF2-40B4-BE49-F238E27FC236}">
                <a16:creationId xmlns:a16="http://schemas.microsoft.com/office/drawing/2014/main" id="{C6FF70C9-0FC8-4608-B281-233AEA67AEC0}"/>
              </a:ext>
            </a:extLst>
          </p:cNvPr>
          <p:cNvSpPr/>
          <p:nvPr/>
        </p:nvSpPr>
        <p:spPr>
          <a:xfrm>
            <a:off x="461413" y="210340"/>
            <a:ext cx="10984366" cy="86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Possible Paragraph Headings</a:t>
            </a:r>
          </a:p>
        </p:txBody>
      </p:sp>
      <p:sp>
        <p:nvSpPr>
          <p:cNvPr id="14" name="Content Placeholder 12">
            <a:extLst>
              <a:ext uri="{FF2B5EF4-FFF2-40B4-BE49-F238E27FC236}">
                <a16:creationId xmlns:a16="http://schemas.microsoft.com/office/drawing/2014/main" id="{33F08D06-3A26-47B8-B629-815369891644}"/>
              </a:ext>
            </a:extLst>
          </p:cNvPr>
          <p:cNvSpPr txBox="1"/>
          <p:nvPr/>
        </p:nvSpPr>
        <p:spPr>
          <a:xfrm>
            <a:off x="273034" y="1207698"/>
            <a:ext cx="11361124" cy="5455712"/>
          </a:xfrm>
          <a:prstGeom prst="rect">
            <a:avLst/>
          </a:prstGeom>
          <a:solidFill>
            <a:srgbClr val="C7C8CA">
              <a:alpha val="41176"/>
            </a:srgbClr>
          </a:solidFill>
          <a:ln cap="flat">
            <a:noFill/>
          </a:ln>
        </p:spPr>
        <p:txBody>
          <a:bodyPr vert="horz" wrap="square" lIns="0" tIns="0" rIns="0" bIns="0" anchor="b" anchorCtr="1" compatLnSpc="1">
            <a:noAutofit/>
          </a:bodyPr>
          <a:lstStyle/>
          <a:p>
            <a:pPr lvl="0" algn="just">
              <a:lnSpc>
                <a:spcPct val="90000"/>
              </a:lnSpc>
              <a:spcBef>
                <a:spcPts val="1000"/>
              </a:spcBef>
              <a:defRPr sz="1800" b="0" i="0" u="none" strike="noStrike" kern="0" cap="none" spc="0" baseline="0">
                <a:solidFill>
                  <a:srgbClr val="000000"/>
                </a:solidFill>
                <a:uFillTx/>
              </a:defRPr>
            </a:pPr>
            <a:r>
              <a:rPr lang="en-GB" sz="3600" dirty="0">
                <a:solidFill>
                  <a:schemeClr val="bg1"/>
                </a:solidFill>
              </a:rPr>
              <a:t>Examples of the layout features that could be in a report:</a:t>
            </a:r>
          </a:p>
          <a:p>
            <a:pPr marL="285750" lvl="0" indent="-285750" algn="just">
              <a:lnSpc>
                <a:spcPct val="90000"/>
              </a:lnSpc>
              <a:spcBef>
                <a:spcPts val="1000"/>
              </a:spcBef>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600" b="1" dirty="0">
                <a:solidFill>
                  <a:schemeClr val="bg1"/>
                </a:solidFill>
              </a:rPr>
              <a:t>Title/heading</a:t>
            </a:r>
            <a:r>
              <a:rPr lang="en-GB" sz="3600" dirty="0">
                <a:solidFill>
                  <a:schemeClr val="bg1"/>
                </a:solidFill>
              </a:rPr>
              <a:t>: this explains what the report is about.</a:t>
            </a:r>
          </a:p>
          <a:p>
            <a:pPr marL="285750" lvl="0" indent="-285750" algn="just">
              <a:lnSpc>
                <a:spcPct val="90000"/>
              </a:lnSpc>
              <a:spcBef>
                <a:spcPts val="1000"/>
              </a:spcBef>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600" b="1" dirty="0">
                <a:solidFill>
                  <a:schemeClr val="bg1"/>
                </a:solidFill>
              </a:rPr>
              <a:t>Introduction</a:t>
            </a:r>
            <a:r>
              <a:rPr lang="en-GB" sz="3600" dirty="0">
                <a:solidFill>
                  <a:schemeClr val="bg1"/>
                </a:solidFill>
              </a:rPr>
              <a:t>: this section discusses what the report will be looking at and why. </a:t>
            </a:r>
          </a:p>
          <a:p>
            <a:pPr marL="285750" lvl="0" indent="-285750" algn="just">
              <a:lnSpc>
                <a:spcPct val="90000"/>
              </a:lnSpc>
              <a:spcBef>
                <a:spcPts val="1000"/>
              </a:spcBef>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600" b="1" dirty="0">
                <a:solidFill>
                  <a:schemeClr val="bg1"/>
                </a:solidFill>
              </a:rPr>
              <a:t>Subheadings</a:t>
            </a:r>
            <a:r>
              <a:rPr lang="en-GB" sz="3600" dirty="0">
                <a:solidFill>
                  <a:schemeClr val="bg1"/>
                </a:solidFill>
              </a:rPr>
              <a:t>: these flag up the parts of the report that include detailed information. There can be many different subheadings depending on the type and content of the report</a:t>
            </a:r>
          </a:p>
        </p:txBody>
      </p:sp>
      <p:pic>
        <p:nvPicPr>
          <p:cNvPr id="6" name="Graphic 5" descr="Partial sun">
            <a:extLst>
              <a:ext uri="{FF2B5EF4-FFF2-40B4-BE49-F238E27FC236}">
                <a16:creationId xmlns:a16="http://schemas.microsoft.com/office/drawing/2014/main" id="{8861B601-3450-4008-8419-D21615553FE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826" y="181515"/>
            <a:ext cx="837174" cy="8371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4708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wipe(left)">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CCB65561-9631-4225-AD69-FF7DB588DA19}"/>
              </a:ext>
            </a:extLst>
          </p:cNvPr>
          <p:cNvPicPr>
            <a:picLocks noChangeAspect="1"/>
          </p:cNvPicPr>
          <p:nvPr/>
        </p:nvPicPr>
        <p:blipFill>
          <a:blip r:embed="rId3"/>
          <a:stretch>
            <a:fillRect/>
          </a:stretch>
        </p:blipFill>
        <p:spPr>
          <a:xfrm>
            <a:off x="-97492" y="-7495"/>
            <a:ext cx="12299576" cy="6918512"/>
          </a:xfrm>
          <a:prstGeom prst="rect">
            <a:avLst/>
          </a:prstGeom>
        </p:spPr>
      </p:pic>
      <p:sp>
        <p:nvSpPr>
          <p:cNvPr id="5" name="Rectangle: Rounded Corners 4">
            <a:extLst>
              <a:ext uri="{FF2B5EF4-FFF2-40B4-BE49-F238E27FC236}">
                <a16:creationId xmlns:a16="http://schemas.microsoft.com/office/drawing/2014/main" id="{C6FF70C9-0FC8-4608-B281-233AEA67AEC0}"/>
              </a:ext>
            </a:extLst>
          </p:cNvPr>
          <p:cNvSpPr/>
          <p:nvPr/>
        </p:nvSpPr>
        <p:spPr>
          <a:xfrm>
            <a:off x="461413" y="210340"/>
            <a:ext cx="10984366" cy="86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Possible Paragraph Headings</a:t>
            </a:r>
          </a:p>
        </p:txBody>
      </p:sp>
      <p:sp>
        <p:nvSpPr>
          <p:cNvPr id="14" name="Content Placeholder 12">
            <a:extLst>
              <a:ext uri="{FF2B5EF4-FFF2-40B4-BE49-F238E27FC236}">
                <a16:creationId xmlns:a16="http://schemas.microsoft.com/office/drawing/2014/main" id="{33F08D06-3A26-47B8-B629-815369891644}"/>
              </a:ext>
            </a:extLst>
          </p:cNvPr>
          <p:cNvSpPr txBox="1"/>
          <p:nvPr/>
        </p:nvSpPr>
        <p:spPr>
          <a:xfrm>
            <a:off x="273034" y="1472239"/>
            <a:ext cx="11361124" cy="5035893"/>
          </a:xfrm>
          <a:prstGeom prst="rect">
            <a:avLst/>
          </a:prstGeom>
          <a:solidFill>
            <a:srgbClr val="C7C8CA">
              <a:alpha val="41176"/>
            </a:srgbClr>
          </a:solidFill>
          <a:ln cap="flat">
            <a:noFill/>
          </a:ln>
        </p:spPr>
        <p:txBody>
          <a:bodyPr vert="horz" wrap="square" lIns="0" tIns="0" rIns="0" bIns="0" anchor="b" anchorCtr="1" compatLnSpc="1">
            <a:noAutofit/>
          </a:bodyPr>
          <a:lstStyle/>
          <a:p>
            <a:pPr marL="285750" lvl="0" indent="-285750" algn="just">
              <a:lnSpc>
                <a:spcPct val="90000"/>
              </a:lnSpc>
              <a:spcBef>
                <a:spcPts val="1000"/>
              </a:spcBef>
              <a:spcAft>
                <a:spcPts val="1200"/>
              </a:spcAft>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200" b="1" dirty="0">
                <a:solidFill>
                  <a:schemeClr val="bg1"/>
                </a:solidFill>
              </a:rPr>
              <a:t>Method of research or methodology</a:t>
            </a:r>
            <a:r>
              <a:rPr lang="en-GB" sz="3200" dirty="0">
                <a:solidFill>
                  <a:schemeClr val="bg1"/>
                </a:solidFill>
              </a:rPr>
              <a:t>: this section explains how any research carried out was conducted; for example, using a survey or questionnaire.</a:t>
            </a:r>
          </a:p>
          <a:p>
            <a:pPr marL="285750" lvl="0" indent="-285750" algn="just">
              <a:lnSpc>
                <a:spcPct val="90000"/>
              </a:lnSpc>
              <a:spcBef>
                <a:spcPts val="1000"/>
              </a:spcBef>
              <a:spcAft>
                <a:spcPts val="1200"/>
              </a:spcAft>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200" b="1" dirty="0">
                <a:solidFill>
                  <a:schemeClr val="bg1"/>
                </a:solidFill>
              </a:rPr>
              <a:t>Findings</a:t>
            </a:r>
            <a:r>
              <a:rPr lang="en-GB" sz="3200" dirty="0">
                <a:solidFill>
                  <a:schemeClr val="bg1"/>
                </a:solidFill>
              </a:rPr>
              <a:t>: this section includes relevant information, such as problems found or the results of a survey carried out. </a:t>
            </a:r>
          </a:p>
          <a:p>
            <a:pPr marL="285750" lvl="0" indent="-285750" algn="just">
              <a:lnSpc>
                <a:spcPct val="90000"/>
              </a:lnSpc>
              <a:spcBef>
                <a:spcPts val="1000"/>
              </a:spcBef>
              <a:spcAft>
                <a:spcPts val="1200"/>
              </a:spcAft>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200" b="1" dirty="0">
                <a:solidFill>
                  <a:schemeClr val="bg1"/>
                </a:solidFill>
              </a:rPr>
              <a:t>Conclusion</a:t>
            </a:r>
            <a:r>
              <a:rPr lang="en-GB" sz="3200" dirty="0">
                <a:solidFill>
                  <a:schemeClr val="bg1"/>
                </a:solidFill>
              </a:rPr>
              <a:t>: this summarises the main points in the report.</a:t>
            </a:r>
          </a:p>
          <a:p>
            <a:pPr marL="285750" lvl="0" indent="-285750" algn="just">
              <a:lnSpc>
                <a:spcPct val="90000"/>
              </a:lnSpc>
              <a:spcBef>
                <a:spcPts val="1000"/>
              </a:spcBef>
              <a:spcAft>
                <a:spcPts val="1200"/>
              </a:spcAft>
              <a:buBlip>
                <a:blip r:embed="rId4">
                  <a:extLst>
                    <a:ext uri="{96DAC541-7B7A-43D3-8B79-37D633B846F1}">
                      <asvg:svgBlip xmlns:asvg="http://schemas.microsoft.com/office/drawing/2016/SVG/main" xmlns="" r:embed="rId5"/>
                    </a:ext>
                  </a:extLst>
                </a:blip>
              </a:buBlip>
              <a:defRPr sz="1800" b="0" i="0" u="none" strike="noStrike" kern="0" cap="none" spc="0" baseline="0">
                <a:solidFill>
                  <a:srgbClr val="000000"/>
                </a:solidFill>
                <a:uFillTx/>
              </a:defRPr>
            </a:pPr>
            <a:r>
              <a:rPr lang="en-GB" sz="3200" b="1" dirty="0">
                <a:solidFill>
                  <a:schemeClr val="bg1"/>
                </a:solidFill>
              </a:rPr>
              <a:t>Recommendations</a:t>
            </a:r>
            <a:r>
              <a:rPr lang="en-GB" sz="3200" dirty="0">
                <a:solidFill>
                  <a:schemeClr val="bg1"/>
                </a:solidFill>
              </a:rPr>
              <a:t>: this section offers thoughts as to what action could be taken as a result of the information in the Findings and Conclusion sections.</a:t>
            </a:r>
            <a:endParaRPr lang="en-ZA" sz="4800" b="1" i="0" u="none" strike="noStrike" kern="1200" cap="none" spc="0" baseline="0" dirty="0">
              <a:solidFill>
                <a:schemeClr val="bg1"/>
              </a:solidFill>
              <a:uFillTx/>
              <a:latin typeface="Calibri Light"/>
            </a:endParaRPr>
          </a:p>
        </p:txBody>
      </p:sp>
      <p:pic>
        <p:nvPicPr>
          <p:cNvPr id="6" name="Graphic 5" descr="Partial sun">
            <a:extLst>
              <a:ext uri="{FF2B5EF4-FFF2-40B4-BE49-F238E27FC236}">
                <a16:creationId xmlns:a16="http://schemas.microsoft.com/office/drawing/2014/main" id="{8861B601-3450-4008-8419-D21615553FE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515207" y="6180533"/>
            <a:ext cx="686877" cy="68687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74776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flower in a field&#10;&#10;Description automatically generated">
            <a:extLst>
              <a:ext uri="{FF2B5EF4-FFF2-40B4-BE49-F238E27FC236}">
                <a16:creationId xmlns:a16="http://schemas.microsoft.com/office/drawing/2014/main" id="{C9EDD0F8-521D-4A8F-BF91-F0CF73457B23}"/>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9A41ADD-CCB1-4600-8977-D4127CD7A955}"/>
              </a:ext>
            </a:extLst>
          </p:cNvPr>
          <p:cNvSpPr/>
          <p:nvPr/>
        </p:nvSpPr>
        <p:spPr>
          <a:xfrm>
            <a:off x="136516" y="194590"/>
            <a:ext cx="11918968" cy="86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t>A Report into Bad British Weather:</a:t>
            </a:r>
          </a:p>
        </p:txBody>
      </p:sp>
      <p:sp>
        <p:nvSpPr>
          <p:cNvPr id="8" name="Content Placeholder 12">
            <a:extLst>
              <a:ext uri="{FF2B5EF4-FFF2-40B4-BE49-F238E27FC236}">
                <a16:creationId xmlns:a16="http://schemas.microsoft.com/office/drawing/2014/main" id="{30C937B7-B54C-41F4-ADDF-2626BB17254F}"/>
              </a:ext>
            </a:extLst>
          </p:cNvPr>
          <p:cNvSpPr txBox="1"/>
          <p:nvPr/>
        </p:nvSpPr>
        <p:spPr>
          <a:xfrm>
            <a:off x="421833" y="1225407"/>
            <a:ext cx="11348333" cy="5463170"/>
          </a:xfrm>
          <a:prstGeom prst="rect">
            <a:avLst/>
          </a:prstGeom>
          <a:solidFill>
            <a:srgbClr val="C7C8CA">
              <a:alpha val="41176"/>
            </a:srgbClr>
          </a:solidFill>
          <a:ln cap="flat">
            <a:noFill/>
          </a:ln>
        </p:spPr>
        <p:txBody>
          <a:bodyPr vert="horz" wrap="square" lIns="0" tIns="0" rIns="0" bIns="0" anchor="b" anchorCtr="1" compatLnSpc="1">
            <a:noAutofit/>
          </a:bodyPr>
          <a:lstStyle/>
          <a:p>
            <a:pPr lvl="0" algn="just">
              <a:lnSpc>
                <a:spcPct val="90000"/>
              </a:lnSpc>
              <a:spcBef>
                <a:spcPts val="1000"/>
              </a:spcBef>
              <a:defRPr sz="1800" b="0" i="0" u="none" strike="noStrike" kern="0" cap="none" spc="0" baseline="0">
                <a:solidFill>
                  <a:srgbClr val="000000"/>
                </a:solidFill>
                <a:uFillTx/>
              </a:defRPr>
            </a:pPr>
            <a:r>
              <a:rPr lang="en-GB" sz="3600" b="1" dirty="0">
                <a:solidFill>
                  <a:schemeClr val="bg1"/>
                </a:solidFill>
              </a:rPr>
              <a:t>Brief:</a:t>
            </a:r>
          </a:p>
          <a:p>
            <a:pPr lvl="0" algn="just">
              <a:lnSpc>
                <a:spcPct val="90000"/>
              </a:lnSpc>
              <a:spcBef>
                <a:spcPts val="1000"/>
              </a:spcBef>
              <a:defRPr sz="1800" b="0" i="0" u="none" strike="noStrike" kern="0" cap="none" spc="0" baseline="0">
                <a:solidFill>
                  <a:srgbClr val="000000"/>
                </a:solidFill>
                <a:uFillTx/>
              </a:defRPr>
            </a:pPr>
            <a:endParaRPr lang="en-GB" sz="1000" b="1" i="0" u="none" strike="noStrike" kern="1200" cap="none" spc="0" baseline="0" dirty="0">
              <a:solidFill>
                <a:schemeClr val="bg1"/>
              </a:solidFill>
              <a:uFillTx/>
              <a:latin typeface="Calibri Light"/>
            </a:endParaRPr>
          </a:p>
          <a:p>
            <a:pPr lvl="0" algn="just">
              <a:lnSpc>
                <a:spcPct val="90000"/>
              </a:lnSpc>
              <a:spcBef>
                <a:spcPts val="1000"/>
              </a:spcBef>
              <a:defRPr sz="1800" b="0" i="0" u="none" strike="noStrike" kern="0" cap="none" spc="0" baseline="0">
                <a:solidFill>
                  <a:srgbClr val="000000"/>
                </a:solidFill>
                <a:uFillTx/>
              </a:defRPr>
            </a:pPr>
            <a:r>
              <a:rPr lang="en-GB" sz="3600" b="1" dirty="0">
                <a:solidFill>
                  <a:schemeClr val="bg1"/>
                </a:solidFill>
                <a:latin typeface="Calibri Light"/>
              </a:rPr>
              <a:t>British weather is widely famous for its almost consistent rainfall, lack of sunshine and minimal Christmas snow. It is commonly known that most British people also think that the weather is poor, in comparison to neighbouring European countries such as both Italy and Spain. There have, however been reports, recently, of ‘heatwaves’ in the summer time and some even say that Global Warming is to blame. Write a factual report, with information from online sources, and attempt to recommend solutions to this well-known issue.     </a:t>
            </a:r>
            <a:endParaRPr lang="en-ZA" sz="5400" b="1" i="0" u="none" strike="noStrike" kern="1200" cap="none" spc="0" baseline="0" dirty="0">
              <a:solidFill>
                <a:schemeClr val="bg1"/>
              </a:solidFill>
              <a:uFillTx/>
              <a:latin typeface="Calibri Light"/>
            </a:endParaRPr>
          </a:p>
        </p:txBody>
      </p:sp>
      <p:sp>
        <p:nvSpPr>
          <p:cNvPr id="6" name="Content Placeholder 12">
            <a:extLst>
              <a:ext uri="{FF2B5EF4-FFF2-40B4-BE49-F238E27FC236}">
                <a16:creationId xmlns:a16="http://schemas.microsoft.com/office/drawing/2014/main" id="{938129D6-A6E6-4805-A354-2FD6C9FDD51F}"/>
              </a:ext>
            </a:extLst>
          </p:cNvPr>
          <p:cNvSpPr txBox="1"/>
          <p:nvPr/>
        </p:nvSpPr>
        <p:spPr>
          <a:xfrm>
            <a:off x="421833" y="1217493"/>
            <a:ext cx="11348333" cy="5463170"/>
          </a:xfrm>
          <a:prstGeom prst="rect">
            <a:avLst/>
          </a:prstGeom>
          <a:solidFill>
            <a:srgbClr val="C7C8CA">
              <a:alpha val="0"/>
            </a:srgbClr>
          </a:solidFill>
          <a:ln cap="flat">
            <a:noFill/>
          </a:ln>
        </p:spPr>
        <p:txBody>
          <a:bodyPr vert="horz" wrap="square" lIns="0" tIns="0" rIns="0" bIns="0" anchor="b" anchorCtr="1" compatLnSpc="1">
            <a:noAutofit/>
          </a:bodyPr>
          <a:lstStyle/>
          <a:p>
            <a:pPr lvl="0" algn="just">
              <a:lnSpc>
                <a:spcPct val="90000"/>
              </a:lnSpc>
              <a:spcBef>
                <a:spcPts val="1000"/>
              </a:spcBef>
              <a:defRPr sz="1800" b="0" i="0" u="none" strike="noStrike" kern="0" cap="none" spc="0" baseline="0">
                <a:solidFill>
                  <a:srgbClr val="000000"/>
                </a:solidFill>
                <a:uFillTx/>
              </a:defRPr>
            </a:pPr>
            <a:r>
              <a:rPr lang="en-GB" sz="3600" b="1" dirty="0">
                <a:solidFill>
                  <a:schemeClr val="bg1"/>
                </a:solidFill>
              </a:rPr>
              <a:t>Brief:</a:t>
            </a:r>
          </a:p>
          <a:p>
            <a:pPr lvl="0" algn="just">
              <a:lnSpc>
                <a:spcPct val="90000"/>
              </a:lnSpc>
              <a:spcBef>
                <a:spcPts val="1000"/>
              </a:spcBef>
              <a:defRPr sz="1800" b="0" i="0" u="none" strike="noStrike" kern="0" cap="none" spc="0" baseline="0">
                <a:solidFill>
                  <a:srgbClr val="000000"/>
                </a:solidFill>
                <a:uFillTx/>
              </a:defRPr>
            </a:pPr>
            <a:endParaRPr lang="en-GB" sz="1000" b="1" i="0" u="none" strike="noStrike" kern="1200" cap="none" spc="0" baseline="0" dirty="0">
              <a:solidFill>
                <a:schemeClr val="bg1"/>
              </a:solidFill>
              <a:uFillTx/>
              <a:latin typeface="Calibri Light"/>
            </a:endParaRPr>
          </a:p>
          <a:p>
            <a:pPr lvl="0" algn="just">
              <a:lnSpc>
                <a:spcPct val="90000"/>
              </a:lnSpc>
              <a:spcBef>
                <a:spcPts val="1000"/>
              </a:spcBef>
              <a:defRPr sz="1800" b="0" i="0" u="none" strike="noStrike" kern="0" cap="none" spc="0" baseline="0">
                <a:solidFill>
                  <a:srgbClr val="000000"/>
                </a:solidFill>
                <a:uFillTx/>
              </a:defRPr>
            </a:pPr>
            <a:r>
              <a:rPr lang="en-GB" sz="3600" b="1" dirty="0">
                <a:solidFill>
                  <a:schemeClr val="bg1"/>
                </a:solidFill>
                <a:latin typeface="Calibri Light"/>
              </a:rPr>
              <a:t>British weather is widely famous for its almost </a:t>
            </a:r>
            <a:r>
              <a:rPr lang="en-GB" sz="3600" b="1" dirty="0">
                <a:solidFill>
                  <a:srgbClr val="FFFF00"/>
                </a:solidFill>
                <a:latin typeface="Calibri Light"/>
              </a:rPr>
              <a:t>consistent rainfall, lack of sunshine and minimal Christmas snow.</a:t>
            </a:r>
            <a:r>
              <a:rPr lang="en-GB" sz="3600" b="1" dirty="0">
                <a:solidFill>
                  <a:schemeClr val="bg1"/>
                </a:solidFill>
                <a:latin typeface="Calibri Light"/>
              </a:rPr>
              <a:t> It is commonly known that </a:t>
            </a:r>
            <a:r>
              <a:rPr lang="en-GB" sz="3600" b="1" dirty="0">
                <a:solidFill>
                  <a:srgbClr val="FFFF00"/>
                </a:solidFill>
                <a:latin typeface="Calibri Light"/>
              </a:rPr>
              <a:t>most British people also think that the weather is poor</a:t>
            </a:r>
            <a:r>
              <a:rPr lang="en-GB" sz="3600" b="1" dirty="0">
                <a:solidFill>
                  <a:schemeClr val="bg1"/>
                </a:solidFill>
                <a:latin typeface="Calibri Light"/>
              </a:rPr>
              <a:t>, in </a:t>
            </a:r>
            <a:r>
              <a:rPr lang="en-GB" sz="3600" b="1" dirty="0">
                <a:solidFill>
                  <a:srgbClr val="FFFF00"/>
                </a:solidFill>
                <a:latin typeface="Calibri Light"/>
              </a:rPr>
              <a:t>comparison to neighbouring European countries such as both Italy and Spain</a:t>
            </a:r>
            <a:r>
              <a:rPr lang="en-GB" sz="3600" b="1" dirty="0">
                <a:solidFill>
                  <a:schemeClr val="bg1"/>
                </a:solidFill>
                <a:latin typeface="Calibri Light"/>
              </a:rPr>
              <a:t>. There have, however been </a:t>
            </a:r>
            <a:r>
              <a:rPr lang="en-GB" sz="3600" b="1" dirty="0">
                <a:solidFill>
                  <a:srgbClr val="FFFF00"/>
                </a:solidFill>
                <a:latin typeface="Calibri Light"/>
              </a:rPr>
              <a:t>reports, recently, of ‘heatwaves</a:t>
            </a:r>
            <a:r>
              <a:rPr lang="en-GB" sz="3600" b="1" dirty="0">
                <a:solidFill>
                  <a:schemeClr val="bg1"/>
                </a:solidFill>
                <a:latin typeface="Calibri Light"/>
              </a:rPr>
              <a:t>’ in the summer time and some even say that </a:t>
            </a:r>
            <a:r>
              <a:rPr lang="en-GB" sz="3600" b="1" dirty="0">
                <a:solidFill>
                  <a:srgbClr val="FFFF00"/>
                </a:solidFill>
                <a:latin typeface="Calibri Light"/>
              </a:rPr>
              <a:t>Global Warming is to blame</a:t>
            </a:r>
            <a:r>
              <a:rPr lang="en-GB" sz="3600" b="1" dirty="0">
                <a:solidFill>
                  <a:schemeClr val="bg1"/>
                </a:solidFill>
                <a:latin typeface="Calibri Light"/>
              </a:rPr>
              <a:t>. Write a factual report, with </a:t>
            </a:r>
            <a:r>
              <a:rPr lang="en-GB" sz="3600" b="1" dirty="0">
                <a:solidFill>
                  <a:srgbClr val="FFFF00"/>
                </a:solidFill>
                <a:latin typeface="Calibri Light"/>
              </a:rPr>
              <a:t>information from online sources</a:t>
            </a:r>
            <a:r>
              <a:rPr lang="en-GB" sz="3600" b="1" dirty="0">
                <a:solidFill>
                  <a:schemeClr val="bg1"/>
                </a:solidFill>
                <a:latin typeface="Calibri Light"/>
              </a:rPr>
              <a:t>, and attempt to </a:t>
            </a:r>
            <a:r>
              <a:rPr lang="en-GB" sz="3600" b="1" dirty="0">
                <a:solidFill>
                  <a:srgbClr val="FFFF00"/>
                </a:solidFill>
                <a:latin typeface="Calibri Light"/>
              </a:rPr>
              <a:t>recommend solutions </a:t>
            </a:r>
            <a:r>
              <a:rPr lang="en-GB" sz="3600" b="1" dirty="0">
                <a:solidFill>
                  <a:schemeClr val="bg1"/>
                </a:solidFill>
                <a:latin typeface="Calibri Light"/>
              </a:rPr>
              <a:t>to this well-known issue.     </a:t>
            </a:r>
            <a:endParaRPr lang="en-ZA" sz="5400" b="1" i="0" u="none" strike="noStrike" kern="1200" cap="none" spc="0" baseline="0" dirty="0">
              <a:solidFill>
                <a:schemeClr val="bg1"/>
              </a:solidFill>
              <a:uFillTx/>
              <a:latin typeface="Calibri Light"/>
            </a:endParaRPr>
          </a:p>
        </p:txBody>
      </p:sp>
      <p:sp>
        <p:nvSpPr>
          <p:cNvPr id="2" name="Rectangle 1">
            <a:extLst>
              <a:ext uri="{FF2B5EF4-FFF2-40B4-BE49-F238E27FC236}">
                <a16:creationId xmlns:a16="http://schemas.microsoft.com/office/drawing/2014/main" id="{F9B619C2-230D-46CC-9C65-96B04F65B218}"/>
              </a:ext>
            </a:extLst>
          </p:cNvPr>
          <p:cNvSpPr/>
          <p:nvPr/>
        </p:nvSpPr>
        <p:spPr>
          <a:xfrm>
            <a:off x="207034" y="1604362"/>
            <a:ext cx="11289102" cy="5401479"/>
          </a:xfrm>
          <a:prstGeom prst="rect">
            <a:avLst/>
          </a:prstGeom>
          <a:noFill/>
        </p:spPr>
        <p:txBody>
          <a:bodyPr wrap="square" lIns="91440" tIns="45720" rIns="91440" bIns="45720">
            <a:spAutoFit/>
          </a:bodyPr>
          <a:lstStyle/>
          <a:p>
            <a:pPr algn="ctr"/>
            <a:r>
              <a:rPr lang="en-US" sz="11500" b="1" dirty="0">
                <a:ln w="6600">
                  <a:solidFill>
                    <a:schemeClr val="accent2"/>
                  </a:solidFill>
                  <a:prstDash val="solid"/>
                </a:ln>
                <a:solidFill>
                  <a:srgbClr val="FFFFFF"/>
                </a:solidFill>
                <a:effectLst>
                  <a:outerShdw dist="38100" dir="2700000" algn="tl" rotWithShape="0">
                    <a:schemeClr val="accent2"/>
                  </a:outerShdw>
                </a:effectLst>
              </a:rPr>
              <a:t>Use this to plan a report on</a:t>
            </a:r>
          </a:p>
          <a:p>
            <a:pPr algn="ctr"/>
            <a:r>
              <a:rPr lang="en-US" sz="11500" b="1" dirty="0">
                <a:ln w="6600">
                  <a:solidFill>
                    <a:schemeClr val="accent2"/>
                  </a:solidFill>
                  <a:prstDash val="solid"/>
                </a:ln>
                <a:solidFill>
                  <a:srgbClr val="FFFFFF"/>
                </a:solidFill>
                <a:effectLst>
                  <a:outerShdw dist="38100" dir="2700000" algn="tl" rotWithShape="0">
                    <a:schemeClr val="accent2"/>
                  </a:outerShdw>
                </a:effectLst>
              </a:rPr>
              <a:t>British weather.</a:t>
            </a:r>
          </a:p>
        </p:txBody>
      </p:sp>
      <p:pic>
        <p:nvPicPr>
          <p:cNvPr id="9" name="Graphic 8" descr="Partial sun">
            <a:extLst>
              <a:ext uri="{FF2B5EF4-FFF2-40B4-BE49-F238E27FC236}">
                <a16:creationId xmlns:a16="http://schemas.microsoft.com/office/drawing/2014/main" id="{169D6135-03B8-4DD2-AAA1-8C86B9B4D4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41495" y="1209579"/>
            <a:ext cx="1028671" cy="10286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7212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xit" presetSubtype="0" fill="hold" grpId="1" nodeType="clickEffect">
                                  <p:stCondLst>
                                    <p:cond delay="0"/>
                                  </p:stCondLst>
                                  <p:iterate type="lt">
                                    <p:tmPct val="10000"/>
                                  </p:iterate>
                                  <p:childTnLst>
                                    <p:anim calcmode="lin" valueType="num">
                                      <p:cBhvr>
                                        <p:cTn id="15" dur="250"/>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p:tgtEl>
                                          <p:spTgt spid="2"/>
                                        </p:tgtEl>
                                        <p:attrNameLst>
                                          <p:attrName>ppt_y</p:attrName>
                                        </p:attrNameLst>
                                      </p:cBhvr>
                                      <p:tavLst>
                                        <p:tav tm="0">
                                          <p:val>
                                            <p:strVal val="ppt_y"/>
                                          </p:val>
                                        </p:tav>
                                        <p:tav tm="100000">
                                          <p:val>
                                            <p:strVal val="ppt_y"/>
                                          </p:val>
                                        </p:tav>
                                      </p:tavLst>
                                    </p:anim>
                                    <p:anim calcmode="lin" valueType="num">
                                      <p:cBhvr>
                                        <p:cTn id="17" dur="250"/>
                                        <p:tgtEl>
                                          <p:spTgt spid="2"/>
                                        </p:tgtEl>
                                        <p:attrNameLst>
                                          <p:attrName>ppt_h</p:attrName>
                                        </p:attrNameLst>
                                      </p:cBhvr>
                                      <p:tavLst>
                                        <p:tav tm="0">
                                          <p:val>
                                            <p:strVal val="ppt_h"/>
                                          </p:val>
                                        </p:tav>
                                        <p:tav tm="50000">
                                          <p:val>
                                            <p:strVal val="ppt_h+.01"/>
                                          </p:val>
                                        </p:tav>
                                        <p:tav tm="100000">
                                          <p:val>
                                            <p:strVal val="ppt_h/10"/>
                                          </p:val>
                                        </p:tav>
                                      </p:tavLst>
                                    </p:anim>
                                    <p:anim calcmode="lin" valueType="num">
                                      <p:cBhvr>
                                        <p:cTn id="18" dur="250"/>
                                        <p:tgtEl>
                                          <p:spTgt spid="2"/>
                                        </p:tgtEl>
                                        <p:attrNameLst>
                                          <p:attrName>ppt_w</p:attrName>
                                        </p:attrNameLst>
                                      </p:cBhvr>
                                      <p:tavLst>
                                        <p:tav tm="0">
                                          <p:val>
                                            <p:strVal val="ppt_w"/>
                                          </p:val>
                                        </p:tav>
                                        <p:tav tm="50000">
                                          <p:val>
                                            <p:strVal val="ppt_w+.01"/>
                                          </p:val>
                                        </p:tav>
                                        <p:tav tm="100000">
                                          <p:val>
                                            <p:strVal val="ppt_w/10"/>
                                          </p:val>
                                        </p:tav>
                                      </p:tavLst>
                                    </p:anim>
                                    <p:animEffect transition="out" filter="fade">
                                      <p:cBhvr>
                                        <p:cTn id="19" dur="250" tmFilter="0,0; .5, 0; 1, 1"/>
                                        <p:tgtEl>
                                          <p:spTgt spid="2"/>
                                        </p:tgtEl>
                                      </p:cBhvr>
                                    </p:animEffect>
                                    <p:set>
                                      <p:cBhvr>
                                        <p:cTn id="20" dur="1" fill="hold">
                                          <p:stCondLst>
                                            <p:cond delay="24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ud in the sun&#10;&#10;Description automatically generated">
            <a:extLst>
              <a:ext uri="{FF2B5EF4-FFF2-40B4-BE49-F238E27FC236}">
                <a16:creationId xmlns:a16="http://schemas.microsoft.com/office/drawing/2014/main" id="{9BC25DE8-7BA7-4C89-9194-FEE563F0E808}"/>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274817F-B57D-4D46-8888-454B5471CBCE}"/>
              </a:ext>
            </a:extLst>
          </p:cNvPr>
          <p:cNvSpPr/>
          <p:nvPr/>
        </p:nvSpPr>
        <p:spPr>
          <a:xfrm>
            <a:off x="136516" y="194590"/>
            <a:ext cx="11918968" cy="86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t>Planning: Bad British Weather</a:t>
            </a:r>
          </a:p>
        </p:txBody>
      </p:sp>
      <p:pic>
        <p:nvPicPr>
          <p:cNvPr id="6" name="Graphic 5" descr="Partial sun">
            <a:extLst>
              <a:ext uri="{FF2B5EF4-FFF2-40B4-BE49-F238E27FC236}">
                <a16:creationId xmlns:a16="http://schemas.microsoft.com/office/drawing/2014/main" id="{F8082EA0-2004-4A5D-9873-973881CA6D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624842" y="5294902"/>
            <a:ext cx="1489917" cy="14899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Rounded Corners 6">
            <a:extLst>
              <a:ext uri="{FF2B5EF4-FFF2-40B4-BE49-F238E27FC236}">
                <a16:creationId xmlns:a16="http://schemas.microsoft.com/office/drawing/2014/main" id="{50ABEA37-5950-4D1E-AEF9-F7459D28011B}"/>
              </a:ext>
            </a:extLst>
          </p:cNvPr>
          <p:cNvSpPr/>
          <p:nvPr/>
        </p:nvSpPr>
        <p:spPr>
          <a:xfrm>
            <a:off x="486700" y="1311215"/>
            <a:ext cx="3591686" cy="516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STRUCTURE</a:t>
            </a:r>
          </a:p>
          <a:p>
            <a:endParaRPr lang="en-GB" dirty="0"/>
          </a:p>
          <a:p>
            <a:r>
              <a:rPr lang="en-GB" dirty="0"/>
              <a:t>Report: Bad British Weather</a:t>
            </a:r>
          </a:p>
          <a:p>
            <a:endParaRPr lang="en-GB" dirty="0"/>
          </a:p>
          <a:p>
            <a:r>
              <a:rPr lang="en-GB" dirty="0"/>
              <a:t>Introduction</a:t>
            </a:r>
          </a:p>
          <a:p>
            <a:endParaRPr lang="en-GB" dirty="0"/>
          </a:p>
          <a:p>
            <a:r>
              <a:rPr lang="en-GB" dirty="0"/>
              <a:t>Subheadings:</a:t>
            </a:r>
          </a:p>
          <a:p>
            <a:pPr marL="285750" indent="-285750">
              <a:buBlip>
                <a:blip r:embed="rId5">
                  <a:extLst>
                    <a:ext uri="{96DAC541-7B7A-43D3-8B79-37D633B846F1}">
                      <asvg:svgBlip xmlns:asvg="http://schemas.microsoft.com/office/drawing/2016/SVG/main" xmlns="" r:embed="rId6"/>
                    </a:ext>
                  </a:extLst>
                </a:blip>
              </a:buBlip>
            </a:pPr>
            <a:r>
              <a:rPr lang="en-GB" dirty="0"/>
              <a:t>Constant Rainfall</a:t>
            </a:r>
          </a:p>
          <a:p>
            <a:pPr marL="285750" indent="-285750">
              <a:buBlip>
                <a:blip r:embed="rId5">
                  <a:extLst>
                    <a:ext uri="{96DAC541-7B7A-43D3-8B79-37D633B846F1}">
                      <asvg:svgBlip xmlns:asvg="http://schemas.microsoft.com/office/drawing/2016/SVG/main" xmlns="" r:embed="rId6"/>
                    </a:ext>
                  </a:extLst>
                </a:blip>
              </a:buBlip>
            </a:pPr>
            <a:r>
              <a:rPr lang="en-GB" dirty="0"/>
              <a:t>Lack of Sunshine</a:t>
            </a:r>
          </a:p>
          <a:p>
            <a:pPr marL="285750" indent="-285750">
              <a:buBlip>
                <a:blip r:embed="rId5">
                  <a:extLst>
                    <a:ext uri="{96DAC541-7B7A-43D3-8B79-37D633B846F1}">
                      <asvg:svgBlip xmlns:asvg="http://schemas.microsoft.com/office/drawing/2016/SVG/main" xmlns="" r:embed="rId6"/>
                    </a:ext>
                  </a:extLst>
                </a:blip>
              </a:buBlip>
            </a:pPr>
            <a:r>
              <a:rPr lang="en-GB" dirty="0"/>
              <a:t>Limited Holiday Snow</a:t>
            </a:r>
          </a:p>
          <a:p>
            <a:endParaRPr lang="en-GB" dirty="0"/>
          </a:p>
          <a:p>
            <a:r>
              <a:rPr lang="en-GB" dirty="0"/>
              <a:t>Findings – How does it affect people/businesses?</a:t>
            </a:r>
          </a:p>
          <a:p>
            <a:endParaRPr lang="en-GB" dirty="0"/>
          </a:p>
          <a:p>
            <a:r>
              <a:rPr lang="en-GB" dirty="0"/>
              <a:t>Conclusion – summary.</a:t>
            </a:r>
          </a:p>
          <a:p>
            <a:endParaRPr lang="en-GB" dirty="0"/>
          </a:p>
          <a:p>
            <a:r>
              <a:rPr lang="en-GB" dirty="0"/>
              <a:t>Recommendations – how can it be improved?</a:t>
            </a:r>
          </a:p>
        </p:txBody>
      </p:sp>
      <p:sp>
        <p:nvSpPr>
          <p:cNvPr id="8" name="Rectangle: Rounded Corners 7">
            <a:extLst>
              <a:ext uri="{FF2B5EF4-FFF2-40B4-BE49-F238E27FC236}">
                <a16:creationId xmlns:a16="http://schemas.microsoft.com/office/drawing/2014/main" id="{C99210EC-177C-41BC-9BAA-4249FB01FE9B}"/>
              </a:ext>
            </a:extLst>
          </p:cNvPr>
          <p:cNvSpPr/>
          <p:nvPr/>
        </p:nvSpPr>
        <p:spPr>
          <a:xfrm>
            <a:off x="4360849" y="1311215"/>
            <a:ext cx="3774344" cy="516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u="sng" dirty="0"/>
              <a:t>CONTENT</a:t>
            </a:r>
          </a:p>
          <a:p>
            <a:endParaRPr lang="en-GB" dirty="0"/>
          </a:p>
          <a:p>
            <a:r>
              <a:rPr lang="en-GB" dirty="0"/>
              <a:t>Facts to Include:</a:t>
            </a:r>
          </a:p>
          <a:p>
            <a:endParaRPr lang="en-GB" dirty="0"/>
          </a:p>
          <a:p>
            <a:pPr marL="285750" indent="-285750">
              <a:buBlip>
                <a:blip r:embed="rId5">
                  <a:extLst>
                    <a:ext uri="{96DAC541-7B7A-43D3-8B79-37D633B846F1}">
                      <asvg:svgBlip xmlns:asvg="http://schemas.microsoft.com/office/drawing/2016/SVG/main" xmlns="" r:embed="rId6"/>
                    </a:ext>
                  </a:extLst>
                </a:blip>
              </a:buBlip>
            </a:pPr>
            <a:r>
              <a:rPr lang="en-GB" dirty="0"/>
              <a:t>UK Public dislike it.</a:t>
            </a:r>
          </a:p>
          <a:p>
            <a:pPr marL="285750" indent="-285750">
              <a:buBlip>
                <a:blip r:embed="rId5">
                  <a:extLst>
                    <a:ext uri="{96DAC541-7B7A-43D3-8B79-37D633B846F1}">
                      <asvg:svgBlip xmlns:asvg="http://schemas.microsoft.com/office/drawing/2016/SVG/main" xmlns="" r:embed="rId6"/>
                    </a:ext>
                  </a:extLst>
                </a:blip>
              </a:buBlip>
            </a:pPr>
            <a:r>
              <a:rPr lang="en-GB" dirty="0"/>
              <a:t>It’s well-known globally.</a:t>
            </a:r>
          </a:p>
          <a:p>
            <a:pPr marL="285750" indent="-285750">
              <a:buBlip>
                <a:blip r:embed="rId5">
                  <a:extLst>
                    <a:ext uri="{96DAC541-7B7A-43D3-8B79-37D633B846F1}">
                      <asvg:svgBlip xmlns:asvg="http://schemas.microsoft.com/office/drawing/2016/SVG/main" xmlns="" r:embed="rId6"/>
                    </a:ext>
                  </a:extLst>
                </a:blip>
              </a:buBlip>
            </a:pPr>
            <a:r>
              <a:rPr lang="en-GB" dirty="0"/>
              <a:t>Reports of heatwaves.</a:t>
            </a:r>
          </a:p>
          <a:p>
            <a:pPr marL="285750" indent="-285750">
              <a:buBlip>
                <a:blip r:embed="rId5">
                  <a:extLst>
                    <a:ext uri="{96DAC541-7B7A-43D3-8B79-37D633B846F1}">
                      <asvg:svgBlip xmlns:asvg="http://schemas.microsoft.com/office/drawing/2016/SVG/main" xmlns="" r:embed="rId6"/>
                    </a:ext>
                  </a:extLst>
                </a:blip>
              </a:buBlip>
            </a:pPr>
            <a:r>
              <a:rPr lang="en-GB" dirty="0"/>
              <a:t>Some think Global Warming is heating UK up.</a:t>
            </a:r>
          </a:p>
          <a:p>
            <a:endParaRPr lang="en-GB" dirty="0"/>
          </a:p>
          <a:p>
            <a:r>
              <a:rPr lang="en-GB" dirty="0"/>
              <a:t>Online Articles/Websites/Blogs</a:t>
            </a:r>
          </a:p>
          <a:p>
            <a:endParaRPr lang="en-GB" dirty="0"/>
          </a:p>
          <a:p>
            <a:r>
              <a:rPr lang="en-GB" dirty="0"/>
              <a:t>Is it really that bad?</a:t>
            </a:r>
          </a:p>
          <a:p>
            <a:endParaRPr lang="en-GB" dirty="0"/>
          </a:p>
          <a:p>
            <a:r>
              <a:rPr lang="en-GB" dirty="0"/>
              <a:t>Emigrate or have more holidays!</a:t>
            </a:r>
          </a:p>
        </p:txBody>
      </p:sp>
      <p:sp>
        <p:nvSpPr>
          <p:cNvPr id="2" name="Rectangle: Rounded Corners 1">
            <a:extLst>
              <a:ext uri="{FF2B5EF4-FFF2-40B4-BE49-F238E27FC236}">
                <a16:creationId xmlns:a16="http://schemas.microsoft.com/office/drawing/2014/main" id="{CCEBF50C-6EC0-457F-923C-B18842ACA972}"/>
              </a:ext>
            </a:extLst>
          </p:cNvPr>
          <p:cNvSpPr/>
          <p:nvPr/>
        </p:nvSpPr>
        <p:spPr>
          <a:xfrm>
            <a:off x="8537435" y="2464622"/>
            <a:ext cx="2794958" cy="2984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this as your plan if you can’t think of a topic to focus on yourself.</a:t>
            </a:r>
          </a:p>
          <a:p>
            <a:pPr algn="ctr"/>
            <a:endParaRPr lang="en-GB" sz="2000" dirty="0"/>
          </a:p>
          <a:p>
            <a:pPr algn="ctr"/>
            <a:r>
              <a:rPr lang="en-GB" sz="2000" dirty="0"/>
              <a:t>The main titles would be the same no matter which you decide to do.</a:t>
            </a:r>
          </a:p>
        </p:txBody>
      </p:sp>
    </p:spTree>
    <p:extLst>
      <p:ext uri="{BB962C8B-B14F-4D97-AF65-F5344CB8AC3E}">
        <p14:creationId xmlns:p14="http://schemas.microsoft.com/office/powerpoint/2010/main" val="3856857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sunset&#10;&#10;Description automatically generated">
            <a:extLst>
              <a:ext uri="{FF2B5EF4-FFF2-40B4-BE49-F238E27FC236}">
                <a16:creationId xmlns:a16="http://schemas.microsoft.com/office/drawing/2014/main" id="{C989829E-DBE3-4AD0-B199-F17CBCE5BA36}"/>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descr="Partial sun">
            <a:extLst>
              <a:ext uri="{FF2B5EF4-FFF2-40B4-BE49-F238E27FC236}">
                <a16:creationId xmlns:a16="http://schemas.microsoft.com/office/drawing/2014/main" id="{F8082EA0-2004-4A5D-9873-973881CA6D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210393" y="64736"/>
            <a:ext cx="1079449" cy="9953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974D8A14-3ED2-41B4-98DE-A6749D07CBAA}"/>
              </a:ext>
            </a:extLst>
          </p:cNvPr>
          <p:cNvPicPr>
            <a:picLocks noChangeAspect="1"/>
          </p:cNvPicPr>
          <p:nvPr/>
        </p:nvPicPr>
        <p:blipFill>
          <a:blip r:embed="rId5"/>
          <a:stretch>
            <a:fillRect/>
          </a:stretch>
        </p:blipFill>
        <p:spPr>
          <a:xfrm>
            <a:off x="6613399" y="374971"/>
            <a:ext cx="5368208" cy="6108058"/>
          </a:xfrm>
          <a:prstGeom prst="rect">
            <a:avLst/>
          </a:prstGeom>
        </p:spPr>
      </p:pic>
      <p:pic>
        <p:nvPicPr>
          <p:cNvPr id="10" name="Picture 9">
            <a:extLst>
              <a:ext uri="{FF2B5EF4-FFF2-40B4-BE49-F238E27FC236}">
                <a16:creationId xmlns:a16="http://schemas.microsoft.com/office/drawing/2014/main" id="{AE818BA3-E1C9-406D-BFAB-A1A271147BFD}"/>
              </a:ext>
            </a:extLst>
          </p:cNvPr>
          <p:cNvPicPr>
            <a:picLocks noChangeAspect="1"/>
          </p:cNvPicPr>
          <p:nvPr/>
        </p:nvPicPr>
        <p:blipFill>
          <a:blip r:embed="rId6"/>
          <a:stretch>
            <a:fillRect/>
          </a:stretch>
        </p:blipFill>
        <p:spPr>
          <a:xfrm>
            <a:off x="110591" y="1200572"/>
            <a:ext cx="6292415" cy="4456856"/>
          </a:xfrm>
          <a:prstGeom prst="rect">
            <a:avLst/>
          </a:prstGeom>
        </p:spPr>
      </p:pic>
    </p:spTree>
    <p:extLst>
      <p:ext uri="{BB962C8B-B14F-4D97-AF65-F5344CB8AC3E}">
        <p14:creationId xmlns:p14="http://schemas.microsoft.com/office/powerpoint/2010/main" val="3367350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sunset&#10;&#10;Description automatically generated">
            <a:extLst>
              <a:ext uri="{FF2B5EF4-FFF2-40B4-BE49-F238E27FC236}">
                <a16:creationId xmlns:a16="http://schemas.microsoft.com/office/drawing/2014/main" id="{C989829E-DBE3-4AD0-B199-F17CBCE5BA36}"/>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descr="Partial sun">
            <a:extLst>
              <a:ext uri="{FF2B5EF4-FFF2-40B4-BE49-F238E27FC236}">
                <a16:creationId xmlns:a16="http://schemas.microsoft.com/office/drawing/2014/main" id="{F8082EA0-2004-4A5D-9873-973881CA6D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0958700" y="5834181"/>
            <a:ext cx="1079449" cy="9953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974D8A14-3ED2-41B4-98DE-A6749D07CBAA}"/>
              </a:ext>
            </a:extLst>
          </p:cNvPr>
          <p:cNvPicPr>
            <a:picLocks noChangeAspect="1"/>
          </p:cNvPicPr>
          <p:nvPr/>
        </p:nvPicPr>
        <p:blipFill>
          <a:blip r:embed="rId5"/>
          <a:stretch>
            <a:fillRect/>
          </a:stretch>
        </p:blipFill>
        <p:spPr>
          <a:xfrm>
            <a:off x="9935793" y="374971"/>
            <a:ext cx="2045814" cy="2327769"/>
          </a:xfrm>
          <a:prstGeom prst="rect">
            <a:avLst/>
          </a:prstGeom>
        </p:spPr>
      </p:pic>
      <p:pic>
        <p:nvPicPr>
          <p:cNvPr id="10" name="Picture 9">
            <a:extLst>
              <a:ext uri="{FF2B5EF4-FFF2-40B4-BE49-F238E27FC236}">
                <a16:creationId xmlns:a16="http://schemas.microsoft.com/office/drawing/2014/main" id="{AE818BA3-E1C9-406D-BFAB-A1A271147BFD}"/>
              </a:ext>
            </a:extLst>
          </p:cNvPr>
          <p:cNvPicPr>
            <a:picLocks noChangeAspect="1"/>
          </p:cNvPicPr>
          <p:nvPr/>
        </p:nvPicPr>
        <p:blipFill>
          <a:blip r:embed="rId6"/>
          <a:stretch>
            <a:fillRect/>
          </a:stretch>
        </p:blipFill>
        <p:spPr>
          <a:xfrm>
            <a:off x="153851" y="46454"/>
            <a:ext cx="9551299" cy="6765092"/>
          </a:xfrm>
          <a:prstGeom prst="rect">
            <a:avLst/>
          </a:prstGeom>
        </p:spPr>
      </p:pic>
    </p:spTree>
    <p:extLst>
      <p:ext uri="{BB962C8B-B14F-4D97-AF65-F5344CB8AC3E}">
        <p14:creationId xmlns:p14="http://schemas.microsoft.com/office/powerpoint/2010/main" val="2157454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sunset&#10;&#10;Description automatically generated">
            <a:extLst>
              <a:ext uri="{FF2B5EF4-FFF2-40B4-BE49-F238E27FC236}">
                <a16:creationId xmlns:a16="http://schemas.microsoft.com/office/drawing/2014/main" id="{C989829E-DBE3-4AD0-B199-F17CBCE5BA36}"/>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descr="Partial sun">
            <a:extLst>
              <a:ext uri="{FF2B5EF4-FFF2-40B4-BE49-F238E27FC236}">
                <a16:creationId xmlns:a16="http://schemas.microsoft.com/office/drawing/2014/main" id="{F8082EA0-2004-4A5D-9873-973881CA6D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2825" y="-88999"/>
            <a:ext cx="2362772" cy="22358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974D8A14-3ED2-41B4-98DE-A6749D07CBAA}"/>
              </a:ext>
            </a:extLst>
          </p:cNvPr>
          <p:cNvPicPr>
            <a:picLocks noChangeAspect="1"/>
          </p:cNvPicPr>
          <p:nvPr/>
        </p:nvPicPr>
        <p:blipFill>
          <a:blip r:embed="rId5"/>
          <a:stretch>
            <a:fillRect/>
          </a:stretch>
        </p:blipFill>
        <p:spPr>
          <a:xfrm>
            <a:off x="2775568" y="184967"/>
            <a:ext cx="9262580" cy="6488066"/>
          </a:xfrm>
          <a:prstGeom prst="rect">
            <a:avLst/>
          </a:prstGeom>
        </p:spPr>
      </p:pic>
      <p:pic>
        <p:nvPicPr>
          <p:cNvPr id="10" name="Picture 9">
            <a:extLst>
              <a:ext uri="{FF2B5EF4-FFF2-40B4-BE49-F238E27FC236}">
                <a16:creationId xmlns:a16="http://schemas.microsoft.com/office/drawing/2014/main" id="{AE818BA3-E1C9-406D-BFAB-A1A271147BFD}"/>
              </a:ext>
            </a:extLst>
          </p:cNvPr>
          <p:cNvPicPr>
            <a:picLocks noChangeAspect="1"/>
          </p:cNvPicPr>
          <p:nvPr/>
        </p:nvPicPr>
        <p:blipFill>
          <a:blip r:embed="rId6"/>
          <a:stretch>
            <a:fillRect/>
          </a:stretch>
        </p:blipFill>
        <p:spPr>
          <a:xfrm>
            <a:off x="153852" y="5138018"/>
            <a:ext cx="2362772" cy="1673528"/>
          </a:xfrm>
          <a:prstGeom prst="rect">
            <a:avLst/>
          </a:prstGeom>
        </p:spPr>
      </p:pic>
    </p:spTree>
    <p:extLst>
      <p:ext uri="{BB962C8B-B14F-4D97-AF65-F5344CB8AC3E}">
        <p14:creationId xmlns:p14="http://schemas.microsoft.com/office/powerpoint/2010/main" val="3818068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E7BAEB-5AB0-4088-ADB2-9D7D2EB15710}"/>
              </a:ext>
            </a:extLst>
          </p:cNvPr>
          <p:cNvSpPr>
            <a:spLocks noGrp="1"/>
          </p:cNvSpPr>
          <p:nvPr>
            <p:ph type="title"/>
          </p:nvPr>
        </p:nvSpPr>
        <p:spPr>
          <a:xfrm>
            <a:off x="1283970" y="136103"/>
            <a:ext cx="9624059" cy="1382143"/>
          </a:xfrm>
        </p:spPr>
        <p:txBody>
          <a:bodyPr/>
          <a:lstStyle/>
          <a:p>
            <a:r>
              <a:rPr lang="en-GB" sz="7200" dirty="0"/>
              <a:t>Learning Outcomes:</a:t>
            </a:r>
          </a:p>
        </p:txBody>
      </p:sp>
      <p:sp>
        <p:nvSpPr>
          <p:cNvPr id="4" name="Text Placeholder 4">
            <a:extLst>
              <a:ext uri="{FF2B5EF4-FFF2-40B4-BE49-F238E27FC236}">
                <a16:creationId xmlns:a16="http://schemas.microsoft.com/office/drawing/2014/main" id="{CE468C2B-C448-47F4-89E2-506177BDB01B}"/>
              </a:ext>
            </a:extLst>
          </p:cNvPr>
          <p:cNvSpPr>
            <a:spLocks noGrp="1"/>
          </p:cNvSpPr>
          <p:nvPr>
            <p:ph type="body" sz="quarter" idx="10"/>
          </p:nvPr>
        </p:nvSpPr>
        <p:spPr>
          <a:xfrm>
            <a:off x="1098430" y="2001330"/>
            <a:ext cx="10495474" cy="4462732"/>
          </a:xfrm>
          <a:solidFill>
            <a:schemeClr val="accent1">
              <a:lumMod val="60000"/>
              <a:lumOff val="40000"/>
            </a:schemeClr>
          </a:solidFill>
        </p:spPr>
        <p:txBody>
          <a:bodyPr/>
          <a:lstStyle/>
          <a:p>
            <a:pPr marL="742950" indent="-742950" algn="l">
              <a:buAutoNum type="arabicPeriod"/>
            </a:pPr>
            <a:r>
              <a:rPr lang="en-US" sz="4000" dirty="0"/>
              <a:t>Discover the purpose of writing a report.</a:t>
            </a:r>
          </a:p>
          <a:p>
            <a:pPr marL="742950" indent="-742950" algn="l">
              <a:buAutoNum type="arabicPeriod"/>
            </a:pPr>
            <a:r>
              <a:rPr lang="en-US" sz="4000" dirty="0"/>
              <a:t>Discuss different types of report.</a:t>
            </a:r>
          </a:p>
          <a:p>
            <a:pPr marL="742950" indent="-742950" algn="l">
              <a:buAutoNum type="arabicPeriod"/>
            </a:pPr>
            <a:r>
              <a:rPr lang="en-US" sz="4000" dirty="0"/>
              <a:t>Revisit language features linked to report writing. </a:t>
            </a:r>
          </a:p>
          <a:p>
            <a:pPr marL="742950" indent="-742950" algn="l">
              <a:buAutoNum type="arabicPeriod"/>
            </a:pPr>
            <a:r>
              <a:rPr lang="en-US" sz="4000" dirty="0"/>
              <a:t>View an example report. </a:t>
            </a:r>
          </a:p>
          <a:p>
            <a:pPr marL="742950" indent="-742950" algn="l">
              <a:buAutoNum type="arabicPeriod"/>
            </a:pPr>
            <a:r>
              <a:rPr lang="en-US" sz="4000" dirty="0"/>
              <a:t>Explore the official layout of a formal report.</a:t>
            </a:r>
          </a:p>
        </p:txBody>
      </p:sp>
      <p:pic>
        <p:nvPicPr>
          <p:cNvPr id="5" name="Graphic 4" descr="Partial sun">
            <a:extLst>
              <a:ext uri="{FF2B5EF4-FFF2-40B4-BE49-F238E27FC236}">
                <a16:creationId xmlns:a16="http://schemas.microsoft.com/office/drawing/2014/main" id="{6351B6C0-F04C-4445-AFB3-8EFE6B20C38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72063" y="471963"/>
            <a:ext cx="671037" cy="6710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1527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Over to you!</a:t>
            </a:r>
            <a:r>
              <a:rPr lang="en-GB" dirty="0" smtClean="0">
                <a:solidFill>
                  <a:schemeClr val="tx1"/>
                </a:solidFill>
              </a:rPr>
              <a:t/>
            </a:r>
            <a:br>
              <a:rPr lang="en-GB" dirty="0" smtClean="0">
                <a:solidFill>
                  <a:schemeClr val="tx1"/>
                </a:solidFill>
              </a:rPr>
            </a:br>
            <a:r>
              <a:rPr lang="en-GB" dirty="0" smtClean="0">
                <a:solidFill>
                  <a:schemeClr val="tx1"/>
                </a:solidFill>
              </a:rPr>
              <a:t/>
            </a:r>
            <a:br>
              <a:rPr lang="en-GB" dirty="0" smtClean="0">
                <a:solidFill>
                  <a:schemeClr val="tx1"/>
                </a:solidFill>
              </a:rPr>
            </a:br>
            <a:r>
              <a:rPr lang="en-GB" dirty="0" smtClean="0">
                <a:solidFill>
                  <a:schemeClr val="tx1"/>
                </a:solidFill>
              </a:rPr>
              <a:t>Take 10 minutes to plan your ideas for a report on British weather</a:t>
            </a:r>
            <a:endParaRPr lang="en-GB" dirty="0">
              <a:solidFill>
                <a:schemeClr val="tx1"/>
              </a:solidFill>
            </a:endParaRPr>
          </a:p>
        </p:txBody>
      </p:sp>
      <p:pic>
        <p:nvPicPr>
          <p:cNvPr id="2050" name="Picture 2" descr="Throwing: How to teach kids to throw correctly - Active For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9" y="2154086"/>
            <a:ext cx="11446315" cy="43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042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iding a wave in the ocean&#10;&#10;Description automatically generated">
            <a:extLst>
              <a:ext uri="{FF2B5EF4-FFF2-40B4-BE49-F238E27FC236}">
                <a16:creationId xmlns:a16="http://schemas.microsoft.com/office/drawing/2014/main" id="{5619E778-5744-454B-B01B-07AEA02642DE}"/>
              </a:ext>
            </a:extLst>
          </p:cNvPr>
          <p:cNvPicPr>
            <a:picLocks noChangeAspect="1"/>
          </p:cNvPicPr>
          <p:nvPr/>
        </p:nvPicPr>
        <p:blipFill>
          <a:blip r:embed="rId2"/>
          <a:stretch>
            <a:fillRect/>
          </a:stretch>
        </p:blipFill>
        <p:spPr>
          <a:xfrm>
            <a:off x="0" y="0"/>
            <a:ext cx="12192000" cy="6858000"/>
          </a:xfrm>
          <a:prstGeom prst="rect">
            <a:avLst/>
          </a:prstGeom>
        </p:spPr>
      </p:pic>
      <p:pic>
        <p:nvPicPr>
          <p:cNvPr id="6" name="Graphic 5" descr="Partial sun">
            <a:extLst>
              <a:ext uri="{FF2B5EF4-FFF2-40B4-BE49-F238E27FC236}">
                <a16:creationId xmlns:a16="http://schemas.microsoft.com/office/drawing/2014/main" id="{F8082EA0-2004-4A5D-9873-973881CA6D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0972802" y="105210"/>
            <a:ext cx="1086023" cy="10276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Rounded Corners 7">
            <a:extLst>
              <a:ext uri="{FF2B5EF4-FFF2-40B4-BE49-F238E27FC236}">
                <a16:creationId xmlns:a16="http://schemas.microsoft.com/office/drawing/2014/main" id="{30BD176D-7CB9-419C-ADFA-99191F986D83}"/>
              </a:ext>
            </a:extLst>
          </p:cNvPr>
          <p:cNvSpPr/>
          <p:nvPr/>
        </p:nvSpPr>
        <p:spPr>
          <a:xfrm>
            <a:off x="136516" y="194590"/>
            <a:ext cx="10703111" cy="938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t>What could you report about?</a:t>
            </a:r>
          </a:p>
        </p:txBody>
      </p:sp>
      <p:sp>
        <p:nvSpPr>
          <p:cNvPr id="11" name="Rectangle: Rounded Corners 10">
            <a:extLst>
              <a:ext uri="{FF2B5EF4-FFF2-40B4-BE49-F238E27FC236}">
                <a16:creationId xmlns:a16="http://schemas.microsoft.com/office/drawing/2014/main" id="{043D75D8-C0B8-488B-9A55-9D68BD7372A4}"/>
              </a:ext>
            </a:extLst>
          </p:cNvPr>
          <p:cNvSpPr/>
          <p:nvPr/>
        </p:nvSpPr>
        <p:spPr>
          <a:xfrm>
            <a:off x="136516" y="1394965"/>
            <a:ext cx="11807328" cy="5001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r>
              <a:rPr lang="en-GB" b="1" u="sng" dirty="0"/>
              <a:t>Local Shops Closing</a:t>
            </a:r>
          </a:p>
          <a:p>
            <a:endParaRPr lang="en-GB" b="1" u="sng" dirty="0"/>
          </a:p>
          <a:p>
            <a:r>
              <a:rPr lang="en-GB" b="1" u="sng" dirty="0"/>
              <a:t>College Improvements</a:t>
            </a:r>
          </a:p>
          <a:p>
            <a:endParaRPr lang="en-GB" b="1" u="sng" dirty="0"/>
          </a:p>
          <a:p>
            <a:r>
              <a:rPr lang="en-GB" b="1" u="sng" dirty="0"/>
              <a:t>Local Town/City Improvements</a:t>
            </a:r>
          </a:p>
          <a:p>
            <a:endParaRPr lang="en-GB" b="1" u="sng" dirty="0"/>
          </a:p>
          <a:p>
            <a:r>
              <a:rPr lang="en-GB" b="1" u="sng" dirty="0"/>
              <a:t>The British Obesity Crisis</a:t>
            </a:r>
          </a:p>
          <a:p>
            <a:endParaRPr lang="en-GB" b="1" u="sng" dirty="0"/>
          </a:p>
          <a:p>
            <a:r>
              <a:rPr lang="en-GB" b="1" u="sng" dirty="0"/>
              <a:t>Education</a:t>
            </a:r>
          </a:p>
          <a:p>
            <a:endParaRPr lang="en-GB" b="1" u="sng" dirty="0"/>
          </a:p>
          <a:p>
            <a:r>
              <a:rPr lang="en-GB" b="1" u="sng" dirty="0"/>
              <a:t>Politics</a:t>
            </a:r>
          </a:p>
          <a:p>
            <a:endParaRPr lang="en-GB" b="1" u="sng" dirty="0"/>
          </a:p>
          <a:p>
            <a:r>
              <a:rPr lang="en-GB" b="1" u="sng" dirty="0"/>
              <a:t>Crime</a:t>
            </a:r>
          </a:p>
          <a:p>
            <a:endParaRPr lang="en-GB" b="1" u="sng" dirty="0"/>
          </a:p>
          <a:p>
            <a:r>
              <a:rPr lang="en-GB" b="1" u="sng" dirty="0"/>
              <a:t>Local/National/Global Events</a:t>
            </a:r>
          </a:p>
          <a:p>
            <a:endParaRPr lang="en-GB" b="1" u="sng" dirty="0"/>
          </a:p>
          <a:p>
            <a:r>
              <a:rPr lang="en-GB" b="1" u="sng" dirty="0"/>
              <a:t>Homelessness/Poverty</a:t>
            </a:r>
          </a:p>
          <a:p>
            <a:endParaRPr lang="en-GB" b="1" u="sng" dirty="0"/>
          </a:p>
          <a:p>
            <a:r>
              <a:rPr lang="en-GB" b="1" u="sng" dirty="0"/>
              <a:t>Racism/Ageism/Sexism </a:t>
            </a:r>
          </a:p>
          <a:p>
            <a:endParaRPr lang="en-GB" b="1" u="sng" dirty="0"/>
          </a:p>
          <a:p>
            <a:r>
              <a:rPr lang="en-GB" b="1" u="sng" dirty="0"/>
              <a:t>Discrimination</a:t>
            </a:r>
          </a:p>
          <a:p>
            <a:endParaRPr lang="en-GB" b="1" u="sng" dirty="0"/>
          </a:p>
          <a:p>
            <a:r>
              <a:rPr lang="en-GB" b="1" u="sng" dirty="0"/>
              <a:t>Equal Rights</a:t>
            </a:r>
          </a:p>
          <a:p>
            <a:endParaRPr lang="en-GB" b="1" u="sng" dirty="0"/>
          </a:p>
          <a:p>
            <a:r>
              <a:rPr lang="en-GB" b="1" u="sng" dirty="0"/>
              <a:t>Shopping</a:t>
            </a:r>
          </a:p>
          <a:p>
            <a:endParaRPr lang="en-GB" b="1" u="sng" dirty="0"/>
          </a:p>
          <a:p>
            <a:r>
              <a:rPr lang="en-GB" b="1" u="sng" dirty="0"/>
              <a:t>Holidays/Travel/Tourism</a:t>
            </a:r>
          </a:p>
          <a:p>
            <a:endParaRPr lang="en-GB" b="1" u="sng" dirty="0"/>
          </a:p>
          <a:p>
            <a:r>
              <a:rPr lang="en-GB" b="1" u="sng" dirty="0"/>
              <a:t>Immigration/Emigration</a:t>
            </a:r>
          </a:p>
          <a:p>
            <a:endParaRPr lang="en-GB" b="1" u="sng" dirty="0"/>
          </a:p>
          <a:p>
            <a:r>
              <a:rPr lang="en-GB" b="1" u="sng" dirty="0"/>
              <a:t>War</a:t>
            </a:r>
          </a:p>
          <a:p>
            <a:endParaRPr lang="en-GB" b="1" u="sng" dirty="0"/>
          </a:p>
          <a:p>
            <a:r>
              <a:rPr lang="en-GB" b="1" u="sng" dirty="0"/>
              <a:t>Scientific Discovery</a:t>
            </a:r>
          </a:p>
          <a:p>
            <a:endParaRPr lang="en-GB" b="1" u="sng" dirty="0"/>
          </a:p>
          <a:p>
            <a:r>
              <a:rPr lang="en-GB" b="1" u="sng" dirty="0"/>
              <a:t>Films</a:t>
            </a:r>
          </a:p>
          <a:p>
            <a:endParaRPr lang="en-GB" b="1" u="sng" dirty="0"/>
          </a:p>
          <a:p>
            <a:r>
              <a:rPr lang="en-GB" b="1" u="sng" dirty="0"/>
              <a:t>Media/Social Media</a:t>
            </a:r>
          </a:p>
          <a:p>
            <a:endParaRPr lang="en-GB" b="1" u="sng" dirty="0"/>
          </a:p>
          <a:p>
            <a:r>
              <a:rPr lang="en-GB" b="1" u="sng" dirty="0"/>
              <a:t>Music</a:t>
            </a:r>
          </a:p>
          <a:p>
            <a:endParaRPr lang="en-GB" b="1" u="sng" dirty="0"/>
          </a:p>
          <a:p>
            <a:r>
              <a:rPr lang="en-GB" b="1" u="sng" dirty="0"/>
              <a:t>Jobs/Careers</a:t>
            </a:r>
          </a:p>
          <a:p>
            <a:endParaRPr lang="en-GB" b="1" u="sng" dirty="0"/>
          </a:p>
          <a:p>
            <a:r>
              <a:rPr lang="en-GB" b="1" u="sng" dirty="0"/>
              <a:t>Capital Punishment</a:t>
            </a:r>
          </a:p>
          <a:p>
            <a:endParaRPr lang="en-GB" b="1" u="sng" dirty="0"/>
          </a:p>
          <a:p>
            <a:r>
              <a:rPr lang="en-GB" b="1" u="sng" dirty="0"/>
              <a:t>Medical Advancements</a:t>
            </a:r>
          </a:p>
          <a:p>
            <a:endParaRPr lang="en-GB" b="1" u="sng" dirty="0"/>
          </a:p>
          <a:p>
            <a:r>
              <a:rPr lang="en-GB" b="1" u="sng" dirty="0"/>
              <a:t>Technology/Advancements</a:t>
            </a:r>
          </a:p>
        </p:txBody>
      </p:sp>
    </p:spTree>
    <p:extLst>
      <p:ext uri="{BB962C8B-B14F-4D97-AF65-F5344CB8AC3E}">
        <p14:creationId xmlns:p14="http://schemas.microsoft.com/office/powerpoint/2010/main" val="3635507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set in the background&#10;&#10;Description automatically generated">
            <a:extLst>
              <a:ext uri="{FF2B5EF4-FFF2-40B4-BE49-F238E27FC236}">
                <a16:creationId xmlns:a16="http://schemas.microsoft.com/office/drawing/2014/main" id="{AC4D2C6B-1316-49CA-A582-3F12DF19EE59}"/>
              </a:ext>
            </a:extLst>
          </p:cNvPr>
          <p:cNvPicPr>
            <a:picLocks noChangeAspect="1"/>
          </p:cNvPicPr>
          <p:nvPr/>
        </p:nvPicPr>
        <p:blipFill>
          <a:blip r:embed="rId2"/>
          <a:stretch>
            <a:fillRect/>
          </a:stretch>
        </p:blipFill>
        <p:spPr>
          <a:xfrm>
            <a:off x="-1" y="-1"/>
            <a:ext cx="12188391" cy="6858001"/>
          </a:xfrm>
          <a:prstGeom prst="rect">
            <a:avLst/>
          </a:prstGeom>
        </p:spPr>
      </p:pic>
      <p:sp>
        <p:nvSpPr>
          <p:cNvPr id="3" name="Rectangle: Rounded Corners 2">
            <a:extLst>
              <a:ext uri="{FF2B5EF4-FFF2-40B4-BE49-F238E27FC236}">
                <a16:creationId xmlns:a16="http://schemas.microsoft.com/office/drawing/2014/main" id="{F670947D-FE87-4492-9CBA-38B9E1C6AF06}"/>
              </a:ext>
            </a:extLst>
          </p:cNvPr>
          <p:cNvSpPr/>
          <p:nvPr/>
        </p:nvSpPr>
        <p:spPr>
          <a:xfrm>
            <a:off x="4034684" y="3428999"/>
            <a:ext cx="7411065" cy="3163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r>
              <a:rPr lang="en-GB" sz="1200" b="1" u="sng" dirty="0"/>
              <a:t>Local Shops Closing</a:t>
            </a:r>
          </a:p>
          <a:p>
            <a:endParaRPr lang="en-GB" sz="1200" b="1" u="sng" dirty="0"/>
          </a:p>
          <a:p>
            <a:r>
              <a:rPr lang="en-GB" sz="1200" b="1" u="sng" dirty="0"/>
              <a:t>College Improvements</a:t>
            </a:r>
          </a:p>
          <a:p>
            <a:endParaRPr lang="en-GB" sz="1200" b="1" u="sng" dirty="0"/>
          </a:p>
          <a:p>
            <a:r>
              <a:rPr lang="en-GB" sz="1200" b="1" u="sng" dirty="0"/>
              <a:t>Local Town/City Improvements</a:t>
            </a:r>
          </a:p>
          <a:p>
            <a:endParaRPr lang="en-GB" sz="1200" b="1" u="sng" dirty="0"/>
          </a:p>
          <a:p>
            <a:r>
              <a:rPr lang="en-GB" sz="1200" b="1" u="sng" dirty="0"/>
              <a:t>The British Obesity Crisis</a:t>
            </a:r>
          </a:p>
          <a:p>
            <a:endParaRPr lang="en-GB" sz="1200" b="1" u="sng" dirty="0"/>
          </a:p>
          <a:p>
            <a:r>
              <a:rPr lang="en-GB" sz="1200" b="1" u="sng" dirty="0"/>
              <a:t>Education</a:t>
            </a:r>
          </a:p>
          <a:p>
            <a:endParaRPr lang="en-GB" sz="1200" b="1" u="sng" dirty="0"/>
          </a:p>
          <a:p>
            <a:r>
              <a:rPr lang="en-GB" sz="1200" b="1" u="sng" dirty="0"/>
              <a:t>Politics</a:t>
            </a:r>
          </a:p>
          <a:p>
            <a:endParaRPr lang="en-GB" sz="1200" b="1" u="sng" dirty="0"/>
          </a:p>
          <a:p>
            <a:r>
              <a:rPr lang="en-GB" sz="1200" b="1" u="sng" dirty="0"/>
              <a:t>Crime</a:t>
            </a:r>
          </a:p>
          <a:p>
            <a:endParaRPr lang="en-GB" sz="1200" b="1" u="sng" dirty="0"/>
          </a:p>
          <a:p>
            <a:r>
              <a:rPr lang="en-GB" sz="1200" b="1" u="sng" dirty="0"/>
              <a:t>Local/National/Global Events</a:t>
            </a:r>
          </a:p>
          <a:p>
            <a:endParaRPr lang="en-GB" sz="1200" b="1" u="sng" dirty="0"/>
          </a:p>
          <a:p>
            <a:r>
              <a:rPr lang="en-GB" sz="1200" b="1" u="sng" dirty="0"/>
              <a:t>Homelessness/Poverty</a:t>
            </a:r>
          </a:p>
          <a:p>
            <a:endParaRPr lang="en-GB" sz="1200" b="1" u="sng" dirty="0"/>
          </a:p>
          <a:p>
            <a:r>
              <a:rPr lang="en-GB" sz="1200" b="1" u="sng" dirty="0"/>
              <a:t>Racism/Ageism/Sexism </a:t>
            </a:r>
          </a:p>
          <a:p>
            <a:endParaRPr lang="en-GB" sz="1200" b="1" u="sng" dirty="0"/>
          </a:p>
          <a:p>
            <a:r>
              <a:rPr lang="en-GB" sz="1200" b="1" u="sng" dirty="0"/>
              <a:t>Discrimination</a:t>
            </a:r>
          </a:p>
          <a:p>
            <a:endParaRPr lang="en-GB" sz="1200" b="1" u="sng" dirty="0"/>
          </a:p>
          <a:p>
            <a:r>
              <a:rPr lang="en-GB" sz="1200" b="1" u="sng" dirty="0"/>
              <a:t>Equal Rights</a:t>
            </a:r>
          </a:p>
          <a:p>
            <a:endParaRPr lang="en-GB" sz="1200" b="1" u="sng" dirty="0"/>
          </a:p>
          <a:p>
            <a:r>
              <a:rPr lang="en-GB" sz="1200" b="1" u="sng" dirty="0"/>
              <a:t>Shopping</a:t>
            </a:r>
          </a:p>
          <a:p>
            <a:endParaRPr lang="en-GB" sz="1200" b="1" u="sng" dirty="0"/>
          </a:p>
          <a:p>
            <a:r>
              <a:rPr lang="en-GB" sz="1200" b="1" u="sng" dirty="0"/>
              <a:t>Holidays/Travel/Tourism</a:t>
            </a:r>
          </a:p>
          <a:p>
            <a:endParaRPr lang="en-GB" sz="1200" b="1" u="sng" dirty="0"/>
          </a:p>
          <a:p>
            <a:r>
              <a:rPr lang="en-GB" sz="1200" b="1" u="sng" dirty="0"/>
              <a:t>Immigration/Emigration</a:t>
            </a:r>
          </a:p>
          <a:p>
            <a:endParaRPr lang="en-GB" sz="1200" b="1" u="sng" dirty="0"/>
          </a:p>
          <a:p>
            <a:r>
              <a:rPr lang="en-GB" sz="1200" b="1" u="sng" dirty="0"/>
              <a:t>War</a:t>
            </a:r>
          </a:p>
          <a:p>
            <a:endParaRPr lang="en-GB" sz="1200" b="1" u="sng" dirty="0"/>
          </a:p>
          <a:p>
            <a:r>
              <a:rPr lang="en-GB" sz="1200" b="1" u="sng" dirty="0"/>
              <a:t>Scientific Discovery</a:t>
            </a:r>
          </a:p>
          <a:p>
            <a:endParaRPr lang="en-GB" sz="1200" b="1" u="sng" dirty="0"/>
          </a:p>
          <a:p>
            <a:r>
              <a:rPr lang="en-GB" sz="1200" b="1" u="sng" dirty="0"/>
              <a:t>Films</a:t>
            </a:r>
          </a:p>
          <a:p>
            <a:endParaRPr lang="en-GB" sz="1200" b="1" u="sng" dirty="0"/>
          </a:p>
          <a:p>
            <a:r>
              <a:rPr lang="en-GB" sz="1200" b="1" u="sng" dirty="0"/>
              <a:t>Media/Social Media</a:t>
            </a:r>
          </a:p>
          <a:p>
            <a:endParaRPr lang="en-GB" sz="1200" b="1" u="sng" dirty="0"/>
          </a:p>
          <a:p>
            <a:r>
              <a:rPr lang="en-GB" sz="1200" b="1" u="sng" dirty="0"/>
              <a:t>Music</a:t>
            </a:r>
          </a:p>
          <a:p>
            <a:endParaRPr lang="en-GB" sz="1200" b="1" u="sng" dirty="0"/>
          </a:p>
          <a:p>
            <a:r>
              <a:rPr lang="en-GB" sz="1200" b="1" u="sng" dirty="0"/>
              <a:t>Jobs/Careers</a:t>
            </a:r>
          </a:p>
          <a:p>
            <a:endParaRPr lang="en-GB" sz="1200" b="1" u="sng" dirty="0"/>
          </a:p>
          <a:p>
            <a:r>
              <a:rPr lang="en-GB" sz="1200" b="1" u="sng" dirty="0"/>
              <a:t>Capital Punishment</a:t>
            </a:r>
          </a:p>
          <a:p>
            <a:endParaRPr lang="en-GB" sz="1200" b="1" u="sng" dirty="0"/>
          </a:p>
          <a:p>
            <a:r>
              <a:rPr lang="en-GB" sz="1200" b="1" u="sng" dirty="0"/>
              <a:t>Medical Advancements</a:t>
            </a:r>
          </a:p>
          <a:p>
            <a:endParaRPr lang="en-GB" sz="1200" b="1" u="sng" dirty="0"/>
          </a:p>
          <a:p>
            <a:r>
              <a:rPr lang="en-GB" sz="1200" b="1" u="sng" dirty="0"/>
              <a:t>Technology/Advancements</a:t>
            </a:r>
          </a:p>
        </p:txBody>
      </p:sp>
      <p:sp>
        <p:nvSpPr>
          <p:cNvPr id="6" name="Rectangle: Rounded Corners 5">
            <a:extLst>
              <a:ext uri="{FF2B5EF4-FFF2-40B4-BE49-F238E27FC236}">
                <a16:creationId xmlns:a16="http://schemas.microsoft.com/office/drawing/2014/main" id="{C2C74AEA-AF08-44A8-AB9B-D36C4796F25D}"/>
              </a:ext>
            </a:extLst>
          </p:cNvPr>
          <p:cNvSpPr/>
          <p:nvPr/>
        </p:nvSpPr>
        <p:spPr>
          <a:xfrm>
            <a:off x="742638" y="157720"/>
            <a:ext cx="10703111" cy="1759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t>Now you decide what to write a report about…</a:t>
            </a:r>
          </a:p>
        </p:txBody>
      </p:sp>
      <p:pic>
        <p:nvPicPr>
          <p:cNvPr id="7" name="Graphic 6" descr="Partial sun">
            <a:extLst>
              <a:ext uri="{FF2B5EF4-FFF2-40B4-BE49-F238E27FC236}">
                <a16:creationId xmlns:a16="http://schemas.microsoft.com/office/drawing/2014/main" id="{DE6213A7-6E34-4934-9B05-EDABD595B0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43889" y="5288359"/>
            <a:ext cx="1596420" cy="15106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Pentagon 8">
            <a:extLst>
              <a:ext uri="{FF2B5EF4-FFF2-40B4-BE49-F238E27FC236}">
                <a16:creationId xmlns:a16="http://schemas.microsoft.com/office/drawing/2014/main" id="{4BE80651-1879-43A1-9299-818BAFAD775A}"/>
              </a:ext>
            </a:extLst>
          </p:cNvPr>
          <p:cNvSpPr/>
          <p:nvPr/>
        </p:nvSpPr>
        <p:spPr>
          <a:xfrm rot="20705345">
            <a:off x="403744" y="2581558"/>
            <a:ext cx="2802328" cy="23864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Plan it for your homework task!</a:t>
            </a:r>
          </a:p>
        </p:txBody>
      </p:sp>
    </p:spTree>
    <p:extLst>
      <p:ext uri="{BB962C8B-B14F-4D97-AF65-F5344CB8AC3E}">
        <p14:creationId xmlns:p14="http://schemas.microsoft.com/office/powerpoint/2010/main" val="48050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971" y="684315"/>
            <a:ext cx="9624059" cy="5721622"/>
          </a:xfrm>
        </p:spPr>
        <p:txBody>
          <a:bodyPr/>
          <a:lstStyle/>
          <a:p>
            <a:r>
              <a:rPr lang="en-GB" sz="5400" dirty="0" smtClean="0">
                <a:solidFill>
                  <a:srgbClr val="00B050"/>
                </a:solidFill>
              </a:rPr>
              <a:t>Starter activity</a:t>
            </a:r>
            <a:r>
              <a:rPr lang="en-GB" dirty="0" smtClean="0"/>
              <a:t/>
            </a:r>
            <a:br>
              <a:rPr lang="en-GB" dirty="0" smtClean="0"/>
            </a:br>
            <a:r>
              <a:rPr lang="en-GB" dirty="0" smtClean="0">
                <a:solidFill>
                  <a:srgbClr val="00B0F0"/>
                </a:solidFill>
              </a:rPr>
              <a:t>Identify some features that tell you that the text is an example of a report</a:t>
            </a:r>
            <a:br>
              <a:rPr lang="en-GB" dirty="0" smtClean="0">
                <a:solidFill>
                  <a:srgbClr val="00B0F0"/>
                </a:solidFill>
              </a:rPr>
            </a:br>
            <a:r>
              <a:rPr lang="en-GB" dirty="0" smtClean="0">
                <a:solidFill>
                  <a:srgbClr val="00B0F0"/>
                </a:solidFill>
              </a:rPr>
              <a:t>Then , we’ll feed back</a:t>
            </a:r>
            <a:br>
              <a:rPr lang="en-GB" dirty="0" smtClean="0">
                <a:solidFill>
                  <a:srgbClr val="00B0F0"/>
                </a:solidFill>
              </a:rPr>
            </a:br>
            <a:r>
              <a:rPr lang="en-GB" dirty="0">
                <a:solidFill>
                  <a:srgbClr val="00B0F0"/>
                </a:solidFill>
              </a:rPr>
              <a:t/>
            </a:r>
            <a:br>
              <a:rPr lang="en-GB" dirty="0">
                <a:solidFill>
                  <a:srgbClr val="00B0F0"/>
                </a:solidFill>
              </a:rPr>
            </a:br>
            <a:r>
              <a:rPr lang="en-GB" dirty="0" smtClean="0">
                <a:solidFill>
                  <a:srgbClr val="00B0F0"/>
                </a:solidFill>
              </a:rPr>
              <a:t>( see text )</a:t>
            </a:r>
            <a:r>
              <a:rPr lang="en-GB" dirty="0" smtClean="0"/>
              <a:t/>
            </a:r>
            <a:br>
              <a:rPr lang="en-GB" dirty="0" smtClean="0"/>
            </a:br>
            <a:r>
              <a:rPr lang="en-GB" dirty="0"/>
              <a:t/>
            </a:r>
            <a:br>
              <a:rPr lang="en-GB" dirty="0"/>
            </a:br>
            <a:endParaRPr lang="en-GB" dirty="0"/>
          </a:p>
        </p:txBody>
      </p:sp>
    </p:spTree>
    <p:extLst>
      <p:ext uri="{BB962C8B-B14F-4D97-AF65-F5344CB8AC3E}">
        <p14:creationId xmlns:p14="http://schemas.microsoft.com/office/powerpoint/2010/main" val="342561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E7BAEB-5AB0-4088-ADB2-9D7D2EB15710}"/>
              </a:ext>
            </a:extLst>
          </p:cNvPr>
          <p:cNvSpPr>
            <a:spLocks noGrp="1"/>
          </p:cNvSpPr>
          <p:nvPr>
            <p:ph type="title"/>
          </p:nvPr>
        </p:nvSpPr>
        <p:spPr>
          <a:xfrm>
            <a:off x="253042" y="-76683"/>
            <a:ext cx="11685916" cy="1865227"/>
          </a:xfrm>
        </p:spPr>
        <p:txBody>
          <a:bodyPr/>
          <a:lstStyle/>
          <a:p>
            <a:r>
              <a:rPr lang="en-GB" sz="6000" dirty="0"/>
              <a:t>LO1 – Purpose of writing a report.</a:t>
            </a:r>
          </a:p>
        </p:txBody>
      </p:sp>
      <p:sp>
        <p:nvSpPr>
          <p:cNvPr id="4" name="Text Placeholder 4">
            <a:extLst>
              <a:ext uri="{FF2B5EF4-FFF2-40B4-BE49-F238E27FC236}">
                <a16:creationId xmlns:a16="http://schemas.microsoft.com/office/drawing/2014/main" id="{CE468C2B-C448-47F4-89E2-506177BDB01B}"/>
              </a:ext>
            </a:extLst>
          </p:cNvPr>
          <p:cNvSpPr>
            <a:spLocks noGrp="1"/>
          </p:cNvSpPr>
          <p:nvPr>
            <p:ph type="body" sz="quarter" idx="10"/>
          </p:nvPr>
        </p:nvSpPr>
        <p:spPr>
          <a:xfrm>
            <a:off x="0" y="1788544"/>
            <a:ext cx="7608500" cy="4462732"/>
          </a:xfrm>
          <a:solidFill>
            <a:schemeClr val="accent1">
              <a:lumMod val="60000"/>
              <a:lumOff val="40000"/>
            </a:schemeClr>
          </a:solidFill>
          <a:ln w="28575">
            <a:solidFill>
              <a:schemeClr val="tx1"/>
            </a:solidFill>
          </a:ln>
        </p:spPr>
        <p:txBody>
          <a:bodyPr/>
          <a:lstStyle/>
          <a:p>
            <a:r>
              <a:rPr lang="en-US" sz="4800" dirty="0"/>
              <a:t>A report is a straightforward, factual document which outlines a particular issue or problem, evaluating facts and statistics and concluding recommendations…  </a:t>
            </a:r>
          </a:p>
        </p:txBody>
      </p:sp>
      <p:sp>
        <p:nvSpPr>
          <p:cNvPr id="5" name="Text Placeholder 4">
            <a:extLst>
              <a:ext uri="{FF2B5EF4-FFF2-40B4-BE49-F238E27FC236}">
                <a16:creationId xmlns:a16="http://schemas.microsoft.com/office/drawing/2014/main" id="{CE5A1007-2A47-404C-9630-5E2AA6A747EB}"/>
              </a:ext>
            </a:extLst>
          </p:cNvPr>
          <p:cNvSpPr txBox="1">
            <a:spLocks/>
          </p:cNvSpPr>
          <p:nvPr/>
        </p:nvSpPr>
        <p:spPr>
          <a:xfrm>
            <a:off x="7608500" y="1788544"/>
            <a:ext cx="4643888" cy="4462732"/>
          </a:xfrm>
          <a:prstGeom prst="rect">
            <a:avLst/>
          </a:prstGeom>
          <a:solidFill>
            <a:schemeClr val="accent1">
              <a:lumMod val="60000"/>
              <a:lumOff val="40000"/>
            </a:schemeClr>
          </a:solidFill>
          <a:ln w="28575">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effectLst>
                  <a:outerShdw blurRad="63500" dist="38100" dir="2700000" algn="tl" rotWithShape="0">
                    <a:schemeClr val="tx1">
                      <a:alpha val="60000"/>
                    </a:scheme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A specific format is used – and most information and paragraph headings are provided. </a:t>
            </a:r>
          </a:p>
        </p:txBody>
      </p:sp>
      <p:pic>
        <p:nvPicPr>
          <p:cNvPr id="6" name="Graphic 5" descr="Partial sun">
            <a:extLst>
              <a:ext uri="{FF2B5EF4-FFF2-40B4-BE49-F238E27FC236}">
                <a16:creationId xmlns:a16="http://schemas.microsoft.com/office/drawing/2014/main" id="{87EEC6A1-BB69-4A0D-83DA-8BD7B297203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44941" y="1788544"/>
            <a:ext cx="748082" cy="7480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34616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E7BAEB-5AB0-4088-ADB2-9D7D2EB15710}"/>
              </a:ext>
            </a:extLst>
          </p:cNvPr>
          <p:cNvSpPr>
            <a:spLocks noGrp="1"/>
          </p:cNvSpPr>
          <p:nvPr>
            <p:ph type="title"/>
          </p:nvPr>
        </p:nvSpPr>
        <p:spPr>
          <a:xfrm>
            <a:off x="253042" y="-76683"/>
            <a:ext cx="11685916" cy="1865227"/>
          </a:xfrm>
        </p:spPr>
        <p:txBody>
          <a:bodyPr/>
          <a:lstStyle/>
          <a:p>
            <a:r>
              <a:rPr lang="en-GB" sz="6000" dirty="0"/>
              <a:t>LO2 – Types of report.</a:t>
            </a:r>
          </a:p>
        </p:txBody>
      </p:sp>
      <p:sp>
        <p:nvSpPr>
          <p:cNvPr id="5" name="Text Placeholder 4">
            <a:extLst>
              <a:ext uri="{FF2B5EF4-FFF2-40B4-BE49-F238E27FC236}">
                <a16:creationId xmlns:a16="http://schemas.microsoft.com/office/drawing/2014/main" id="{CE5A1007-2A47-404C-9630-5E2AA6A747EB}"/>
              </a:ext>
            </a:extLst>
          </p:cNvPr>
          <p:cNvSpPr txBox="1">
            <a:spLocks/>
          </p:cNvSpPr>
          <p:nvPr/>
        </p:nvSpPr>
        <p:spPr>
          <a:xfrm>
            <a:off x="7608500" y="1788544"/>
            <a:ext cx="4643888" cy="4462732"/>
          </a:xfrm>
          <a:prstGeom prst="rect">
            <a:avLst/>
          </a:prstGeom>
          <a:solidFill>
            <a:schemeClr val="accent1">
              <a:lumMod val="60000"/>
              <a:lumOff val="40000"/>
            </a:schemeClr>
          </a:solidFill>
          <a:ln w="28575">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effectLst>
                  <a:outerShdw blurRad="63500" dist="38100" dir="2700000" algn="tl" rotWithShape="0">
                    <a:schemeClr val="tx1">
                      <a:alpha val="60000"/>
                    </a:scheme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What types of report can you have?</a:t>
            </a:r>
          </a:p>
        </p:txBody>
      </p:sp>
      <p:sp>
        <p:nvSpPr>
          <p:cNvPr id="4" name="Text Placeholder 4">
            <a:extLst>
              <a:ext uri="{FF2B5EF4-FFF2-40B4-BE49-F238E27FC236}">
                <a16:creationId xmlns:a16="http://schemas.microsoft.com/office/drawing/2014/main" id="{CE468C2B-C448-47F4-89E2-506177BDB01B}"/>
              </a:ext>
            </a:extLst>
          </p:cNvPr>
          <p:cNvSpPr>
            <a:spLocks noGrp="1"/>
          </p:cNvSpPr>
          <p:nvPr>
            <p:ph type="body" sz="quarter" idx="10"/>
          </p:nvPr>
        </p:nvSpPr>
        <p:spPr>
          <a:xfrm>
            <a:off x="0" y="1788544"/>
            <a:ext cx="7608500" cy="4462732"/>
          </a:xfrm>
          <a:solidFill>
            <a:schemeClr val="accent1">
              <a:lumMod val="60000"/>
              <a:lumOff val="40000"/>
            </a:schemeClr>
          </a:solidFill>
          <a:ln w="28575">
            <a:solidFill>
              <a:schemeClr val="tx1"/>
            </a:solidFill>
          </a:ln>
        </p:spPr>
        <p:txBody>
          <a:bodyPr/>
          <a:lstStyle/>
          <a:p>
            <a:r>
              <a:rPr lang="en-US" sz="4800" dirty="0"/>
              <a:t>Weather Reports</a:t>
            </a:r>
          </a:p>
          <a:p>
            <a:r>
              <a:rPr lang="en-US" sz="4800" dirty="0"/>
              <a:t>News Reports</a:t>
            </a:r>
          </a:p>
          <a:p>
            <a:r>
              <a:rPr lang="en-US" sz="4800" dirty="0"/>
              <a:t>Local Area Reports</a:t>
            </a:r>
          </a:p>
          <a:p>
            <a:r>
              <a:rPr lang="en-US" sz="4800" dirty="0"/>
              <a:t>Crime Reports</a:t>
            </a:r>
          </a:p>
          <a:p>
            <a:r>
              <a:rPr lang="en-US" sz="4800" dirty="0"/>
              <a:t>Progress Reports</a:t>
            </a:r>
          </a:p>
          <a:p>
            <a:r>
              <a:rPr lang="en-US" sz="4800" dirty="0"/>
              <a:t>Government Reports</a:t>
            </a:r>
          </a:p>
        </p:txBody>
      </p:sp>
      <p:pic>
        <p:nvPicPr>
          <p:cNvPr id="7" name="Graphic 6" descr="Partial sun">
            <a:extLst>
              <a:ext uri="{FF2B5EF4-FFF2-40B4-BE49-F238E27FC236}">
                <a16:creationId xmlns:a16="http://schemas.microsoft.com/office/drawing/2014/main" id="{9E688513-5577-4F4E-87CD-2670D36ECA6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351848" y="5028619"/>
            <a:ext cx="1157191" cy="11571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9346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E7BAEB-5AB0-4088-ADB2-9D7D2EB15710}"/>
              </a:ext>
            </a:extLst>
          </p:cNvPr>
          <p:cNvSpPr>
            <a:spLocks noGrp="1"/>
          </p:cNvSpPr>
          <p:nvPr>
            <p:ph type="title"/>
          </p:nvPr>
        </p:nvSpPr>
        <p:spPr>
          <a:xfrm>
            <a:off x="253042" y="-76683"/>
            <a:ext cx="11685916" cy="1865227"/>
          </a:xfrm>
        </p:spPr>
        <p:txBody>
          <a:bodyPr/>
          <a:lstStyle/>
          <a:p>
            <a:r>
              <a:rPr lang="en-GB" sz="6000" dirty="0"/>
              <a:t>LO2 – Types of report.</a:t>
            </a:r>
          </a:p>
        </p:txBody>
      </p:sp>
      <p:sp>
        <p:nvSpPr>
          <p:cNvPr id="5" name="Text Placeholder 4">
            <a:extLst>
              <a:ext uri="{FF2B5EF4-FFF2-40B4-BE49-F238E27FC236}">
                <a16:creationId xmlns:a16="http://schemas.microsoft.com/office/drawing/2014/main" id="{CE5A1007-2A47-404C-9630-5E2AA6A747EB}"/>
              </a:ext>
            </a:extLst>
          </p:cNvPr>
          <p:cNvSpPr txBox="1">
            <a:spLocks/>
          </p:cNvSpPr>
          <p:nvPr/>
        </p:nvSpPr>
        <p:spPr>
          <a:xfrm>
            <a:off x="7608500" y="1788544"/>
            <a:ext cx="4643888" cy="4462732"/>
          </a:xfrm>
          <a:prstGeom prst="rect">
            <a:avLst/>
          </a:prstGeom>
          <a:solidFill>
            <a:schemeClr val="accent1">
              <a:lumMod val="60000"/>
              <a:lumOff val="40000"/>
            </a:schemeClr>
          </a:solidFill>
          <a:ln w="28575">
            <a:solidFill>
              <a:schemeClr val="tx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effectLst>
                  <a:outerShdw blurRad="63500" dist="38100" dir="2700000" algn="tl" rotWithShape="0">
                    <a:schemeClr val="tx1">
                      <a:alpha val="60000"/>
                    </a:scheme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What types of report can you have?</a:t>
            </a:r>
          </a:p>
        </p:txBody>
      </p:sp>
      <p:sp>
        <p:nvSpPr>
          <p:cNvPr id="4" name="Text Placeholder 4">
            <a:extLst>
              <a:ext uri="{FF2B5EF4-FFF2-40B4-BE49-F238E27FC236}">
                <a16:creationId xmlns:a16="http://schemas.microsoft.com/office/drawing/2014/main" id="{CE468C2B-C448-47F4-89E2-506177BDB01B}"/>
              </a:ext>
            </a:extLst>
          </p:cNvPr>
          <p:cNvSpPr>
            <a:spLocks noGrp="1"/>
          </p:cNvSpPr>
          <p:nvPr>
            <p:ph type="body" sz="quarter" idx="10"/>
          </p:nvPr>
        </p:nvSpPr>
        <p:spPr>
          <a:xfrm>
            <a:off x="0" y="1788544"/>
            <a:ext cx="7608500" cy="4462732"/>
          </a:xfrm>
          <a:solidFill>
            <a:schemeClr val="accent1">
              <a:lumMod val="60000"/>
              <a:lumOff val="40000"/>
            </a:schemeClr>
          </a:solidFill>
          <a:ln w="28575">
            <a:solidFill>
              <a:schemeClr val="tx1"/>
            </a:solidFill>
          </a:ln>
        </p:spPr>
        <p:txBody>
          <a:bodyPr/>
          <a:lstStyle/>
          <a:p>
            <a:r>
              <a:rPr lang="en-US" sz="4800" dirty="0"/>
              <a:t>Weather Reports</a:t>
            </a:r>
          </a:p>
          <a:p>
            <a:r>
              <a:rPr lang="en-US" sz="4800" dirty="0"/>
              <a:t>News Reports</a:t>
            </a:r>
          </a:p>
          <a:p>
            <a:r>
              <a:rPr lang="en-US" sz="4800" dirty="0"/>
              <a:t>Local Area Reports</a:t>
            </a:r>
          </a:p>
          <a:p>
            <a:r>
              <a:rPr lang="en-US" sz="4800" dirty="0"/>
              <a:t>Crime Reports</a:t>
            </a:r>
          </a:p>
          <a:p>
            <a:r>
              <a:rPr lang="en-US" sz="4800" dirty="0"/>
              <a:t>Progress Reports</a:t>
            </a:r>
          </a:p>
          <a:p>
            <a:r>
              <a:rPr lang="en-US" sz="4800" dirty="0"/>
              <a:t>Government Reports</a:t>
            </a:r>
          </a:p>
        </p:txBody>
      </p:sp>
      <p:pic>
        <p:nvPicPr>
          <p:cNvPr id="7" name="Graphic 6" descr="Partial sun">
            <a:extLst>
              <a:ext uri="{FF2B5EF4-FFF2-40B4-BE49-F238E27FC236}">
                <a16:creationId xmlns:a16="http://schemas.microsoft.com/office/drawing/2014/main" id="{9E688513-5577-4F4E-87CD-2670D36ECA6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351848" y="5028619"/>
            <a:ext cx="1157191" cy="11571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748416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louds in the sky&#10;&#10;Description automatically generated">
            <a:extLst>
              <a:ext uri="{FF2B5EF4-FFF2-40B4-BE49-F238E27FC236}">
                <a16:creationId xmlns:a16="http://schemas.microsoft.com/office/drawing/2014/main" id="{910EB653-410E-42CF-B4FC-68FC17F07EDB}"/>
              </a:ext>
            </a:extLst>
          </p:cNvPr>
          <p:cNvPicPr>
            <a:picLocks noChangeAspect="1"/>
          </p:cNvPicPr>
          <p:nvPr/>
        </p:nvPicPr>
        <p:blipFill rotWithShape="1">
          <a:blip r:embed="rId2"/>
          <a:srcRect/>
          <a:stretch/>
        </p:blipFill>
        <p:spPr>
          <a:xfrm>
            <a:off x="908" y="0"/>
            <a:ext cx="12190184" cy="685800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a:extLst>
              <a:ext uri="{FF2B5EF4-FFF2-40B4-BE49-F238E27FC236}">
                <a16:creationId xmlns:a16="http://schemas.microsoft.com/office/drawing/2014/main" id="{B4A0E9B9-4304-43BF-A76F-94FF5A7D6F44}"/>
              </a:ext>
            </a:extLst>
          </p:cNvPr>
          <p:cNvSpPr txBox="1"/>
          <p:nvPr/>
        </p:nvSpPr>
        <p:spPr>
          <a:xfrm>
            <a:off x="747392" y="1664798"/>
            <a:ext cx="4204137" cy="782169"/>
          </a:xfrm>
          <a:prstGeom prst="rect">
            <a:avLst/>
          </a:prstGeom>
        </p:spPr>
        <p:txBody>
          <a:bodyPr vert="horz" lIns="91440" tIns="45720" rIns="91440" bIns="45720" rtlCol="0" anchor="ctr">
            <a:normAutofit fontScale="92500"/>
            <a:scene3d>
              <a:camera prst="orthographicFront"/>
              <a:lightRig rig="threePt" dir="t"/>
            </a:scene3d>
            <a:sp3d extrusionH="57150">
              <a:bevelT w="38100" h="38100"/>
            </a:sp3d>
          </a:bodyPr>
          <a:lstStyle/>
          <a:p>
            <a:pPr algn="ctr">
              <a:lnSpc>
                <a:spcPct val="90000"/>
              </a:lnSpc>
              <a:spcBef>
                <a:spcPct val="0"/>
              </a:spcBef>
              <a:spcAft>
                <a:spcPts val="600"/>
              </a:spcAft>
            </a:pPr>
            <a:r>
              <a:rPr lang="en-US" sz="4000" b="1" kern="1200">
                <a:solidFill>
                  <a:schemeClr val="tx1"/>
                </a:solidFill>
                <a:latin typeface="+mj-lt"/>
                <a:ea typeface="+mj-ea"/>
                <a:cs typeface="+mj-cs"/>
              </a:rPr>
              <a:t>Academic Report.</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6974A7-4A9A-4DF8-A431-38339FDEA776}"/>
              </a:ext>
            </a:extLst>
          </p:cNvPr>
          <p:cNvSpPr txBox="1"/>
          <p:nvPr/>
        </p:nvSpPr>
        <p:spPr>
          <a:xfrm>
            <a:off x="552949" y="2340099"/>
            <a:ext cx="4593021" cy="3764859"/>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Aft>
                <a:spcPts val="600"/>
              </a:spcAft>
            </a:pPr>
            <a:r>
              <a:rPr lang="en-US" sz="2400" kern="1200" dirty="0">
                <a:solidFill>
                  <a:schemeClr val="tx1"/>
                </a:solidFill>
                <a:latin typeface="+mn-lt"/>
                <a:ea typeface="+mn-ea"/>
                <a:cs typeface="+mn-cs"/>
              </a:rPr>
              <a:t>The type of report you will have to write is an Academic Report.</a:t>
            </a:r>
          </a:p>
          <a:p>
            <a:pPr>
              <a:lnSpc>
                <a:spcPct val="90000"/>
              </a:lnSpc>
              <a:spcAft>
                <a:spcPts val="600"/>
              </a:spcAft>
            </a:pPr>
            <a:endParaRPr lang="en-US" sz="900" kern="1200" dirty="0">
              <a:solidFill>
                <a:schemeClr val="tx1"/>
              </a:solidFill>
              <a:latin typeface="+mn-lt"/>
              <a:ea typeface="+mn-ea"/>
              <a:cs typeface="+mn-cs"/>
            </a:endParaRPr>
          </a:p>
          <a:p>
            <a:pPr>
              <a:lnSpc>
                <a:spcPct val="90000"/>
              </a:lnSpc>
              <a:spcAft>
                <a:spcPts val="600"/>
              </a:spcAft>
            </a:pPr>
            <a:r>
              <a:rPr lang="en-US" sz="2400" kern="1200" dirty="0">
                <a:solidFill>
                  <a:schemeClr val="tx1"/>
                </a:solidFill>
                <a:latin typeface="+mn-lt"/>
                <a:ea typeface="+mn-ea"/>
                <a:cs typeface="+mn-cs"/>
              </a:rPr>
              <a:t>Every report is specific to a subject and problem but they each will always contain:</a:t>
            </a:r>
          </a:p>
          <a:p>
            <a:pPr marL="57150" indent="-285750">
              <a:lnSpc>
                <a:spcPct val="90000"/>
              </a:lnSpc>
              <a:spcAft>
                <a:spcPts val="600"/>
              </a:spcAft>
              <a:buBlip>
                <a:blip r:embed="rId3">
                  <a:extLst>
                    <a:ext uri="{96DAC541-7B7A-43D3-8B79-37D633B846F1}">
                      <asvg:svgBlip xmlns:asvg="http://schemas.microsoft.com/office/drawing/2016/SVG/main" xmlns="" r:embed="rId4"/>
                    </a:ext>
                  </a:extLst>
                </a:blip>
              </a:buBlip>
            </a:pPr>
            <a:r>
              <a:rPr lang="en-US" sz="2400" kern="1200" dirty="0">
                <a:solidFill>
                  <a:schemeClr val="tx1"/>
                </a:solidFill>
                <a:latin typeface="+mn-lt"/>
                <a:ea typeface="+mn-ea"/>
                <a:cs typeface="+mn-cs"/>
              </a:rPr>
              <a:t>Heading</a:t>
            </a:r>
          </a:p>
          <a:p>
            <a:pPr marL="57150" indent="-285750">
              <a:lnSpc>
                <a:spcPct val="90000"/>
              </a:lnSpc>
              <a:spcAft>
                <a:spcPts val="600"/>
              </a:spcAft>
              <a:buBlip>
                <a:blip r:embed="rId3">
                  <a:extLst>
                    <a:ext uri="{96DAC541-7B7A-43D3-8B79-37D633B846F1}">
                      <asvg:svgBlip xmlns:asvg="http://schemas.microsoft.com/office/drawing/2016/SVG/main" xmlns="" r:embed="rId4"/>
                    </a:ext>
                  </a:extLst>
                </a:blip>
              </a:buBlip>
            </a:pPr>
            <a:r>
              <a:rPr lang="en-US" sz="2400" kern="1200" dirty="0">
                <a:solidFill>
                  <a:schemeClr val="tx1"/>
                </a:solidFill>
                <a:latin typeface="+mn-lt"/>
                <a:ea typeface="+mn-ea"/>
                <a:cs typeface="+mn-cs"/>
              </a:rPr>
              <a:t>Introduction</a:t>
            </a:r>
          </a:p>
          <a:p>
            <a:pPr marL="57150" indent="-285750">
              <a:lnSpc>
                <a:spcPct val="90000"/>
              </a:lnSpc>
              <a:spcAft>
                <a:spcPts val="600"/>
              </a:spcAft>
              <a:buBlip>
                <a:blip r:embed="rId3">
                  <a:extLst>
                    <a:ext uri="{96DAC541-7B7A-43D3-8B79-37D633B846F1}">
                      <asvg:svgBlip xmlns:asvg="http://schemas.microsoft.com/office/drawing/2016/SVG/main" xmlns="" r:embed="rId4"/>
                    </a:ext>
                  </a:extLst>
                </a:blip>
              </a:buBlip>
            </a:pPr>
            <a:r>
              <a:rPr lang="en-US" sz="2400" kern="1200" dirty="0">
                <a:solidFill>
                  <a:schemeClr val="tx1"/>
                </a:solidFill>
                <a:latin typeface="+mn-lt"/>
                <a:ea typeface="+mn-ea"/>
                <a:cs typeface="+mn-cs"/>
              </a:rPr>
              <a:t>Subheadings</a:t>
            </a:r>
            <a:endParaRPr lang="en-US" sz="2400" dirty="0"/>
          </a:p>
          <a:p>
            <a:pPr marL="57150" indent="-285750">
              <a:lnSpc>
                <a:spcPct val="90000"/>
              </a:lnSpc>
              <a:spcAft>
                <a:spcPts val="600"/>
              </a:spcAft>
              <a:buBlip>
                <a:blip r:embed="rId3">
                  <a:extLst>
                    <a:ext uri="{96DAC541-7B7A-43D3-8B79-37D633B846F1}">
                      <asvg:svgBlip xmlns:asvg="http://schemas.microsoft.com/office/drawing/2016/SVG/main" xmlns="" r:embed="rId4"/>
                    </a:ext>
                  </a:extLst>
                </a:blip>
              </a:buBlip>
            </a:pPr>
            <a:r>
              <a:rPr lang="en-US" sz="2400" kern="1200" dirty="0">
                <a:solidFill>
                  <a:schemeClr val="tx1"/>
                </a:solidFill>
                <a:latin typeface="+mn-lt"/>
                <a:ea typeface="+mn-ea"/>
                <a:cs typeface="+mn-cs"/>
              </a:rPr>
              <a:t>Conclusion</a:t>
            </a:r>
          </a:p>
        </p:txBody>
      </p:sp>
      <p:pic>
        <p:nvPicPr>
          <p:cNvPr id="15" name="Graphic 14" descr="Partial sun">
            <a:extLst>
              <a:ext uri="{FF2B5EF4-FFF2-40B4-BE49-F238E27FC236}">
                <a16:creationId xmlns:a16="http://schemas.microsoft.com/office/drawing/2014/main" id="{3B944880-A935-4BE2-9421-3EF93AAA72B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020147" y="4544030"/>
            <a:ext cx="1560928" cy="15609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Rectangle: Rounded Corners 16">
            <a:extLst>
              <a:ext uri="{FF2B5EF4-FFF2-40B4-BE49-F238E27FC236}">
                <a16:creationId xmlns:a16="http://schemas.microsoft.com/office/drawing/2014/main" id="{759E949A-2B99-4AC8-A686-A1310DBA16A5}"/>
              </a:ext>
            </a:extLst>
          </p:cNvPr>
          <p:cNvSpPr/>
          <p:nvPr/>
        </p:nvSpPr>
        <p:spPr>
          <a:xfrm>
            <a:off x="6806579" y="638338"/>
            <a:ext cx="4748800" cy="57288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9814D3C-3468-4AB9-8F69-B7DDA6EBBBFE}"/>
              </a:ext>
            </a:extLst>
          </p:cNvPr>
          <p:cNvPicPr>
            <a:picLocks noChangeAspect="1"/>
          </p:cNvPicPr>
          <p:nvPr/>
        </p:nvPicPr>
        <p:blipFill>
          <a:blip r:embed="rId7"/>
          <a:stretch>
            <a:fillRect/>
          </a:stretch>
        </p:blipFill>
        <p:spPr>
          <a:xfrm>
            <a:off x="7322889" y="779076"/>
            <a:ext cx="3716180" cy="5440586"/>
          </a:xfrm>
          <a:prstGeom prst="rect">
            <a:avLst/>
          </a:prstGeom>
        </p:spPr>
      </p:pic>
    </p:spTree>
    <p:extLst>
      <p:ext uri="{BB962C8B-B14F-4D97-AF65-F5344CB8AC3E}">
        <p14:creationId xmlns:p14="http://schemas.microsoft.com/office/powerpoint/2010/main" val="415985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umbrella in the rain&#10;&#10;Description automatically generated">
            <a:extLst>
              <a:ext uri="{FF2B5EF4-FFF2-40B4-BE49-F238E27FC236}">
                <a16:creationId xmlns:a16="http://schemas.microsoft.com/office/drawing/2014/main" id="{8FBE00F7-4A6D-4306-A0F6-614C6C72CB3B}"/>
              </a:ext>
            </a:extLst>
          </p:cNvPr>
          <p:cNvPicPr>
            <a:picLocks noChangeAspect="1"/>
          </p:cNvPicPr>
          <p:nvPr/>
        </p:nvPicPr>
        <p:blipFill rotWithShape="1">
          <a:blip r:embed="rId3"/>
          <a:srcRect t="3478" b="12252"/>
          <a:stretch/>
        </p:blipFill>
        <p:spPr>
          <a:xfrm>
            <a:off x="20" y="10"/>
            <a:ext cx="12191980" cy="6857990"/>
          </a:xfrm>
          <a:prstGeom prst="rect">
            <a:avLst/>
          </a:prstGeom>
        </p:spPr>
      </p:pic>
      <p:sp>
        <p:nvSpPr>
          <p:cNvPr id="5" name="Rectangle: Rounded Corners 4">
            <a:extLst>
              <a:ext uri="{FF2B5EF4-FFF2-40B4-BE49-F238E27FC236}">
                <a16:creationId xmlns:a16="http://schemas.microsoft.com/office/drawing/2014/main" id="{C6FF70C9-0FC8-4608-B281-233AEA67AEC0}"/>
              </a:ext>
            </a:extLst>
          </p:cNvPr>
          <p:cNvSpPr/>
          <p:nvPr/>
        </p:nvSpPr>
        <p:spPr>
          <a:xfrm rot="313440">
            <a:off x="7076969" y="4411392"/>
            <a:ext cx="4438215" cy="213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t>Informative Features</a:t>
            </a:r>
          </a:p>
        </p:txBody>
      </p:sp>
      <p:sp>
        <p:nvSpPr>
          <p:cNvPr id="6" name="Content Placeholder 12">
            <a:extLst>
              <a:ext uri="{FF2B5EF4-FFF2-40B4-BE49-F238E27FC236}">
                <a16:creationId xmlns:a16="http://schemas.microsoft.com/office/drawing/2014/main" id="{EDE3D186-C7BA-42C8-AF7F-E65A8F919AEE}"/>
              </a:ext>
            </a:extLst>
          </p:cNvPr>
          <p:cNvSpPr txBox="1"/>
          <p:nvPr/>
        </p:nvSpPr>
        <p:spPr>
          <a:xfrm>
            <a:off x="589016" y="215062"/>
            <a:ext cx="7789508" cy="6069896"/>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32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32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LLITERATION</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ESCRIPTIVE FEATURES (</a:t>
            </a:r>
            <a:r>
              <a:rPr lang="en-ZA" sz="1600" b="1" i="1" u="none" strike="noStrike" kern="1200" cap="none" spc="0" baseline="0" dirty="0">
                <a:solidFill>
                  <a:schemeClr val="bg1"/>
                </a:solidFill>
                <a:uFillTx/>
                <a:latin typeface="Calibri Light"/>
              </a:rPr>
              <a:t>ADJECTIVES/ADVERBS/METAPHORS/SIMILES</a:t>
            </a:r>
            <a:r>
              <a:rPr lang="en-ZA" sz="3200" b="1" i="1" u="none" strike="noStrike" kern="1200" cap="none" spc="0" baseline="0" dirty="0">
                <a:solidFill>
                  <a:schemeClr val="bg1"/>
                </a:solidFill>
                <a:uFillTx/>
                <a:latin typeface="Calibri Light"/>
              </a:rPr>
              <a:t>)</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XAGGERATION (HYPERBOLE)</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MOTIVE LANGUAGE</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RONOUNS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ACTS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PINIONS (</a:t>
            </a:r>
            <a:r>
              <a:rPr lang="en-ZA" sz="3200" b="1" i="1" dirty="0">
                <a:solidFill>
                  <a:schemeClr val="bg1"/>
                </a:solidFill>
                <a:latin typeface="Calibri Light"/>
              </a:rPr>
              <a:t>UN</a:t>
            </a:r>
            <a:r>
              <a:rPr lang="en-ZA" sz="3200" b="1" i="1" u="none" strike="noStrike" kern="1200" cap="none" spc="0" baseline="0" dirty="0">
                <a:solidFill>
                  <a:schemeClr val="bg1"/>
                </a:solidFill>
                <a:uFillTx/>
                <a:latin typeface="Calibri Light"/>
              </a:rPr>
              <a:t>BIAS)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HETORICAL QUESTIONS/REPETITION</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XPERT OPINIONS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TATISTICS</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1" u="none" strike="noStrike" kern="1200" cap="none" spc="0" baseline="0" dirty="0">
                <a:solidFill>
                  <a:schemeClr val="bg1"/>
                </a:solidFill>
                <a:uFillTx/>
                <a:latin typeface="Calibri Light"/>
              </a:rPr>
              <a:t>RIPLES</a:t>
            </a:r>
          </a:p>
        </p:txBody>
      </p:sp>
      <p:pic>
        <p:nvPicPr>
          <p:cNvPr id="11" name="Graphic 10" descr="Checkmark">
            <a:extLst>
              <a:ext uri="{FF2B5EF4-FFF2-40B4-BE49-F238E27FC236}">
                <a16:creationId xmlns:a16="http://schemas.microsoft.com/office/drawing/2014/main" id="{AD2E97F1-056C-4883-B7FA-6E8B828B56E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5084" y="2911414"/>
            <a:ext cx="543463" cy="543463"/>
          </a:xfrm>
          <a:prstGeom prst="rect">
            <a:avLst/>
          </a:prstGeom>
        </p:spPr>
      </p:pic>
      <p:pic>
        <p:nvPicPr>
          <p:cNvPr id="12" name="Graphic 11" descr="Checkmark">
            <a:extLst>
              <a:ext uri="{FF2B5EF4-FFF2-40B4-BE49-F238E27FC236}">
                <a16:creationId xmlns:a16="http://schemas.microsoft.com/office/drawing/2014/main" id="{08BC8F64-4B4C-4D81-944E-59C95382339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8577" y="3454877"/>
            <a:ext cx="543463" cy="543463"/>
          </a:xfrm>
          <a:prstGeom prst="rect">
            <a:avLst/>
          </a:prstGeom>
        </p:spPr>
      </p:pic>
      <p:pic>
        <p:nvPicPr>
          <p:cNvPr id="13" name="Graphic 12" descr="Checkmark">
            <a:extLst>
              <a:ext uri="{FF2B5EF4-FFF2-40B4-BE49-F238E27FC236}">
                <a16:creationId xmlns:a16="http://schemas.microsoft.com/office/drawing/2014/main" id="{3427455F-0F47-4B66-8035-90EB2630C83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62177" y="4661729"/>
            <a:ext cx="543463" cy="543463"/>
          </a:xfrm>
          <a:prstGeom prst="rect">
            <a:avLst/>
          </a:prstGeom>
        </p:spPr>
      </p:pic>
      <p:sp>
        <p:nvSpPr>
          <p:cNvPr id="14" name="Content Placeholder 12">
            <a:extLst>
              <a:ext uri="{FF2B5EF4-FFF2-40B4-BE49-F238E27FC236}">
                <a16:creationId xmlns:a16="http://schemas.microsoft.com/office/drawing/2014/main" id="{33F08D06-3A26-47B8-B629-815369891644}"/>
              </a:ext>
            </a:extLst>
          </p:cNvPr>
          <p:cNvSpPr txBox="1"/>
          <p:nvPr/>
        </p:nvSpPr>
        <p:spPr>
          <a:xfrm>
            <a:off x="-25433" y="215062"/>
            <a:ext cx="778575" cy="6069896"/>
          </a:xfrm>
          <a:prstGeom prst="rect">
            <a:avLst/>
          </a:prstGeom>
          <a:noFill/>
          <a:ln cap="flat">
            <a:noFill/>
          </a:ln>
        </p:spPr>
        <p:txBody>
          <a:bodyPr vert="horz" wrap="square" lIns="0" tIns="0" rIns="0" bIns="0" anchor="b"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3200" b="1" i="0" u="none" strike="noStrike" kern="1200" cap="none" spc="0" baseline="0">
              <a:solidFill>
                <a:schemeClr val="bg1"/>
              </a:solidFill>
              <a:uFillTx/>
              <a:latin typeface="Calibri Light"/>
            </a:endParaRP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ZA" sz="3200" b="1" i="0" u="none" strike="noStrike" kern="1200" cap="none" spc="0" baseline="0">
              <a:solidFill>
                <a:schemeClr val="bg1"/>
              </a:solidFill>
              <a:uFillTx/>
              <a:latin typeface="Calibri Light"/>
            </a:endParaRP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A</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D</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E</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E</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P</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F</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O</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R</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E</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S</a:t>
            </a:r>
          </a:p>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3200" b="1" i="0" u="none" strike="noStrike" kern="1200" cap="none" spc="0" baseline="0">
                <a:solidFill>
                  <a:schemeClr val="bg1"/>
                </a:solidFill>
                <a:uFillTx/>
                <a:latin typeface="Calibri Light"/>
              </a:rPr>
              <a:t>T</a:t>
            </a:r>
          </a:p>
        </p:txBody>
      </p:sp>
      <p:pic>
        <p:nvPicPr>
          <p:cNvPr id="15" name="Graphic 14" descr="Checkmark">
            <a:extLst>
              <a:ext uri="{FF2B5EF4-FFF2-40B4-BE49-F238E27FC236}">
                <a16:creationId xmlns:a16="http://schemas.microsoft.com/office/drawing/2014/main" id="{5A039003-ABE6-44B0-863C-CC3FE7E41CE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46724" y="5205192"/>
            <a:ext cx="543463" cy="543463"/>
          </a:xfrm>
          <a:prstGeom prst="rect">
            <a:avLst/>
          </a:prstGeom>
        </p:spPr>
      </p:pic>
      <p:pic>
        <p:nvPicPr>
          <p:cNvPr id="16" name="Graphic 15" descr="Checkmark">
            <a:extLst>
              <a:ext uri="{FF2B5EF4-FFF2-40B4-BE49-F238E27FC236}">
                <a16:creationId xmlns:a16="http://schemas.microsoft.com/office/drawing/2014/main" id="{10AAF69E-1E03-4022-BCF7-D716E461B58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03261" y="5823719"/>
            <a:ext cx="543463" cy="543463"/>
          </a:xfrm>
          <a:prstGeom prst="rect">
            <a:avLst/>
          </a:prstGeom>
        </p:spPr>
      </p:pic>
      <p:pic>
        <p:nvPicPr>
          <p:cNvPr id="17" name="Graphic 16" descr="Partial sun">
            <a:extLst>
              <a:ext uri="{FF2B5EF4-FFF2-40B4-BE49-F238E27FC236}">
                <a16:creationId xmlns:a16="http://schemas.microsoft.com/office/drawing/2014/main" id="{EE94F4DA-7630-4797-B37B-6F5ADD84C5D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546930" y="6231611"/>
            <a:ext cx="626379" cy="6263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a:extLst>
              <a:ext uri="{FF2B5EF4-FFF2-40B4-BE49-F238E27FC236}">
                <a16:creationId xmlns:a16="http://schemas.microsoft.com/office/drawing/2014/main" id="{D2E16009-532E-4080-817B-9D21A5182274}"/>
              </a:ext>
            </a:extLst>
          </p:cNvPr>
          <p:cNvPicPr>
            <a:picLocks noChangeAspect="1"/>
          </p:cNvPicPr>
          <p:nvPr/>
        </p:nvPicPr>
        <p:blipFill>
          <a:blip r:embed="rId8"/>
          <a:stretch>
            <a:fillRect/>
          </a:stretch>
        </p:blipFill>
        <p:spPr>
          <a:xfrm>
            <a:off x="9117512" y="73879"/>
            <a:ext cx="2937839" cy="4301074"/>
          </a:xfrm>
          <a:prstGeom prst="rect">
            <a:avLst/>
          </a:prstGeom>
        </p:spPr>
      </p:pic>
      <p:sp>
        <p:nvSpPr>
          <p:cNvPr id="3" name="Arrow: Right 2">
            <a:extLst>
              <a:ext uri="{FF2B5EF4-FFF2-40B4-BE49-F238E27FC236}">
                <a16:creationId xmlns:a16="http://schemas.microsoft.com/office/drawing/2014/main" id="{BD574487-6464-43C0-B1A6-9ADC960F2553}"/>
              </a:ext>
            </a:extLst>
          </p:cNvPr>
          <p:cNvSpPr/>
          <p:nvPr/>
        </p:nvSpPr>
        <p:spPr>
          <a:xfrm rot="20679401">
            <a:off x="4725528" y="2229231"/>
            <a:ext cx="4729718" cy="1182920"/>
          </a:xfrm>
          <a:prstGeom prst="rightArrow">
            <a:avLst>
              <a:gd name="adj1" fmla="val 49906"/>
              <a:gd name="adj2" fmla="val 50000"/>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Find some in the example:</a:t>
            </a:r>
          </a:p>
        </p:txBody>
      </p:sp>
    </p:spTree>
    <p:extLst>
      <p:ext uri="{BB962C8B-B14F-4D97-AF65-F5344CB8AC3E}">
        <p14:creationId xmlns:p14="http://schemas.microsoft.com/office/powerpoint/2010/main" val="402277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left)">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left)">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wipe(left)">
                                      <p:cBhvr>
                                        <p:cTn id="42" dur="500"/>
                                        <p:tgtEl>
                                          <p:spTgt spid="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wipe(left)">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wipe(left)">
                                      <p:cBhvr>
                                        <p:cTn id="52" dur="500"/>
                                        <p:tgtEl>
                                          <p:spTgt spid="6">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animEffect transition="in" filter="wipe(left)">
                                      <p:cBhvr>
                                        <p:cTn id="57" dur="500"/>
                                        <p:tgtEl>
                                          <p:spTgt spid="6">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left)">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left)">
                                      <p:cBhvr>
                                        <p:cTn id="8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uit&#10;&#10;Description automatically generated">
            <a:extLst>
              <a:ext uri="{FF2B5EF4-FFF2-40B4-BE49-F238E27FC236}">
                <a16:creationId xmlns:a16="http://schemas.microsoft.com/office/drawing/2014/main" id="{E3E737C7-B8FD-4D87-9B1C-34AFB90BC5A6}"/>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12">
            <a:extLst>
              <a:ext uri="{FF2B5EF4-FFF2-40B4-BE49-F238E27FC236}">
                <a16:creationId xmlns:a16="http://schemas.microsoft.com/office/drawing/2014/main" id="{E16F9E8D-6A3E-4CEB-A26A-53201F1BF40C}"/>
              </a:ext>
            </a:extLst>
          </p:cNvPr>
          <p:cNvSpPr txBox="1"/>
          <p:nvPr/>
        </p:nvSpPr>
        <p:spPr>
          <a:xfrm>
            <a:off x="517097" y="749894"/>
            <a:ext cx="7789508" cy="5536809"/>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7200" b="1" i="1" u="none" strike="noStrike" kern="1200" cap="none" spc="0" baseline="0" dirty="0" smtClean="0">
                <a:uFillTx/>
                <a:latin typeface="Calibri Light"/>
              </a:rPr>
              <a:t>Task</a:t>
            </a:r>
            <a:r>
              <a:rPr lang="en-ZA" sz="7200" b="1" i="1" u="none" strike="noStrike" kern="1200" cap="none" spc="0" baseline="0" dirty="0" smtClean="0">
                <a:solidFill>
                  <a:schemeClr val="bg1"/>
                </a:solidFill>
                <a:uFillTx/>
                <a:latin typeface="Calibri Light"/>
              </a:rPr>
              <a:t> -</a:t>
            </a:r>
            <a:r>
              <a:rPr lang="en-ZA" sz="6000" b="1" i="1" u="none" strike="noStrike" kern="1200" cap="none" spc="0" baseline="0" dirty="0" smtClean="0">
                <a:solidFill>
                  <a:schemeClr val="bg1"/>
                </a:solidFill>
                <a:uFillTx/>
                <a:latin typeface="Calibri Light"/>
              </a:rPr>
              <a:t>Give an example of the following:</a:t>
            </a:r>
            <a:endParaRPr lang="en-ZA" sz="60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4000" b="1" i="1" dirty="0" smtClean="0">
                <a:solidFill>
                  <a:schemeClr val="bg1"/>
                </a:solidFill>
                <a:latin typeface="Calibri Light"/>
              </a:rPr>
              <a:t>Facts …</a:t>
            </a:r>
            <a:r>
              <a:rPr lang="en-ZA" sz="4000" b="1" i="1" dirty="0" err="1" smtClean="0">
                <a:latin typeface="Calibri Light"/>
              </a:rPr>
              <a:t>eg</a:t>
            </a:r>
            <a:r>
              <a:rPr lang="en-ZA" sz="4000" b="1" i="1" dirty="0" smtClean="0">
                <a:latin typeface="Calibri Light"/>
              </a:rPr>
              <a:t>,</a:t>
            </a:r>
            <a:endParaRPr lang="en-ZA" sz="4000" b="1" i="1" u="none" strike="noStrike" kern="1200" cap="none" spc="0" baseline="0" dirty="0">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4000" b="1" i="1" dirty="0" smtClean="0">
                <a:solidFill>
                  <a:schemeClr val="bg1"/>
                </a:solidFill>
                <a:latin typeface="Calibri Light"/>
              </a:rPr>
              <a:t>Repetition  </a:t>
            </a:r>
            <a:r>
              <a:rPr lang="en-ZA" sz="4000" b="1" i="1" dirty="0" err="1" smtClean="0">
                <a:latin typeface="Calibri Light"/>
              </a:rPr>
              <a:t>eg</a:t>
            </a:r>
            <a:r>
              <a:rPr lang="en-ZA" sz="4000" b="1" i="1" dirty="0" smtClean="0">
                <a:latin typeface="Calibri Light"/>
              </a:rPr>
              <a:t>,</a:t>
            </a:r>
            <a:endParaRPr lang="en-ZA" sz="4000" b="1" i="1" u="none" strike="noStrike" kern="1200" cap="none" spc="0" baseline="0" dirty="0">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4000" b="1" i="1" u="none" strike="noStrike" kern="1200" cap="none" spc="0" baseline="0" dirty="0">
                <a:solidFill>
                  <a:schemeClr val="bg1"/>
                </a:solidFill>
                <a:uFillTx/>
                <a:latin typeface="Calibri Light"/>
              </a:rPr>
              <a:t>Opinions (</a:t>
            </a:r>
            <a:r>
              <a:rPr lang="en-ZA" sz="4000" b="1" i="1" dirty="0">
                <a:solidFill>
                  <a:schemeClr val="bg1"/>
                </a:solidFill>
                <a:latin typeface="Calibri Light"/>
              </a:rPr>
              <a:t>Unbiased</a:t>
            </a:r>
            <a:r>
              <a:rPr lang="en-ZA" sz="4000" b="1" i="1" u="none" strike="noStrike" kern="1200" cap="none" spc="0" baseline="0" dirty="0" smtClean="0">
                <a:solidFill>
                  <a:schemeClr val="bg1"/>
                </a:solidFill>
                <a:uFillTx/>
                <a:latin typeface="Calibri Light"/>
              </a:rPr>
              <a:t>) </a:t>
            </a:r>
            <a:r>
              <a:rPr lang="en-ZA" sz="4000" b="1" i="1" u="none" strike="noStrike" kern="1200" cap="none" spc="0" baseline="0" dirty="0" err="1" smtClean="0">
                <a:uFillTx/>
                <a:latin typeface="Calibri Light"/>
              </a:rPr>
              <a:t>eg</a:t>
            </a:r>
            <a:r>
              <a:rPr lang="en-ZA" sz="4000" b="1" i="1" u="none" strike="noStrike" kern="1200" cap="none" spc="0" baseline="0" dirty="0" smtClean="0">
                <a:solidFill>
                  <a:schemeClr val="bg1"/>
                </a:solidFill>
                <a:uFillTx/>
                <a:latin typeface="Calibri Light"/>
              </a:rPr>
              <a:t>,</a:t>
            </a:r>
            <a:endParaRPr lang="en-ZA" sz="4000" b="1" i="1" u="none" strike="noStrike" kern="1200" cap="none" spc="0" baseline="0" dirty="0">
              <a:solidFill>
                <a:schemeClr val="bg1"/>
              </a:solidFill>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4000" b="1" i="1" u="none" strike="noStrike" kern="1200" cap="none" spc="0" baseline="0" dirty="0" smtClean="0">
                <a:solidFill>
                  <a:schemeClr val="bg1"/>
                </a:solidFill>
                <a:uFillTx/>
                <a:latin typeface="Calibri Light"/>
              </a:rPr>
              <a:t>Statistics </a:t>
            </a:r>
            <a:r>
              <a:rPr lang="en-ZA" sz="4000" b="1" i="1" u="none" strike="noStrike" kern="1200" cap="none" spc="0" baseline="0" dirty="0" err="1" smtClean="0">
                <a:uFillTx/>
                <a:latin typeface="Calibri Light"/>
              </a:rPr>
              <a:t>eg</a:t>
            </a:r>
            <a:r>
              <a:rPr lang="en-ZA" sz="4000" b="1" i="1" u="none" strike="noStrike" kern="1200" cap="none" spc="0" baseline="0" dirty="0" smtClean="0">
                <a:uFillTx/>
                <a:latin typeface="Calibri Light"/>
              </a:rPr>
              <a:t>,</a:t>
            </a:r>
            <a:endParaRPr lang="en-ZA" sz="4000" b="1" i="1" u="none" strike="noStrike" kern="1200" cap="none" spc="0" baseline="0" dirty="0">
              <a:uFillTx/>
              <a:latin typeface="Calibri Light"/>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ZA" sz="4000" b="1" i="1" dirty="0" smtClean="0">
                <a:solidFill>
                  <a:schemeClr val="bg1"/>
                </a:solidFill>
                <a:latin typeface="Calibri Light"/>
              </a:rPr>
              <a:t>Triples </a:t>
            </a:r>
            <a:r>
              <a:rPr lang="en-ZA" sz="4000" b="1" i="1" dirty="0" err="1" smtClean="0">
                <a:latin typeface="Calibri Light"/>
              </a:rPr>
              <a:t>eg</a:t>
            </a:r>
            <a:r>
              <a:rPr lang="en-ZA" sz="4000" b="1" i="1" dirty="0" smtClean="0">
                <a:latin typeface="Calibri Light"/>
              </a:rPr>
              <a:t>,</a:t>
            </a:r>
            <a:endParaRPr lang="en-ZA" sz="4000" b="1" i="1" u="none" strike="noStrike" kern="1200" cap="none" spc="0" baseline="0" dirty="0">
              <a:uFillTx/>
              <a:latin typeface="Calibri Light"/>
            </a:endParaRPr>
          </a:p>
        </p:txBody>
      </p:sp>
      <p:pic>
        <p:nvPicPr>
          <p:cNvPr id="14" name="Graphic 13" descr="Partial sun">
            <a:extLst>
              <a:ext uri="{FF2B5EF4-FFF2-40B4-BE49-F238E27FC236}">
                <a16:creationId xmlns:a16="http://schemas.microsoft.com/office/drawing/2014/main" id="{28FBA7CF-9EAC-47C8-BAF5-9ED3EA17D1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20934">
            <a:off x="10691524" y="5973514"/>
            <a:ext cx="626379" cy="6263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23329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Custom 4">
      <a:dk1>
        <a:srgbClr val="000000"/>
      </a:dk1>
      <a:lt1>
        <a:srgbClr val="FFFFFF"/>
      </a:lt1>
      <a:dk2>
        <a:srgbClr val="705F57"/>
      </a:dk2>
      <a:lt2>
        <a:srgbClr val="EEE7DF"/>
      </a:lt2>
      <a:accent1>
        <a:srgbClr val="4D8680"/>
      </a:accent1>
      <a:accent2>
        <a:srgbClr val="ABDED7"/>
      </a:accent2>
      <a:accent3>
        <a:srgbClr val="B0988E"/>
      </a:accent3>
      <a:accent4>
        <a:srgbClr val="DBCBBE"/>
      </a:accent4>
      <a:accent5>
        <a:srgbClr val="BD8A77"/>
      </a:accent5>
      <a:accent6>
        <a:srgbClr val="65615D"/>
      </a:accent6>
      <a:hlink>
        <a:srgbClr val="000000"/>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272759_Animated title clouds_RVA_v3.potx" id="{A7254A96-7471-4D2A-83F1-D1D21EA144BA}" vid="{93766755-2683-4FFD-83F1-7D782A556B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0f018554-3278-4bdb-9f00-d23e665f07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81E1819CF9C248B61C0E4D9D0A5454" ma:contentTypeVersion="11" ma:contentTypeDescription="Create a new document." ma:contentTypeScope="" ma:versionID="45c611baa1367372cb9bd2dd6189417c">
  <xsd:schema xmlns:xsd="http://www.w3.org/2001/XMLSchema" xmlns:xs="http://www.w3.org/2001/XMLSchema" xmlns:p="http://schemas.microsoft.com/office/2006/metadata/properties" xmlns:ns3="0f018554-3278-4bdb-9f00-d23e665f071e" xmlns:ns4="466ec694-672e-4b5b-bf42-c12a70c56e68" targetNamespace="http://schemas.microsoft.com/office/2006/metadata/properties" ma:root="true" ma:fieldsID="2176b191234005346f003f1909797f86" ns3:_="" ns4:_="">
    <xsd:import namespace="0f018554-3278-4bdb-9f00-d23e665f071e"/>
    <xsd:import namespace="466ec694-672e-4b5b-bf42-c12a70c56e6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018554-3278-4bdb-9f00-d23e665f07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6ec694-672e-4b5b-bf42-c12a70c56e6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9799C-8DAE-44F4-A213-D34C50E3A874}">
  <ds:schemaRefs>
    <ds:schemaRef ds:uri="http://schemas.microsoft.com/sharepoint/v3/contenttype/forms"/>
  </ds:schemaRefs>
</ds:datastoreItem>
</file>

<file path=customXml/itemProps2.xml><?xml version="1.0" encoding="utf-8"?>
<ds:datastoreItem xmlns:ds="http://schemas.openxmlformats.org/officeDocument/2006/customXml" ds:itemID="{DEA1106F-392F-431C-9C52-8DDF034A33B1}">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0f018554-3278-4bdb-9f00-d23e665f071e"/>
    <ds:schemaRef ds:uri="466ec694-672e-4b5b-bf42-c12a70c56e68"/>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D85A7E88-E1D4-47BF-9091-F9B155E7A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018554-3278-4bdb-9f00-d23e665f071e"/>
    <ds:schemaRef ds:uri="466ec694-672e-4b5b-bf42-c12a70c56e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1060</Words>
  <Application>Microsoft Office PowerPoint</Application>
  <PresentationFormat>Widescreen</PresentationFormat>
  <Paragraphs>262</Paragraphs>
  <Slides>22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Report Writing</vt:lpstr>
      <vt:lpstr>Learning Outcomes:</vt:lpstr>
      <vt:lpstr>Starter activity Identify some features that tell you that the text is an example of a report Then , we’ll feed back  ( see text )  </vt:lpstr>
      <vt:lpstr>LO1 – Purpose of writing a report.</vt:lpstr>
      <vt:lpstr>LO2 – Types of report.</vt:lpstr>
      <vt:lpstr>LO2 – Types of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 to you!  Take 10 minutes to plan your ideas for a report on British weather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2019-10-19T18:26:38Z</dcterms:created>
  <dcterms:modified xsi:type="dcterms:W3CDTF">2021-05-10T16:15:40Z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0x0101002981E1819CF9C248B61C0E4D9D0A5454</vt:lpwstr>
  </property>
</Properties>
</file>