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23"/>
  </p:notesMasterIdLst>
  <p:sldIdLst>
    <p:sldId id="256" r:id="rId5"/>
    <p:sldId id="258" r:id="rId6"/>
    <p:sldId id="266" r:id="rId7"/>
    <p:sldId id="275" r:id="rId8"/>
    <p:sldId id="271" r:id="rId9"/>
    <p:sldId id="273" r:id="rId10"/>
    <p:sldId id="302" r:id="rId11"/>
    <p:sldId id="293" r:id="rId12"/>
    <p:sldId id="303" r:id="rId13"/>
    <p:sldId id="294" r:id="rId14"/>
    <p:sldId id="298" r:id="rId15"/>
    <p:sldId id="297" r:id="rId16"/>
    <p:sldId id="300" r:id="rId17"/>
    <p:sldId id="299" r:id="rId18"/>
    <p:sldId id="295" r:id="rId19"/>
    <p:sldId id="263" r:id="rId20"/>
    <p:sldId id="259" r:id="rId21"/>
    <p:sldId id="29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05"/>
  </p:normalViewPr>
  <p:slideViewPr>
    <p:cSldViewPr snapToGrid="0" snapToObjects="1">
      <p:cViewPr>
        <p:scale>
          <a:sx n="100" d="100"/>
          <a:sy n="100" d="100"/>
        </p:scale>
        <p:origin x="3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2B23B-76E6-4910-B56C-C9AAA3A011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6CDD0-EA4A-442F-A3CD-3CE1BAB3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50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manages, administers and delivers an IAG service to support individuals in their career, learning, work or life goals has the chance to achieve matrix accreditation. 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This is regardless of whether the service or services are delivered face-to-face, through training, learning, remotely, or through a website.</a:t>
            </a:r>
          </a:p>
          <a:p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6CDD-8DD3-48F3-8155-430BD7AFE1B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3834" y="1368001"/>
            <a:ext cx="11604185" cy="410445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2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82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08050"/>
            <a:ext cx="10363200" cy="844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1981200"/>
            <a:ext cx="5080000" cy="3752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07617" y="1981200"/>
            <a:ext cx="5080000" cy="37528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4155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882" y="1368000"/>
            <a:ext cx="3372747" cy="4644382"/>
          </a:xfrm>
        </p:spPr>
        <p:txBody>
          <a:bodyPr/>
          <a:lstStyle>
            <a:lvl1pPr marL="180975" indent="-180975">
              <a:spcAft>
                <a:spcPts val="300"/>
              </a:spcAft>
              <a:defRPr sz="1400" b="0">
                <a:latin typeface="Arial" pitchFamily="34" charset="0"/>
                <a:cs typeface="Arial" pitchFamily="34" charset="0"/>
              </a:defRPr>
            </a:lvl1pPr>
            <a:lvl2pPr marL="361950" indent="-180975"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93835" y="1368000"/>
            <a:ext cx="8141906" cy="46443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10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2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8501" y="3500440"/>
            <a:ext cx="10462921" cy="2093905"/>
          </a:xfrm>
        </p:spPr>
        <p:txBody>
          <a:bodyPr/>
          <a:lstStyle>
            <a:lvl1pPr marL="0" indent="0">
              <a:buNone/>
              <a:defRPr sz="2400" b="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8501" y="2571747"/>
            <a:ext cx="10462921" cy="928693"/>
          </a:xfrm>
        </p:spPr>
        <p:txBody>
          <a:bodyPr/>
          <a:lstStyle>
            <a:lvl1pPr>
              <a:defRPr lang="en-US" sz="3000" b="1" cap="all" baseline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90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34" y="1368000"/>
            <a:ext cx="5664794" cy="46120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8651" y="1368000"/>
            <a:ext cx="5759516" cy="46120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10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94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69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29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20889"/>
            <a:ext cx="10363200" cy="1022353"/>
          </a:xfrm>
        </p:spPr>
        <p:txBody>
          <a:bodyPr/>
          <a:lstStyle>
            <a:lvl1pPr marL="0" indent="0">
              <a:buNone/>
              <a:defRPr sz="3000" b="1" cap="all" baseline="0">
                <a:solidFill>
                  <a:schemeClr val="accent1"/>
                </a:solidFill>
                <a:latin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443239"/>
            <a:ext cx="10363200" cy="2071687"/>
          </a:xfrm>
        </p:spPr>
        <p:txBody>
          <a:bodyPr/>
          <a:lstStyle>
            <a:lvl1pPr marL="0" indent="0">
              <a:buNone/>
              <a:defRPr sz="2400" b="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78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3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6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503" y="1369616"/>
            <a:ext cx="11610997" cy="450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1" name="Title Placeholder 11"/>
          <p:cNvSpPr>
            <a:spLocks noGrp="1"/>
          </p:cNvSpPr>
          <p:nvPr>
            <p:ph type="title"/>
          </p:nvPr>
        </p:nvSpPr>
        <p:spPr bwMode="auto">
          <a:xfrm>
            <a:off x="293834" y="836712"/>
            <a:ext cx="11604332" cy="42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6" name="Picture 9" descr="ISL_Logo_Bla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09" y="298177"/>
            <a:ext cx="3473970" cy="4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386998" y="6121698"/>
            <a:ext cx="10635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03842"/>
            <a:ext cx="12192001" cy="9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ulcoy.esen@islington.gov.uk" TargetMode="External"/><Relationship Id="rId2" Type="http://schemas.openxmlformats.org/officeDocument/2006/relationships/hyperlink" Target="mailto:Alison.moore@islington.gov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dultlearning.islington.gov.u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7105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ESOL </a:t>
            </a:r>
            <a:r>
              <a:rPr lang="en-US" dirty="0" smtClean="0"/>
              <a:t>L1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Spring </a:t>
            </a:r>
            <a:r>
              <a:rPr lang="en-US" dirty="0"/>
              <a:t>Term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Feb </a:t>
            </a:r>
            <a:r>
              <a:rPr lang="en-GB" sz="4000" dirty="0" smtClean="0"/>
              <a:t>2021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86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endParaRPr lang="en-GB" sz="3200" dirty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</a:pPr>
            <a:endParaRPr lang="en-GB" sz="32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583" y="349695"/>
            <a:ext cx="11604332" cy="410400"/>
          </a:xfrm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Identify features of persuasive language</a:t>
            </a:r>
            <a:br>
              <a:rPr lang="en-GB" dirty="0">
                <a:solidFill>
                  <a:prstClr val="black"/>
                </a:solidFill>
              </a:rPr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9" y="554895"/>
            <a:ext cx="4064222" cy="1237320"/>
          </a:xfrm>
          <a:prstGeom prst="rect">
            <a:avLst/>
          </a:prstGeom>
        </p:spPr>
      </p:pic>
      <p:pic>
        <p:nvPicPr>
          <p:cNvPr id="7" name="Picture 6" descr="http://www.bbc.co.uk/staticarchive/4b0c1352e5c4e88ed2ffd08254e4c7d90ee68e4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47" y="555096"/>
            <a:ext cx="2105025" cy="257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565" y="82507"/>
            <a:ext cx="3517335" cy="2548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35" y="2336415"/>
            <a:ext cx="3810330" cy="1767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41113" r="56092"/>
          <a:stretch/>
        </p:blipFill>
        <p:spPr>
          <a:xfrm>
            <a:off x="9824498" y="2784637"/>
            <a:ext cx="2101339" cy="2997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743" y="3733481"/>
            <a:ext cx="4554107" cy="1188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4" y="4507889"/>
            <a:ext cx="5285690" cy="2420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78187" y="1737199"/>
            <a:ext cx="254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Exclamation marks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739934" y="5782431"/>
            <a:ext cx="19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Mixed font styles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514347" y="118942"/>
            <a:ext cx="19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Colourful images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255639" y="5319075"/>
            <a:ext cx="237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Personal pronouns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104165" y="3271975"/>
            <a:ext cx="230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Rhetorical question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291597" y="4852452"/>
            <a:ext cx="227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Extreme adjectives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225208" y="2739456"/>
            <a:ext cx="274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Emboldened/bold/capital letter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9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554421" y="1169217"/>
            <a:ext cx="2143125" cy="21431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990" y="218019"/>
            <a:ext cx="11604332" cy="410400"/>
          </a:xfrm>
        </p:spPr>
        <p:txBody>
          <a:bodyPr/>
          <a:lstStyle/>
          <a:p>
            <a:r>
              <a:rPr lang="en-GB" dirty="0" smtClean="0"/>
              <a:t>Can you name the services that are provided at home from these images?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926"/>
          <a:stretch/>
        </p:blipFill>
        <p:spPr>
          <a:xfrm>
            <a:off x="259090" y="3412019"/>
            <a:ext cx="4437150" cy="286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8719"/>
          <a:stretch/>
        </p:blipFill>
        <p:spPr>
          <a:xfrm>
            <a:off x="8605349" y="1858616"/>
            <a:ext cx="3256280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9681"/>
          <a:stretch/>
        </p:blipFill>
        <p:spPr>
          <a:xfrm>
            <a:off x="5219219" y="3690191"/>
            <a:ext cx="2910989" cy="2368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99" y="924340"/>
            <a:ext cx="3718151" cy="21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00022" y="244879"/>
            <a:ext cx="9526026" cy="6241944"/>
          </a:xfrm>
        </p:spPr>
        <p:txBody>
          <a:bodyPr/>
          <a:lstStyle/>
          <a:p>
            <a:r>
              <a:rPr lang="en-GB" sz="2400" dirty="0" smtClean="0">
                <a:solidFill>
                  <a:prstClr val="black"/>
                </a:solidFill>
              </a:rPr>
              <a:t>Can you think of some services that are provided by companies to people at home?</a:t>
            </a:r>
          </a:p>
          <a:p>
            <a:endParaRPr lang="en-GB" sz="800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For example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D</a:t>
            </a:r>
            <a:r>
              <a:rPr lang="en-GB" dirty="0" smtClean="0">
                <a:solidFill>
                  <a:prstClr val="black"/>
                </a:solidFill>
              </a:rPr>
              <a:t>omestic cleaning 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Gardening services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Delivering items 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Electrical services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Plumbing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Hairdressing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Window cleaning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Painting/decorating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Carpet fitting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Removal service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Tutoring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Event management </a:t>
            </a: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sz="2400" dirty="0" smtClean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8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b="35986"/>
          <a:stretch/>
        </p:blipFill>
        <p:spPr>
          <a:xfrm>
            <a:off x="156688" y="98511"/>
            <a:ext cx="10152505" cy="47219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8335" y="5299337"/>
            <a:ext cx="11604332" cy="410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can you see?</a:t>
            </a:r>
            <a:br>
              <a:rPr lang="en-US" dirty="0"/>
            </a:br>
            <a:r>
              <a:rPr lang="en-US" dirty="0"/>
              <a:t>What is being advertised?</a:t>
            </a:r>
            <a:br>
              <a:rPr lang="en-US" dirty="0"/>
            </a:br>
            <a:r>
              <a:rPr lang="en-US" dirty="0"/>
              <a:t>What features of persuasive text has been used?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52262" y="1287613"/>
            <a:ext cx="3820349" cy="4644382"/>
          </a:xfrm>
        </p:spPr>
        <p:txBody>
          <a:bodyPr/>
          <a:lstStyle/>
          <a:p>
            <a:r>
              <a:rPr lang="en-GB" sz="2400" dirty="0" smtClean="0"/>
              <a:t>What can you see?</a:t>
            </a:r>
          </a:p>
          <a:p>
            <a:r>
              <a:rPr lang="en-GB" sz="2400" dirty="0" smtClean="0"/>
              <a:t>What is being advertised?</a:t>
            </a:r>
          </a:p>
          <a:p>
            <a:r>
              <a:rPr lang="en-GB" sz="2400" dirty="0" smtClean="0"/>
              <a:t>What features of persuasive text has been used?</a:t>
            </a:r>
            <a:endParaRPr lang="en-GB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48231" t="1689" r="4043"/>
          <a:stretch/>
        </p:blipFill>
        <p:spPr>
          <a:xfrm>
            <a:off x="-60961" y="228510"/>
            <a:ext cx="5601956" cy="71544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3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0003" y="2092144"/>
            <a:ext cx="3373437" cy="43094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</a:rPr>
              <a:t>Use persuasive language to advertise a home </a:t>
            </a:r>
            <a:r>
              <a:rPr lang="en-GB" sz="3200" dirty="0" smtClean="0">
                <a:solidFill>
                  <a:prstClr val="black"/>
                </a:solidFill>
              </a:rPr>
              <a:t>service</a:t>
            </a:r>
          </a:p>
          <a:p>
            <a:pPr lvl="0">
              <a:spcBef>
                <a:spcPts val="0"/>
              </a:spcBef>
            </a:pPr>
            <a:endParaRPr lang="en-GB" sz="3200" dirty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</a:pPr>
            <a:endParaRPr lang="en-GB" sz="32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835" y="568356"/>
            <a:ext cx="11604332" cy="410400"/>
          </a:xfrm>
        </p:spPr>
        <p:txBody>
          <a:bodyPr/>
          <a:lstStyle/>
          <a:p>
            <a:r>
              <a:rPr lang="en-GB" dirty="0" smtClean="0"/>
              <a:t>Independent task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4" y="2992791"/>
            <a:ext cx="6198040" cy="28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556591" y="1058517"/>
            <a:ext cx="11464787" cy="5160169"/>
          </a:xfrm>
        </p:spPr>
        <p:txBody>
          <a:bodyPr/>
          <a:lstStyle/>
          <a:p>
            <a:r>
              <a:rPr lang="en-GB" altLang="en-US" sz="3600" dirty="0" smtClean="0"/>
              <a:t>Today we…..</a:t>
            </a:r>
          </a:p>
          <a:p>
            <a:r>
              <a:rPr lang="en-GB" altLang="en-US" sz="3600" dirty="0" smtClean="0"/>
              <a:t>Used persuasive language</a:t>
            </a:r>
          </a:p>
          <a:p>
            <a:r>
              <a:rPr lang="en-GB" altLang="en-US" sz="3600" dirty="0" smtClean="0"/>
              <a:t>Talked about purposes of text</a:t>
            </a:r>
          </a:p>
          <a:p>
            <a:endParaRPr lang="en-GB" altLang="en-US" sz="3600" dirty="0" smtClean="0"/>
          </a:p>
          <a:p>
            <a:r>
              <a:rPr lang="en-GB" altLang="en-US" sz="3600" dirty="0" smtClean="0"/>
              <a:t>Independent work</a:t>
            </a:r>
          </a:p>
          <a:p>
            <a:r>
              <a:rPr lang="en-GB" altLang="en-US" sz="3600" dirty="0" smtClean="0"/>
              <a:t>Planning to write an advertisement</a:t>
            </a:r>
          </a:p>
          <a:p>
            <a:pPr eaLnBrk="1" hangingPunct="1"/>
            <a:r>
              <a:rPr lang="en-GB" altLang="en-US" sz="3200" b="1" dirty="0" smtClean="0"/>
              <a:t>H/W: complete learner profile and Health &amp; Safety quiz on Moodle or any other outstanding work.</a:t>
            </a:r>
            <a:endParaRPr lang="en-GB" altLang="en-US" sz="1800" dirty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982" y="381000"/>
            <a:ext cx="8610600" cy="752061"/>
          </a:xfrm>
        </p:spPr>
        <p:txBody>
          <a:bodyPr/>
          <a:lstStyle/>
          <a:p>
            <a:pPr algn="ctr" eaLnBrk="1" hangingPunct="1"/>
            <a:r>
              <a:rPr lang="en-GB" altLang="en-US" b="1" dirty="0">
                <a:latin typeface="Arial" charset="0"/>
              </a:rPr>
              <a:t>Summary</a:t>
            </a:r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496BA3-E411-7743-BA28-F21A5E9E0344}" type="slidenum">
              <a:rPr lang="en-GB" altLang="en-US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GB" altLang="en-US" sz="1000"/>
          </a:p>
        </p:txBody>
      </p:sp>
      <p:pic>
        <p:nvPicPr>
          <p:cNvPr id="14341" name="Picture 5" descr="MCj043393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05" y="5568583"/>
            <a:ext cx="1643929" cy="143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Picture 6" descr="MCj03963040000[1]"/>
          <p:cNvSpPr>
            <a:spLocks noChangeAspect="1" noChangeArrowheads="1"/>
          </p:cNvSpPr>
          <p:nvPr/>
        </p:nvSpPr>
        <p:spPr bwMode="auto">
          <a:xfrm>
            <a:off x="2495551" y="4724401"/>
            <a:ext cx="9128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14343" name="Picture 7" descr="MPj040112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19" y="6059326"/>
            <a:ext cx="2957839" cy="7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1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  <p:bldP spid="143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7006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8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2" y="1348353"/>
            <a:ext cx="11623729" cy="550964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/>
              <a:t>Aim: </a:t>
            </a:r>
            <a:r>
              <a:rPr lang="en-GB" sz="3200" dirty="0" smtClean="0"/>
              <a:t>advertising a home service </a:t>
            </a: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/>
              <a:t>Objs</a:t>
            </a:r>
            <a:r>
              <a:rPr lang="en-GB" sz="3200" b="1" dirty="0"/>
              <a:t>: </a:t>
            </a:r>
            <a:r>
              <a:rPr lang="en-GB" sz="3200" dirty="0"/>
              <a:t>by the end of this session, you </a:t>
            </a:r>
            <a:r>
              <a:rPr lang="en-GB" sz="3200" dirty="0" smtClean="0"/>
              <a:t>will be able to</a:t>
            </a: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/>
              <a:t> 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Identify purpose of text </a:t>
            </a:r>
          </a:p>
          <a:p>
            <a:pPr lvl="0"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</a:rPr>
              <a:t>Identify </a:t>
            </a:r>
            <a:r>
              <a:rPr lang="en-GB" sz="3200" dirty="0" smtClean="0">
                <a:solidFill>
                  <a:prstClr val="black"/>
                </a:solidFill>
              </a:rPr>
              <a:t>features of persuasive language</a:t>
            </a:r>
            <a:endParaRPr lang="en-GB" sz="3200" dirty="0" smtClean="0"/>
          </a:p>
          <a:p>
            <a:pPr>
              <a:spcBef>
                <a:spcPts val="0"/>
              </a:spcBef>
            </a:pPr>
            <a:r>
              <a:rPr lang="en-GB" sz="3200" dirty="0" smtClean="0"/>
              <a:t>Use persuasive language to advertise a home service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Write to persuade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13" y="361417"/>
            <a:ext cx="10820400" cy="856126"/>
          </a:xfrm>
        </p:spPr>
        <p:txBody>
          <a:bodyPr/>
          <a:lstStyle/>
          <a:p>
            <a:pPr algn="ctr"/>
            <a:r>
              <a:rPr lang="en-US" dirty="0"/>
              <a:t>Session aims/</a:t>
            </a:r>
            <a:r>
              <a:rPr lang="en-US" dirty="0" err="1"/>
              <a:t>objs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4684"/>
            <a:ext cx="12278408" cy="69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10" t="11836" r="29646" b="-6127"/>
          <a:stretch/>
        </p:blipFill>
        <p:spPr>
          <a:xfrm>
            <a:off x="363077" y="56030"/>
            <a:ext cx="5175582" cy="7156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347"/>
          <a:stretch/>
        </p:blipFill>
        <p:spPr>
          <a:xfrm>
            <a:off x="6545898" y="0"/>
            <a:ext cx="5371322" cy="6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834" y="1368001"/>
            <a:ext cx="11604185" cy="4596864"/>
          </a:xfrm>
        </p:spPr>
        <p:txBody>
          <a:bodyPr>
            <a:normAutofit/>
          </a:bodyPr>
          <a:lstStyle/>
          <a:p>
            <a:r>
              <a:rPr lang="en-GB" dirty="0" smtClean="0"/>
              <a:t>A confidential service for learners </a:t>
            </a:r>
          </a:p>
          <a:p>
            <a:endParaRPr lang="en-GB" dirty="0" smtClean="0"/>
          </a:p>
          <a:p>
            <a:r>
              <a:rPr lang="en-GB" dirty="0" smtClean="0"/>
              <a:t>Up to 3 one hour sessions with a qualified adviser</a:t>
            </a:r>
          </a:p>
          <a:p>
            <a:endParaRPr lang="en-GB" dirty="0" smtClean="0"/>
          </a:p>
          <a:p>
            <a:r>
              <a:rPr lang="en-GB" dirty="0" smtClean="0"/>
              <a:t>Adherence to the </a:t>
            </a:r>
            <a:r>
              <a:rPr lang="en-GB" b="1" dirty="0" smtClean="0"/>
              <a:t>Guidance Council’s Code of Principles </a:t>
            </a:r>
            <a:r>
              <a:rPr lang="en-GB" dirty="0" smtClean="0"/>
              <a:t>(impartial</a:t>
            </a:r>
            <a:r>
              <a:rPr lang="en-GB" dirty="0"/>
              <a:t>, current, confidential, in accordance with equality and diversity legislation, accessible, individual ownership, </a:t>
            </a:r>
            <a:r>
              <a:rPr lang="en-GB" dirty="0" smtClean="0"/>
              <a:t>transparency)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and the </a:t>
            </a:r>
            <a:r>
              <a:rPr lang="en-GB" b="1" dirty="0" smtClean="0"/>
              <a:t>Career Development Institute’s Code of Practice</a:t>
            </a:r>
            <a:r>
              <a:rPr lang="en-GB" dirty="0" smtClean="0"/>
              <a:t> (as above, also duty of care,        accountability and CPD)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ACL 1-1 IAG offer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5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50" y="2255520"/>
            <a:ext cx="4600382" cy="27693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For general appointments:</a:t>
            </a:r>
            <a:endParaRPr lang="en-US" b="1" dirty="0"/>
          </a:p>
          <a:p>
            <a:pPr marL="0" indent="0">
              <a:buNone/>
            </a:pPr>
            <a:r>
              <a:rPr lang="en-GB" dirty="0" smtClean="0"/>
              <a:t>Contact</a:t>
            </a:r>
            <a:r>
              <a:rPr lang="en-GB" dirty="0"/>
              <a:t> </a:t>
            </a:r>
            <a:r>
              <a:rPr lang="en-GB" dirty="0" smtClean="0"/>
              <a:t>Alison </a:t>
            </a:r>
            <a:r>
              <a:rPr lang="en-GB" dirty="0"/>
              <a:t>on 07808 </a:t>
            </a:r>
            <a:r>
              <a:rPr lang="en-GB" dirty="0" smtClean="0"/>
              <a:t>879044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Email </a:t>
            </a:r>
            <a:r>
              <a:rPr lang="en-GB" u="sng" dirty="0">
                <a:hlinkClick r:id="rId2"/>
              </a:rPr>
              <a:t>Alison.moore@islington.gov.uk</a:t>
            </a:r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Appointments available:</a:t>
            </a:r>
          </a:p>
          <a:p>
            <a:pPr marL="0" indent="0">
              <a:buNone/>
            </a:pPr>
            <a:r>
              <a:rPr lang="en-GB" dirty="0" smtClean="0"/>
              <a:t>Tuesdays </a:t>
            </a:r>
            <a:r>
              <a:rPr lang="en-GB" dirty="0"/>
              <a:t>and </a:t>
            </a:r>
            <a:r>
              <a:rPr lang="en-GB" dirty="0" smtClean="0"/>
              <a:t>Thursdays</a:t>
            </a:r>
          </a:p>
          <a:p>
            <a:pPr marL="0" indent="0">
              <a:buNone/>
            </a:pPr>
            <a:r>
              <a:rPr lang="en-GB" dirty="0" smtClean="0"/>
              <a:t>9.30am - 12.30pm and 1 – 4pm</a:t>
            </a:r>
          </a:p>
          <a:p>
            <a:pPr marL="0" indent="0">
              <a:buNone/>
            </a:pPr>
            <a:r>
              <a:rPr lang="en-GB" dirty="0" smtClean="0"/>
              <a:t> </a:t>
            </a: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50" y="913168"/>
            <a:ext cx="9520726" cy="424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can learners book an appointment?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67768" y="1981646"/>
            <a:ext cx="4487172" cy="29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ESOL tutors and their learners: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ontact Gulcoy on 07712 403428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Email 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gulcoy.esen@islington.gov.uk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Appointments available: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Mondays and Tuesdays 1.30 - 3pm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550" y="5294707"/>
            <a:ext cx="1142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find out about all or our courses on offer visit: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www.adultlearning.islington.gov.uk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550" y="1602481"/>
            <a:ext cx="10143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summer term we are offering IAG sessions via telephone and/or via MS Teams</a:t>
            </a:r>
          </a:p>
        </p:txBody>
      </p:sp>
    </p:spTree>
    <p:extLst>
      <p:ext uri="{BB962C8B-B14F-4D97-AF65-F5344CB8AC3E}">
        <p14:creationId xmlns:p14="http://schemas.microsoft.com/office/powerpoint/2010/main" val="35553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96975"/>
            <a:ext cx="32670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5591176" y="1341439"/>
            <a:ext cx="50768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Head of Service Q&amp;A session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Duration: 1 hour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Date: Tuesday 2nd March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Time: 10 to 11am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279650" y="4508501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If you are interested in attending this online Zoom session, please let your tutor know.</a:t>
            </a:r>
          </a:p>
        </p:txBody>
      </p:sp>
    </p:spTree>
    <p:extLst>
      <p:ext uri="{BB962C8B-B14F-4D97-AF65-F5344CB8AC3E}">
        <p14:creationId xmlns:p14="http://schemas.microsoft.com/office/powerpoint/2010/main" val="10896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03636" y="903050"/>
            <a:ext cx="2782956" cy="464438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Complete these boxes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43" y="697742"/>
            <a:ext cx="8239774" cy="410400"/>
          </a:xfrm>
        </p:spPr>
        <p:txBody>
          <a:bodyPr/>
          <a:lstStyle/>
          <a:p>
            <a:r>
              <a:rPr lang="en-GB" dirty="0" smtClean="0"/>
              <a:t>What does purpose of text mean?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44747" y="1019152"/>
            <a:ext cx="9530995" cy="511882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does purpose of text mean? (reason)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Can you name some?</a:t>
            </a:r>
          </a:p>
          <a:p>
            <a:r>
              <a:rPr lang="en-GB" sz="2400" dirty="0" smtClean="0"/>
              <a:t>Persuade</a:t>
            </a:r>
          </a:p>
          <a:p>
            <a:r>
              <a:rPr lang="en-GB" sz="2400" dirty="0" smtClean="0"/>
              <a:t>Advise</a:t>
            </a:r>
          </a:p>
          <a:p>
            <a:r>
              <a:rPr lang="en-GB" sz="2400" dirty="0" smtClean="0"/>
              <a:t>Inform</a:t>
            </a:r>
          </a:p>
          <a:p>
            <a:r>
              <a:rPr lang="en-GB" sz="2400" dirty="0" smtClean="0"/>
              <a:t>Describe</a:t>
            </a:r>
          </a:p>
          <a:p>
            <a:r>
              <a:rPr lang="en-GB" sz="2400" dirty="0" smtClean="0"/>
              <a:t>Entertain</a:t>
            </a:r>
            <a:endParaRPr lang="en-GB" sz="2400" dirty="0" smtClean="0"/>
          </a:p>
          <a:p>
            <a:r>
              <a:rPr lang="en-GB" sz="2400" dirty="0" smtClean="0"/>
              <a:t>Instruct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3. What are the features of each purpose?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1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sz="2400" dirty="0" smtClean="0"/>
              <a:t>Repetition (tripling)</a:t>
            </a:r>
          </a:p>
          <a:p>
            <a:r>
              <a:rPr lang="en-GB" sz="2400" dirty="0" smtClean="0"/>
              <a:t>Exclamation marks</a:t>
            </a:r>
          </a:p>
          <a:p>
            <a:r>
              <a:rPr lang="en-GB" sz="2400" dirty="0" smtClean="0"/>
              <a:t>Rhetorical question</a:t>
            </a:r>
          </a:p>
          <a:p>
            <a:r>
              <a:rPr lang="en-GB" sz="2400" dirty="0" smtClean="0"/>
              <a:t>Colourful images</a:t>
            </a:r>
          </a:p>
          <a:p>
            <a:r>
              <a:rPr lang="en-GB" sz="2400" dirty="0" smtClean="0"/>
              <a:t>Extreme adjectives</a:t>
            </a:r>
          </a:p>
          <a:p>
            <a:r>
              <a:rPr lang="en-GB" sz="2400" dirty="0" smtClean="0"/>
              <a:t>Different font styles</a:t>
            </a:r>
          </a:p>
          <a:p>
            <a:r>
              <a:rPr lang="en-GB" sz="2400" dirty="0" smtClean="0"/>
              <a:t>Emboldened font</a:t>
            </a:r>
          </a:p>
          <a:p>
            <a:r>
              <a:rPr lang="en-GB" sz="2400" dirty="0" smtClean="0"/>
              <a:t>Use of personal pronoun</a:t>
            </a:r>
          </a:p>
          <a:p>
            <a:r>
              <a:rPr lang="en-GB" sz="2400" dirty="0" smtClean="0"/>
              <a:t>One sided argument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834" y="389451"/>
            <a:ext cx="11604332" cy="410400"/>
          </a:xfrm>
        </p:spPr>
        <p:txBody>
          <a:bodyPr/>
          <a:lstStyle/>
          <a:p>
            <a:r>
              <a:rPr lang="en-GB" dirty="0" smtClean="0"/>
              <a:t>Persuasive text contains the following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4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lington Council">
  <a:themeElements>
    <a:clrScheme name="PH LBI Colours">
      <a:dk1>
        <a:sysClr val="windowText" lastClr="000000"/>
      </a:dk1>
      <a:lt1>
        <a:sysClr val="window" lastClr="FFFFFF"/>
      </a:lt1>
      <a:dk2>
        <a:srgbClr val="003893"/>
      </a:dk2>
      <a:lt2>
        <a:srgbClr val="EEECE1"/>
      </a:lt2>
      <a:accent1>
        <a:srgbClr val="007229"/>
      </a:accent1>
      <a:accent2>
        <a:srgbClr val="B9D300"/>
      </a:accent2>
      <a:accent3>
        <a:srgbClr val="0097AC"/>
      </a:accent3>
      <a:accent4>
        <a:srgbClr val="003151"/>
      </a:accent4>
      <a:accent5>
        <a:srgbClr val="9C307D"/>
      </a:accent5>
      <a:accent6>
        <a:srgbClr val="591E55"/>
      </a:accent6>
      <a:hlink>
        <a:srgbClr val="003893"/>
      </a:hlink>
      <a:folHlink>
        <a:srgbClr val="5600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CE2CCF9E8B04C82CAD9412AB99853" ma:contentTypeVersion="9" ma:contentTypeDescription="Create a new document." ma:contentTypeScope="" ma:versionID="0205f85d50610c948b32b0702bffd475">
  <xsd:schema xmlns:xsd="http://www.w3.org/2001/XMLSchema" xmlns:xs="http://www.w3.org/2001/XMLSchema" xmlns:p="http://schemas.microsoft.com/office/2006/metadata/properties" xmlns:ns3="15214c3a-c4c8-4e1b-a9e9-78803475fd2c" targetNamespace="http://schemas.microsoft.com/office/2006/metadata/properties" ma:root="true" ma:fieldsID="e8ffbe8545d8726e788a94ae0780955b" ns3:_="">
    <xsd:import namespace="15214c3a-c4c8-4e1b-a9e9-78803475fd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14c3a-c4c8-4e1b-a9e9-78803475f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AF983-8EEF-464B-8CB5-0942C9DAF92F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15214c3a-c4c8-4e1b-a9e9-78803475fd2c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AEDEDC6-3292-438A-A6B4-A022432EC9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214c3a-c4c8-4e1b-a9e9-78803475fd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3163C7-C031-4EE1-BE53-B44058DA99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3428</TotalTime>
  <Words>556</Words>
  <Application>Microsoft Office PowerPoint</Application>
  <PresentationFormat>Widescreen</PresentationFormat>
  <Paragraphs>127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ＭＳ Ｐゴシック</vt:lpstr>
      <vt:lpstr>Arial</vt:lpstr>
      <vt:lpstr>Calibri</vt:lpstr>
      <vt:lpstr>Wingdings</vt:lpstr>
      <vt:lpstr>Islington Council</vt:lpstr>
      <vt:lpstr>ESOL L1 Spring Term</vt:lpstr>
      <vt:lpstr>Session aims/objs</vt:lpstr>
      <vt:lpstr>PowerPoint Presentation</vt:lpstr>
      <vt:lpstr>PowerPoint Presentation</vt:lpstr>
      <vt:lpstr>Our ACL 1-1 IAG offer</vt:lpstr>
      <vt:lpstr>How can learners book an appointment?</vt:lpstr>
      <vt:lpstr>PowerPoint Presentation</vt:lpstr>
      <vt:lpstr>What does purpose of text mean? </vt:lpstr>
      <vt:lpstr>Persuasive text contains the following features</vt:lpstr>
      <vt:lpstr>Identify features of persuasive language </vt:lpstr>
      <vt:lpstr>Can you name the services that are provided at home from these images?</vt:lpstr>
      <vt:lpstr>PowerPoint Presentation</vt:lpstr>
      <vt:lpstr> What can you see? What is being advertised? What features of persuasive text has been used? </vt:lpstr>
      <vt:lpstr>PowerPoint Presentation</vt:lpstr>
      <vt:lpstr>Independent task</vt:lpstr>
      <vt:lpstr>Summary</vt:lpstr>
      <vt:lpstr>The end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ESOL Level 1 Summer Term</dc:title>
  <dc:creator>Microsoft Office User</dc:creator>
  <cp:lastModifiedBy>Rahim, Nilupa</cp:lastModifiedBy>
  <cp:revision>152</cp:revision>
  <dcterms:created xsi:type="dcterms:W3CDTF">2020-04-27T09:47:50Z</dcterms:created>
  <dcterms:modified xsi:type="dcterms:W3CDTF">2021-02-01T09:58:08Z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0x01010079FCE2CCF9E8B04C82CAD9412AB99853</vt:lpwstr>
  </property>
</Properties>
</file>