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notesMasterIdLst>
    <p:notesMasterId r:id="rId13"/>
  </p:notesMasterIdLst>
  <p:sldIdLst>
    <p:sldId id="257" r:id="rId5"/>
    <p:sldId id="259" r:id="rId6"/>
    <p:sldId id="285" r:id="rId7"/>
    <p:sldId id="289" r:id="rId8"/>
    <p:sldId id="276" r:id="rId9"/>
    <p:sldId id="288" r:id="rId10"/>
    <p:sldId id="286" r:id="rId11"/>
    <p:sldId id="28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F8371-2BD6-43D3-9953-4E8943DD3993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800881-31B3-463B-8A59-9E8B80720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18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24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9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085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758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690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518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219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018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71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10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97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326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83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72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451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01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91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B5720F3-84C8-4616-9D7E-56E6A6D3C34A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EBD69E2-E409-4C8D-A203-001C2C4F5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451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xtaMdu55U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DGiy4Vyy1w" TargetMode="External"/><Relationship Id="rId2" Type="http://schemas.openxmlformats.org/officeDocument/2006/relationships/hyperlink" Target="https://www.youtube.com/watch?v=W6yXonvwRV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bTbHwnxCGaI&amp;t=3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Customer service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Level 1  OCNLR</a:t>
            </a:r>
          </a:p>
          <a:p>
            <a:r>
              <a:rPr lang="en-GB" dirty="0" smtClean="0"/>
              <a:t>Tutor  Alison </a:t>
            </a:r>
            <a:r>
              <a:rPr lang="en-GB" dirty="0" err="1" smtClean="0"/>
              <a:t>moore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45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objectives for today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51678" y="1376737"/>
            <a:ext cx="10178322" cy="5206943"/>
          </a:xfrm>
        </p:spPr>
        <p:txBody>
          <a:bodyPr>
            <a:noAutofit/>
          </a:bodyPr>
          <a:lstStyle/>
          <a:p>
            <a:endParaRPr lang="en-GB" sz="2400" dirty="0" smtClean="0"/>
          </a:p>
          <a:p>
            <a:endParaRPr lang="en-GB" sz="2400" dirty="0"/>
          </a:p>
          <a:p>
            <a:endParaRPr lang="en-GB" sz="2400" dirty="0" smtClean="0"/>
          </a:p>
          <a:p>
            <a:r>
              <a:rPr lang="en-GB" sz="2400" dirty="0" smtClean="0"/>
              <a:t>Assessment Criteria 1 </a:t>
            </a:r>
          </a:p>
          <a:p>
            <a:r>
              <a:rPr lang="en-GB" sz="2400" dirty="0" smtClean="0"/>
              <a:t>Be able to understand the benefits to an organisation of good customer service</a:t>
            </a:r>
          </a:p>
          <a:p>
            <a:r>
              <a:rPr lang="en-GB" sz="2400" dirty="0" smtClean="0"/>
              <a:t>1.1  Outline reasons why good customer service is important for an organisation</a:t>
            </a:r>
          </a:p>
          <a:p>
            <a:r>
              <a:rPr lang="en-GB" sz="2400" dirty="0" smtClean="0"/>
              <a:t>1.2   Identify examples of good practice in customer service</a:t>
            </a:r>
            <a:endParaRPr lang="en-GB" sz="2400" dirty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56923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does good customer service matter?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2’s have a discussion about </a:t>
            </a:r>
            <a:r>
              <a:rPr lang="en-GB" dirty="0" err="1" smtClean="0"/>
              <a:t>about</a:t>
            </a:r>
            <a:r>
              <a:rPr lang="en-GB" dirty="0" smtClean="0"/>
              <a:t> the reasons why good customer service matters to an organisation – watch the film again at:</a:t>
            </a:r>
          </a:p>
          <a:p>
            <a:r>
              <a:rPr lang="en-GB" u="sng" dirty="0" smtClean="0">
                <a:hlinkClick r:id="rId2"/>
              </a:rPr>
              <a:t>https</a:t>
            </a:r>
            <a:r>
              <a:rPr lang="en-GB" u="sng" dirty="0">
                <a:hlinkClick r:id="rId2"/>
              </a:rPr>
              <a:t>://www.youtube.com/watch?v=nxtaMdu55Ug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See how many reasons you can come up with.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393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Look at the handout about the Which? Consumer Report on the best high street stores.</a:t>
            </a:r>
          </a:p>
          <a:p>
            <a:endParaRPr lang="en-GB" dirty="0"/>
          </a:p>
          <a:p>
            <a:r>
              <a:rPr lang="en-GB" dirty="0" smtClean="0"/>
              <a:t>In your pairs discuss the following questions and be prepared to report back to the group.</a:t>
            </a:r>
          </a:p>
          <a:p>
            <a:endParaRPr lang="en-GB" dirty="0"/>
          </a:p>
          <a:p>
            <a:r>
              <a:rPr lang="en-GB" dirty="0" smtClean="0"/>
              <a:t>Do you think all the aspects mentioned are to do with customer service?</a:t>
            </a:r>
          </a:p>
          <a:p>
            <a:endParaRPr lang="en-GB" dirty="0"/>
          </a:p>
          <a:p>
            <a:r>
              <a:rPr lang="en-GB" dirty="0" smtClean="0"/>
              <a:t>How do you think the points mentioned affect the </a:t>
            </a:r>
            <a:r>
              <a:rPr lang="en-GB" smtClean="0"/>
              <a:t>businesses concerned?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9185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923" y="302375"/>
            <a:ext cx="10829832" cy="1240675"/>
          </a:xfrm>
        </p:spPr>
        <p:txBody>
          <a:bodyPr>
            <a:normAutofit/>
          </a:bodyPr>
          <a:lstStyle/>
          <a:p>
            <a:r>
              <a:rPr lang="en-GB" dirty="0" smtClean="0"/>
              <a:t>Good  customer service is important to an organisation because it: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543051"/>
            <a:ext cx="10178322" cy="4836968"/>
          </a:xfrm>
        </p:spPr>
        <p:txBody>
          <a:bodyPr>
            <a:normAutofit/>
          </a:bodyPr>
          <a:lstStyle/>
          <a:p>
            <a:pPr>
              <a:defRPr/>
            </a:pPr>
            <a:endParaRPr lang="en-GB" sz="2400" dirty="0" smtClean="0"/>
          </a:p>
          <a:p>
            <a:pPr>
              <a:defRPr/>
            </a:pPr>
            <a:r>
              <a:rPr lang="en-GB" sz="2400" dirty="0" smtClean="0"/>
              <a:t>Encourages  </a:t>
            </a:r>
            <a:r>
              <a:rPr lang="en-GB" sz="2400" dirty="0"/>
              <a:t>Repeat Business</a:t>
            </a:r>
          </a:p>
          <a:p>
            <a:pPr>
              <a:defRPr/>
            </a:pPr>
            <a:r>
              <a:rPr lang="en-GB" sz="2400" dirty="0" smtClean="0"/>
              <a:t>Increases </a:t>
            </a:r>
            <a:r>
              <a:rPr lang="en-GB" sz="2400" dirty="0"/>
              <a:t>Sales</a:t>
            </a:r>
          </a:p>
          <a:p>
            <a:pPr>
              <a:defRPr/>
            </a:pPr>
            <a:r>
              <a:rPr lang="en-GB" sz="2400" dirty="0" smtClean="0"/>
              <a:t>Improves </a:t>
            </a:r>
            <a:r>
              <a:rPr lang="en-GB" sz="2400" dirty="0"/>
              <a:t>staff loyalty and retention</a:t>
            </a:r>
          </a:p>
          <a:p>
            <a:pPr>
              <a:defRPr/>
            </a:pPr>
            <a:r>
              <a:rPr lang="en-GB" sz="2400" dirty="0" smtClean="0"/>
              <a:t>Increases </a:t>
            </a:r>
            <a:r>
              <a:rPr lang="en-GB" sz="2400" dirty="0"/>
              <a:t>customer loyalty</a:t>
            </a:r>
          </a:p>
          <a:p>
            <a:pPr>
              <a:defRPr/>
            </a:pPr>
            <a:r>
              <a:rPr lang="en-GB" sz="2400" dirty="0"/>
              <a:t>Improves customer confidence of the organisation and staff</a:t>
            </a:r>
          </a:p>
          <a:p>
            <a:pPr>
              <a:defRPr/>
            </a:pPr>
            <a:r>
              <a:rPr lang="en-GB" sz="2400" dirty="0"/>
              <a:t>Increases  customer satisfaction</a:t>
            </a:r>
          </a:p>
          <a:p>
            <a:pPr>
              <a:defRPr/>
            </a:pPr>
            <a:r>
              <a:rPr lang="en-GB" sz="2400" dirty="0"/>
              <a:t>Improves reputation and positive </a:t>
            </a:r>
            <a:r>
              <a:rPr lang="en-GB" sz="2400" dirty="0" smtClean="0"/>
              <a:t>image</a:t>
            </a:r>
          </a:p>
          <a:p>
            <a:pPr>
              <a:defRPr/>
            </a:pPr>
            <a:r>
              <a:rPr lang="en-GB" sz="2400" dirty="0" smtClean="0"/>
              <a:t>Decreases customer complaints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10652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Virtuous Circle of good Customer Service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560" y="2239766"/>
            <a:ext cx="9205644" cy="4397340"/>
          </a:xfrm>
        </p:spPr>
      </p:pic>
    </p:spTree>
    <p:extLst>
      <p:ext uri="{BB962C8B-B14F-4D97-AF65-F5344CB8AC3E}">
        <p14:creationId xmlns:p14="http://schemas.microsoft.com/office/powerpoint/2010/main" val="354402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of good practice in customer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www.youtube.com/watch?v=W6yXonvwRVs</a:t>
            </a:r>
            <a:endParaRPr lang="en-GB" dirty="0" smtClean="0"/>
          </a:p>
          <a:p>
            <a:endParaRPr lang="en-GB" dirty="0"/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www.youtube.com/watch?v=RDGiy4Vyy1w</a:t>
            </a:r>
            <a:r>
              <a:rPr lang="en-GB" dirty="0" smtClean="0"/>
              <a:t>        </a:t>
            </a:r>
            <a:r>
              <a:rPr lang="en-GB" dirty="0" err="1" smtClean="0"/>
              <a:t>Budgens</a:t>
            </a:r>
            <a:endParaRPr lang="en-GB" dirty="0" smtClean="0"/>
          </a:p>
          <a:p>
            <a:endParaRPr lang="en-GB" dirty="0"/>
          </a:p>
          <a:p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www.youtube.com/watch?v=bTbHwnxCGaI&amp;t=3s</a:t>
            </a:r>
            <a:r>
              <a:rPr lang="en-GB" dirty="0" smtClean="0"/>
              <a:t>        funny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4104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customer service skills </a:t>
            </a:r>
            <a:r>
              <a:rPr lang="en-GB" smtClean="0"/>
              <a:t>do you have?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Fill in the handout and think about how you can improve </a:t>
            </a:r>
            <a:r>
              <a:rPr lang="en-GB" smtClean="0"/>
              <a:t>your skills.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5797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496156611B3A4C9D3016DD1C82BE82" ma:contentTypeVersion="14" ma:contentTypeDescription="Create a new document." ma:contentTypeScope="" ma:versionID="a0dc8397e2a3f1afdb79b843148ae111">
  <xsd:schema xmlns:xsd="http://www.w3.org/2001/XMLSchema" xmlns:xs="http://www.w3.org/2001/XMLSchema" xmlns:p="http://schemas.microsoft.com/office/2006/metadata/properties" xmlns:ns3="b3fe5981-60c0-4104-a1b1-a1fac9687ed0" xmlns:ns4="e0e7bb2f-ff26-4fae-befd-4a9a53791a98" targetNamespace="http://schemas.microsoft.com/office/2006/metadata/properties" ma:root="true" ma:fieldsID="4e27fab920473e4351fe4ab2726f0006" ns3:_="" ns4:_="">
    <xsd:import namespace="b3fe5981-60c0-4104-a1b1-a1fac9687ed0"/>
    <xsd:import namespace="e0e7bb2f-ff26-4fae-befd-4a9a53791a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e5981-60c0-4104-a1b1-a1fac9687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7bb2f-ff26-4fae-befd-4a9a53791a9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70A4-AC07-4127-8C83-087D868B9D18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b3fe5981-60c0-4104-a1b1-a1fac9687ed0"/>
    <ds:schemaRef ds:uri="http://www.w3.org/XML/1998/namespace"/>
    <ds:schemaRef ds:uri="http://purl.org/dc/elements/1.1/"/>
    <ds:schemaRef ds:uri="e0e7bb2f-ff26-4fae-befd-4a9a53791a98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48AC30E-93EA-4EDD-902C-F03A0B920A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B08F04-113B-432F-B7E0-54324D5A66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fe5981-60c0-4104-a1b1-a1fac9687ed0"/>
    <ds:schemaRef ds:uri="e0e7bb2f-ff26-4fae-befd-4a9a53791a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827</TotalTime>
  <Words>245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 Boardroom</vt:lpstr>
      <vt:lpstr>Customer service</vt:lpstr>
      <vt:lpstr>Learning objectives for today</vt:lpstr>
      <vt:lpstr>Why does good customer service matter?</vt:lpstr>
      <vt:lpstr>Case Study</vt:lpstr>
      <vt:lpstr>Good  customer service is important to an organisation because it:</vt:lpstr>
      <vt:lpstr>The Virtuous Circle of good Customer Service</vt:lpstr>
      <vt:lpstr>Examples of good practice in customer service</vt:lpstr>
      <vt:lpstr>What customer service skills do you have?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service</dc:title>
  <dc:creator>Moore, Alison</dc:creator>
  <cp:lastModifiedBy>Moore, Alison</cp:lastModifiedBy>
  <cp:revision>25</cp:revision>
  <dcterms:created xsi:type="dcterms:W3CDTF">2021-04-27T13:47:02Z</dcterms:created>
  <dcterms:modified xsi:type="dcterms:W3CDTF">2021-10-13T12:25:05Z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0x010100BA496156611B3A4C9D3016DD1C82BE82</vt:lpwstr>
  </property>
</Properties>
</file>