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77" r:id="rId5"/>
    <p:sldId id="346" r:id="rId6"/>
    <p:sldId id="301" r:id="rId7"/>
    <p:sldId id="315" r:id="rId8"/>
    <p:sldId id="305" r:id="rId9"/>
    <p:sldId id="323" r:id="rId10"/>
    <p:sldId id="324" r:id="rId11"/>
    <p:sldId id="321" r:id="rId12"/>
    <p:sldId id="339" r:id="rId13"/>
    <p:sldId id="336" r:id="rId14"/>
    <p:sldId id="333" r:id="rId15"/>
    <p:sldId id="337" r:id="rId16"/>
    <p:sldId id="338" r:id="rId17"/>
    <p:sldId id="345" r:id="rId18"/>
    <p:sldId id="344" r:id="rId19"/>
    <p:sldId id="340" r:id="rId20"/>
    <p:sldId id="342" r:id="rId21"/>
    <p:sldId id="347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08/10/2021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cabulary.cl/english/health-problems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yi2324632pr" TargetMode="External"/><Relationship Id="rId2" Type="http://schemas.openxmlformats.org/officeDocument/2006/relationships/hyperlink" Target="https://www.liveworksheets.com/cu2301725k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Parts_of_the_body/Body_Matching_Game_sl95116vh" TargetMode="External"/><Relationship Id="rId2" Type="http://schemas.openxmlformats.org/officeDocument/2006/relationships/hyperlink" Target="https://www.liveworksheets.com/worksheets/en/English_as_a_Second_Language_(ESL)/Parts_of_the_body/Body_parts_pj330239l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7085739/esol-esl/whats-the-matter-whats-wrong-illness" TargetMode="External"/><Relationship Id="rId2" Type="http://schemas.openxmlformats.org/officeDocument/2006/relationships/hyperlink" Target="https://wordwall.net/resource/16990783/illnes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esource/3467115/whats-the-matter-memory" TargetMode="External"/><Relationship Id="rId4" Type="http://schemas.openxmlformats.org/officeDocument/2006/relationships/hyperlink" Target="https://wordwall.net/resource/16390585/whats-the-matt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cellencegateway.org.uk/content/etf68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7" y="326003"/>
            <a:ext cx="4874150" cy="58203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What’s the</a:t>
            </a:r>
            <a:r>
              <a:rPr lang="en-GB" sz="3600" b="1" dirty="0" smtClean="0">
                <a:solidFill>
                  <a:srgbClr val="FF0000"/>
                </a:solidFill>
              </a:rPr>
              <a:t> date </a:t>
            </a:r>
            <a:r>
              <a:rPr lang="en-GB" sz="3600" b="1" dirty="0" smtClean="0"/>
              <a:t>today?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08/10/2021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eigh</a:t>
            </a:r>
            <a:r>
              <a:rPr lang="en-GB" sz="3600" dirty="0" smtClean="0">
                <a:solidFill>
                  <a:srgbClr val="FF0000"/>
                </a:solidFill>
              </a:rPr>
              <a:t>th</a:t>
            </a:r>
            <a:r>
              <a:rPr lang="en-GB" sz="3600" dirty="0" smtClean="0"/>
              <a:t>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yesterday?</a:t>
            </a:r>
            <a:br>
              <a:rPr lang="en-GB" sz="3600" dirty="0" smtClean="0"/>
            </a:br>
            <a:r>
              <a:rPr lang="en-GB" sz="3600" dirty="0" smtClean="0"/>
              <a:t>7/10/2021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seven</a:t>
            </a:r>
            <a:r>
              <a:rPr lang="en-GB" sz="3600" dirty="0" smtClean="0">
                <a:solidFill>
                  <a:srgbClr val="FF0000"/>
                </a:solidFill>
              </a:rPr>
              <a:t>th</a:t>
            </a:r>
            <a:r>
              <a:rPr lang="en-GB" sz="3600" dirty="0" smtClean="0"/>
              <a:t>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t</a:t>
            </a:r>
            <a:r>
              <a:rPr lang="en-GB" sz="3600" dirty="0" smtClean="0"/>
              <a:t>omorrow?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9/10/2021</a:t>
            </a:r>
            <a:br>
              <a:rPr lang="en-GB" sz="3100" dirty="0" smtClean="0"/>
            </a:br>
            <a:r>
              <a:rPr lang="en-GB" sz="3100" dirty="0" smtClean="0"/>
              <a:t>The nin</a:t>
            </a:r>
            <a:r>
              <a:rPr lang="en-GB" sz="3100" dirty="0" smtClean="0">
                <a:solidFill>
                  <a:srgbClr val="FF0000"/>
                </a:solidFill>
              </a:rPr>
              <a:t>th</a:t>
            </a:r>
            <a:r>
              <a:rPr lang="en-GB" sz="3100" dirty="0" smtClean="0"/>
              <a:t> of October</a:t>
            </a:r>
            <a:endParaRPr lang="en-GB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6297433" y="429370"/>
            <a:ext cx="49616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</a:t>
            </a:r>
            <a:r>
              <a:rPr lang="en-GB" sz="3200" b="1" dirty="0" smtClean="0">
                <a:solidFill>
                  <a:srgbClr val="FF0000"/>
                </a:solidFill>
              </a:rPr>
              <a:t>day </a:t>
            </a:r>
            <a:r>
              <a:rPr lang="en-GB" sz="3200" b="1" dirty="0" smtClean="0"/>
              <a:t>is it today</a:t>
            </a:r>
            <a:r>
              <a:rPr lang="en-GB" sz="3200" b="1" dirty="0" smtClean="0"/>
              <a:t>?</a:t>
            </a:r>
          </a:p>
          <a:p>
            <a:r>
              <a:rPr lang="en-GB" sz="3200" dirty="0" smtClean="0"/>
              <a:t>It’s </a:t>
            </a:r>
            <a:r>
              <a:rPr lang="en-GB" sz="3200" dirty="0"/>
              <a:t>F</a:t>
            </a:r>
            <a:r>
              <a:rPr lang="en-GB" sz="3200" dirty="0" smtClean="0"/>
              <a:t>riday.</a:t>
            </a:r>
          </a:p>
          <a:p>
            <a:endParaRPr lang="en-GB" sz="3200" dirty="0"/>
          </a:p>
          <a:p>
            <a:r>
              <a:rPr lang="en-GB" sz="3200" dirty="0" smtClean="0"/>
              <a:t>Yesterday?</a:t>
            </a:r>
          </a:p>
          <a:p>
            <a:r>
              <a:rPr lang="en-GB" sz="3200" dirty="0" smtClean="0"/>
              <a:t>Thursday</a:t>
            </a:r>
          </a:p>
          <a:p>
            <a:endParaRPr lang="en-GB" sz="3200" dirty="0"/>
          </a:p>
          <a:p>
            <a:r>
              <a:rPr lang="en-GB" sz="3200" dirty="0" smtClean="0"/>
              <a:t>Tomorrow?</a:t>
            </a:r>
          </a:p>
          <a:p>
            <a:r>
              <a:rPr lang="en-GB" sz="3200" dirty="0" smtClean="0"/>
              <a:t>Saturday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 is he doing?</a:t>
            </a:r>
          </a:p>
          <a:p>
            <a:pPr marL="0" indent="0">
              <a:buNone/>
            </a:pPr>
            <a:r>
              <a:rPr lang="en-GB" dirty="0" smtClean="0"/>
              <a:t>He </a:t>
            </a:r>
            <a:r>
              <a:rPr lang="en-GB" dirty="0" smtClean="0"/>
              <a:t>is taking shower.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10" y="574523"/>
            <a:ext cx="3491078" cy="51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Conversations about health problems- What’s the matter?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www.vocabulary.cl/english/health-problems.htm</a:t>
            </a:r>
            <a:endParaRPr lang="en-GB" u="sng" dirty="0" smtClean="0"/>
          </a:p>
          <a:p>
            <a:endParaRPr lang="en-GB" u="sng" dirty="0"/>
          </a:p>
          <a:p>
            <a:endParaRPr lang="en-GB" u="sng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8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endParaRPr lang="en-GB" u="sng" dirty="0"/>
          </a:p>
          <a:p>
            <a:endParaRPr lang="en-GB" u="sng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42" y="-117873"/>
            <a:ext cx="7510923" cy="75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0" y="572493"/>
            <a:ext cx="10900575" cy="44686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What’s the matter teacher?  What’s wrong?</a:t>
            </a:r>
          </a:p>
          <a:p>
            <a:pPr marL="0" indent="0">
              <a:buNone/>
            </a:pPr>
            <a:r>
              <a:rPr lang="en-GB" dirty="0" smtClean="0"/>
              <a:t>I have a headache.</a:t>
            </a:r>
          </a:p>
          <a:p>
            <a:pPr marL="0" indent="0">
              <a:buNone/>
            </a:pPr>
            <a:r>
              <a:rPr lang="en-GB" dirty="0" smtClean="0"/>
              <a:t>I have a sore </a:t>
            </a:r>
            <a:r>
              <a:rPr lang="en-GB" dirty="0"/>
              <a:t>throat.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 have a fever.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 have an earache.</a:t>
            </a:r>
          </a:p>
          <a:p>
            <a:pPr marL="0" indent="0">
              <a:buNone/>
            </a:pPr>
            <a:r>
              <a:rPr lang="en-GB" dirty="0" smtClean="0"/>
              <a:t>I have a backache.</a:t>
            </a:r>
          </a:p>
          <a:p>
            <a:pPr marL="0" indent="0">
              <a:buNone/>
            </a:pPr>
            <a:r>
              <a:rPr lang="en-GB" dirty="0" smtClean="0"/>
              <a:t>I have a cough.</a:t>
            </a:r>
          </a:p>
          <a:p>
            <a:pPr marL="0" indent="0">
              <a:buNone/>
            </a:pPr>
            <a:r>
              <a:rPr lang="en-GB" dirty="0" smtClean="0"/>
              <a:t>I have a cold.</a:t>
            </a:r>
          </a:p>
          <a:p>
            <a:pPr marL="0" indent="0">
              <a:buNone/>
            </a:pPr>
            <a:r>
              <a:rPr lang="en-GB" dirty="0" smtClean="0"/>
              <a:t>I have the flu.  </a:t>
            </a:r>
          </a:p>
          <a:p>
            <a:pPr marL="0" indent="0">
              <a:buNone/>
            </a:pPr>
            <a:r>
              <a:rPr lang="en-GB" dirty="0" smtClean="0"/>
              <a:t>I have a toothache.</a:t>
            </a:r>
          </a:p>
        </p:txBody>
      </p:sp>
    </p:spTree>
    <p:extLst>
      <p:ext uri="{BB962C8B-B14F-4D97-AF65-F5344CB8AC3E}">
        <p14:creationId xmlns:p14="http://schemas.microsoft.com/office/powerpoint/2010/main" val="27782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Write the questions and answers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www.liveworksheets.com/cu2301725kx</a:t>
            </a:r>
            <a:r>
              <a:rPr lang="en-GB" dirty="0" smtClean="0"/>
              <a:t>       in the class  - I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www.liveworksheets.com/yi2324632pr</a:t>
            </a:r>
            <a:r>
              <a:rPr lang="en-GB" dirty="0" smtClean="0"/>
              <a:t>        individually  -  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0" y="572493"/>
            <a:ext cx="10900575" cy="44686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What’s the matter teacher?  What’s wrong</a:t>
            </a:r>
            <a:r>
              <a:rPr lang="en-GB" dirty="0" smtClean="0"/>
              <a:t>? </a:t>
            </a:r>
          </a:p>
          <a:p>
            <a:pPr marL="0" indent="0">
              <a:buNone/>
            </a:pPr>
            <a:r>
              <a:rPr lang="en-GB" dirty="0" smtClean="0"/>
              <a:t>I </a:t>
            </a:r>
            <a:r>
              <a:rPr lang="en-GB" dirty="0" smtClean="0"/>
              <a:t>have a headache. </a:t>
            </a:r>
          </a:p>
          <a:p>
            <a:pPr marL="0" indent="0">
              <a:buNone/>
            </a:pPr>
            <a:r>
              <a:rPr lang="en-GB" dirty="0" smtClean="0"/>
              <a:t>I have an earache.</a:t>
            </a:r>
          </a:p>
          <a:p>
            <a:pPr marL="0" indent="0">
              <a:buNone/>
            </a:pPr>
            <a:r>
              <a:rPr lang="en-GB" dirty="0" smtClean="0"/>
              <a:t>I have a backache.  </a:t>
            </a:r>
          </a:p>
          <a:p>
            <a:pPr marL="0" indent="0">
              <a:buNone/>
            </a:pPr>
            <a:r>
              <a:rPr lang="en-GB" dirty="0" smtClean="0"/>
              <a:t>I have a stomach ache.</a:t>
            </a:r>
          </a:p>
          <a:p>
            <a:pPr marL="0" indent="0">
              <a:buNone/>
            </a:pPr>
            <a:r>
              <a:rPr lang="en-GB" dirty="0" smtClean="0"/>
              <a:t>I have a </a:t>
            </a:r>
            <a:r>
              <a:rPr lang="en-GB" dirty="0" smtClean="0"/>
              <a:t>toothache</a:t>
            </a:r>
          </a:p>
          <a:p>
            <a:pPr marL="0" indent="0">
              <a:buNone/>
            </a:pPr>
            <a:r>
              <a:rPr lang="en-GB" dirty="0" smtClean="0"/>
              <a:t>He has a cut on his finger.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I’ve got a headache.</a:t>
            </a:r>
          </a:p>
          <a:p>
            <a:pPr marL="0" indent="0">
              <a:buNone/>
            </a:pPr>
            <a:r>
              <a:rPr lang="en-GB" dirty="0" smtClean="0"/>
              <a:t>I’ve got an earache.   </a:t>
            </a:r>
          </a:p>
          <a:p>
            <a:pPr marL="0" indent="0">
              <a:buNone/>
            </a:pPr>
            <a:r>
              <a:rPr lang="en-GB" dirty="0" smtClean="0"/>
              <a:t>I’ve got a sore throat.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151" y="1293494"/>
            <a:ext cx="7754723" cy="42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0" y="572493"/>
            <a:ext cx="10900575" cy="4468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Word+ache</a:t>
            </a:r>
            <a:r>
              <a:rPr lang="en-GB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GB" dirty="0" smtClean="0"/>
              <a:t>Where is your ear?</a:t>
            </a:r>
          </a:p>
          <a:p>
            <a:pPr marL="0" indent="0">
              <a:buNone/>
            </a:pPr>
            <a:r>
              <a:rPr lang="en-GB" dirty="0" smtClean="0"/>
              <a:t>back</a:t>
            </a:r>
            <a:r>
              <a:rPr lang="en-GB" dirty="0" smtClean="0">
                <a:solidFill>
                  <a:srgbClr val="FF0000"/>
                </a:solidFill>
              </a:rPr>
              <a:t>ache</a:t>
            </a:r>
            <a:r>
              <a:rPr lang="en-GB" dirty="0" smtClean="0"/>
              <a:t>.  </a:t>
            </a:r>
          </a:p>
          <a:p>
            <a:pPr marL="0" indent="0">
              <a:buNone/>
            </a:pPr>
            <a:r>
              <a:rPr lang="en-GB" dirty="0" smtClean="0"/>
              <a:t>stomach </a:t>
            </a:r>
            <a:r>
              <a:rPr lang="en-GB" dirty="0" smtClean="0">
                <a:solidFill>
                  <a:srgbClr val="FF0000"/>
                </a:solidFill>
              </a:rPr>
              <a:t>ache</a:t>
            </a:r>
            <a:r>
              <a:rPr lang="en-GB" dirty="0" smtClean="0"/>
              <a:t>.       =tummy ache         </a:t>
            </a:r>
            <a:r>
              <a:rPr lang="en-GB" sz="4000" dirty="0" err="1" smtClean="0"/>
              <a:t>eyk</a:t>
            </a:r>
            <a:endParaRPr lang="en-GB" sz="4000" dirty="0" smtClean="0"/>
          </a:p>
          <a:p>
            <a:pPr marL="0" indent="0">
              <a:buNone/>
            </a:pPr>
            <a:r>
              <a:rPr lang="en-GB" dirty="0" smtClean="0"/>
              <a:t>tooth</a:t>
            </a:r>
            <a:r>
              <a:rPr lang="en-GB" dirty="0" smtClean="0">
                <a:solidFill>
                  <a:srgbClr val="FF0000"/>
                </a:solidFill>
              </a:rPr>
              <a:t>ache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head</a:t>
            </a:r>
            <a:r>
              <a:rPr lang="en-GB" dirty="0" smtClean="0">
                <a:solidFill>
                  <a:srgbClr val="FF0000"/>
                </a:solidFill>
              </a:rPr>
              <a:t>ache</a:t>
            </a:r>
            <a:r>
              <a:rPr lang="en-GB" dirty="0" smtClean="0"/>
              <a:t>.           Ache=pain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Ear</a:t>
            </a:r>
            <a:r>
              <a:rPr lang="en-GB" dirty="0" smtClean="0">
                <a:solidFill>
                  <a:srgbClr val="FF0000"/>
                </a:solidFill>
              </a:rPr>
              <a:t>ache</a:t>
            </a:r>
            <a:r>
              <a:rPr lang="en-GB" dirty="0" smtClean="0"/>
              <a:t>. 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does </a:t>
            </a:r>
            <a:r>
              <a:rPr lang="en-GB" dirty="0" smtClean="0">
                <a:solidFill>
                  <a:srgbClr val="FF0000"/>
                </a:solidFill>
              </a:rPr>
              <a:t>ache</a:t>
            </a:r>
            <a:r>
              <a:rPr lang="en-GB" dirty="0" smtClean="0"/>
              <a:t> mean?</a:t>
            </a:r>
          </a:p>
          <a:p>
            <a:pPr marL="0" indent="0">
              <a:buNone/>
            </a:pPr>
            <a:r>
              <a:rPr lang="en-GB" dirty="0" smtClean="0"/>
              <a:t>Ache means pain.</a:t>
            </a:r>
            <a:r>
              <a:rPr lang="en-GB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897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0" y="572493"/>
            <a:ext cx="10900575" cy="4468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hlinkClick r:id="rId2"/>
              </a:rPr>
              <a:t>Body parts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GB" dirty="0">
                <a:solidFill>
                  <a:srgbClr val="FF0000"/>
                </a:solidFill>
                <a:hlinkClick r:id="rId2"/>
              </a:rPr>
              <a:t>://www.liveworksheets.com/worksheets/en/English_as_a_Second_Language_(ESL)/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Parts_of_the_body/Body_parts_pj330239lk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hlinkClick r:id="rId3"/>
              </a:rPr>
              <a:t>https://www.liveworksheets.com/worksheets/en/English_as_a_Second_Language_(ESL)/</a:t>
            </a:r>
            <a:r>
              <a:rPr lang="en-GB" dirty="0" smtClean="0">
                <a:solidFill>
                  <a:srgbClr val="FF0000"/>
                </a:solidFill>
                <a:hlinkClick r:id="rId3"/>
              </a:rPr>
              <a:t>Parts_of_the_body/Body_Matching_Game_sl95116vh</a:t>
            </a: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83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1" y="572493"/>
            <a:ext cx="3331596" cy="424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backache.  </a:t>
            </a:r>
            <a:r>
              <a:rPr lang="en-GB" dirty="0" smtClean="0"/>
              <a:t>1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stomach </a:t>
            </a:r>
            <a:r>
              <a:rPr lang="en-GB" dirty="0" smtClean="0"/>
              <a:t>ache 4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Toothache 5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headache</a:t>
            </a:r>
            <a:r>
              <a:rPr lang="en-GB" dirty="0" smtClean="0"/>
              <a:t>. 3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earache.   </a:t>
            </a:r>
            <a:r>
              <a:rPr lang="en-GB" dirty="0" smtClean="0"/>
              <a:t>2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228" y="277674"/>
            <a:ext cx="3714417" cy="621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Games- illnesses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wordwall.net/resource/16990783/illnesses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What’s the matter?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wordwall.net/resource/16990783/illnesses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I’ve got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wordwall.net/resource/17085739/esol-esl/whats-the-matter-whats-wrong-illness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Anagram-illnesses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wordwall.net/resource/16390585/whats-the-matter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Quiz-illnesses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wordwall.net/resource/3467115/whats-the-matter-memory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Practice speaking using dates, weather, </a:t>
            </a:r>
            <a:r>
              <a:rPr lang="en-GB" dirty="0"/>
              <a:t>hobbies and classroom </a:t>
            </a:r>
            <a:r>
              <a:rPr lang="en-GB" dirty="0" smtClean="0"/>
              <a:t>language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ecap previous session-play games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Alphabet- put the words in alphabetical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Listen to information and put them in </a:t>
            </a:r>
            <a:r>
              <a:rPr lang="en-GB" dirty="0" smtClean="0"/>
              <a:t>order-registering a GP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Fill in a simple form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Registering with a doctor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www.excellencegateway.org.uk/content/etf685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Listen to the conversation and write the questions</a:t>
            </a:r>
          </a:p>
        </p:txBody>
      </p:sp>
    </p:spTree>
    <p:extLst>
      <p:ext uri="{BB962C8B-B14F-4D97-AF65-F5344CB8AC3E}">
        <p14:creationId xmlns:p14="http://schemas.microsoft.com/office/powerpoint/2010/main" val="5462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Registering with a doctor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Can I help you?</a:t>
            </a:r>
          </a:p>
          <a:p>
            <a:pPr marL="0" indent="0">
              <a:buNone/>
            </a:pPr>
            <a:r>
              <a:rPr lang="en-GB" dirty="0" smtClean="0"/>
              <a:t>What’s your family name?</a:t>
            </a:r>
          </a:p>
          <a:p>
            <a:pPr marL="0" indent="0">
              <a:buNone/>
            </a:pPr>
            <a:r>
              <a:rPr lang="en-GB" dirty="0" smtClean="0"/>
              <a:t>Can you spell that?</a:t>
            </a:r>
          </a:p>
          <a:p>
            <a:pPr marL="0" indent="0">
              <a:buNone/>
            </a:pPr>
            <a:r>
              <a:rPr lang="en-GB" dirty="0" smtClean="0"/>
              <a:t>What’s your first name?</a:t>
            </a:r>
          </a:p>
          <a:p>
            <a:pPr marL="0" indent="0">
              <a:buNone/>
            </a:pPr>
            <a:r>
              <a:rPr lang="en-GB" dirty="0" smtClean="0"/>
              <a:t>What’s your nationality?</a:t>
            </a:r>
          </a:p>
          <a:p>
            <a:pPr marL="0" indent="0">
              <a:buNone/>
            </a:pPr>
            <a:r>
              <a:rPr lang="en-GB" dirty="0" smtClean="0"/>
              <a:t>What’s your date of birth?</a:t>
            </a:r>
          </a:p>
          <a:p>
            <a:pPr marL="0" indent="0">
              <a:buNone/>
            </a:pPr>
            <a:r>
              <a:rPr lang="en-GB" dirty="0" smtClean="0"/>
              <a:t>Where do you live?</a:t>
            </a:r>
          </a:p>
          <a:p>
            <a:pPr marL="0" indent="0">
              <a:buNone/>
            </a:pPr>
            <a:r>
              <a:rPr lang="en-GB" dirty="0" smtClean="0"/>
              <a:t>Sorry, what’s your post code, again?</a:t>
            </a:r>
          </a:p>
          <a:p>
            <a:pPr marL="0" indent="0">
              <a:buNone/>
            </a:pPr>
            <a:r>
              <a:rPr lang="en-GB" dirty="0" smtClean="0"/>
              <a:t>Do you have a telephone number?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9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987" y="930303"/>
            <a:ext cx="3704646" cy="3880236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Family name: </a:t>
            </a:r>
            <a:r>
              <a:rPr lang="en-GB" sz="2400" b="1" dirty="0" smtClean="0"/>
              <a:t>………</a:t>
            </a:r>
            <a:br>
              <a:rPr lang="en-GB" sz="2400" b="1" dirty="0" smtClean="0"/>
            </a:br>
            <a:r>
              <a:rPr lang="en-GB" sz="2400" b="1" dirty="0" smtClean="0"/>
              <a:t>First name: ………..</a:t>
            </a:r>
            <a:br>
              <a:rPr lang="en-GB" sz="2400" b="1" dirty="0" smtClean="0"/>
            </a:br>
            <a:r>
              <a:rPr lang="en-GB" sz="2400" b="1" dirty="0" smtClean="0"/>
              <a:t>Date of birth:…………</a:t>
            </a:r>
            <a:br>
              <a:rPr lang="en-GB" sz="2400" b="1" dirty="0" smtClean="0"/>
            </a:br>
            <a:r>
              <a:rPr lang="en-GB" sz="2400" b="1" dirty="0" smtClean="0"/>
              <a:t>Address:…………….</a:t>
            </a:r>
            <a:br>
              <a:rPr lang="en-GB" sz="2400" b="1" dirty="0" smtClean="0"/>
            </a:br>
            <a:r>
              <a:rPr lang="en-GB" sz="2400" b="1" dirty="0" smtClean="0"/>
              <a:t>……………………………</a:t>
            </a:r>
            <a:br>
              <a:rPr lang="en-GB" sz="2400" b="1" dirty="0" smtClean="0"/>
            </a:br>
            <a:r>
              <a:rPr lang="en-GB" sz="2400" b="1" dirty="0" smtClean="0"/>
              <a:t>………………………</a:t>
            </a:r>
            <a:br>
              <a:rPr lang="en-GB" sz="2400" b="1" dirty="0" smtClean="0"/>
            </a:br>
            <a:r>
              <a:rPr lang="en-GB" sz="2400" b="1" dirty="0" smtClean="0"/>
              <a:t>Telephone number:…………….</a:t>
            </a:r>
            <a:br>
              <a:rPr lang="en-GB" sz="2400" b="1" dirty="0" smtClean="0"/>
            </a:br>
            <a:r>
              <a:rPr lang="en-GB" sz="2400" b="1" dirty="0" smtClean="0"/>
              <a:t>Nationality:  …………….</a:t>
            </a:r>
            <a:br>
              <a:rPr lang="en-GB" sz="2400" b="1" dirty="0" smtClean="0"/>
            </a:br>
            <a:r>
              <a:rPr lang="en-GB" sz="2400" b="1" dirty="0" smtClean="0"/>
              <a:t>Male/Female (please circle)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64" y="264942"/>
            <a:ext cx="7267258" cy="65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1" y="160338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87" y="2644994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36" y="4754410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25" y="2398713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27" y="4561331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67822" y="5563716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822" y="1011923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2125" y="310421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3031" y="516180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7396" y="3179567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61067" y="475441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277" y="224222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9010" y="4571456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3" y="2331684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49004" y="1151559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272903" y="3085176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5520" y="160338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18887" y="1133800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the weather like today?</a:t>
            </a:r>
          </a:p>
          <a:p>
            <a:pPr marL="0" indent="0">
              <a:buNone/>
            </a:pPr>
            <a:r>
              <a:rPr lang="en-GB" dirty="0" smtClean="0"/>
              <a:t>It’s </a:t>
            </a:r>
            <a:r>
              <a:rPr lang="en-GB" dirty="0" smtClean="0"/>
              <a:t>cloudy, cool but dry. (not rainy)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Yesterday?</a:t>
            </a: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Classroom language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333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Repeat</a:t>
            </a:r>
          </a:p>
          <a:p>
            <a:pPr marL="0" indent="0">
              <a:buNone/>
            </a:pPr>
            <a:r>
              <a:rPr lang="en-GB" dirty="0" smtClean="0"/>
              <a:t>Can you </a:t>
            </a:r>
            <a:r>
              <a:rPr lang="en-GB" dirty="0" smtClean="0">
                <a:solidFill>
                  <a:srgbClr val="FF0000"/>
                </a:solidFill>
              </a:rPr>
              <a:t>repeat</a:t>
            </a:r>
            <a:r>
              <a:rPr lang="en-GB" dirty="0" smtClean="0"/>
              <a:t> </a:t>
            </a:r>
            <a:r>
              <a:rPr lang="en-GB" dirty="0" smtClean="0"/>
              <a:t>that</a:t>
            </a:r>
            <a:r>
              <a:rPr lang="en-GB" dirty="0" smtClean="0"/>
              <a:t> </a:t>
            </a:r>
            <a:r>
              <a:rPr lang="en-GB" dirty="0" smtClean="0"/>
              <a:t>please</a:t>
            </a:r>
            <a:r>
              <a:rPr lang="en-GB" dirty="0" smtClean="0"/>
              <a:t>?  (Say it again please)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u="sng" dirty="0" smtClean="0"/>
              <a:t>Mean</a:t>
            </a:r>
          </a:p>
          <a:p>
            <a:pPr marL="0" indent="0">
              <a:buNone/>
            </a:pPr>
            <a:r>
              <a:rPr lang="en-GB" dirty="0" smtClean="0"/>
              <a:t>What does </a:t>
            </a:r>
            <a:r>
              <a:rPr lang="en-GB" dirty="0" smtClean="0"/>
              <a:t>that </a:t>
            </a:r>
            <a:r>
              <a:rPr lang="en-GB" dirty="0" smtClean="0">
                <a:solidFill>
                  <a:srgbClr val="FF0000"/>
                </a:solidFill>
              </a:rPr>
              <a:t>mean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What does </a:t>
            </a:r>
            <a:r>
              <a:rPr lang="en-GB" i="1" dirty="0" smtClean="0"/>
              <a:t>cool </a:t>
            </a:r>
            <a:r>
              <a:rPr lang="en-GB" dirty="0" smtClean="0"/>
              <a:t>mean</a:t>
            </a:r>
            <a:r>
              <a:rPr lang="en-GB" dirty="0" smtClean="0"/>
              <a:t>? (Tell me the meaning of cool)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It means not </a:t>
            </a:r>
            <a:r>
              <a:rPr lang="en-GB" i="1" dirty="0" smtClean="0"/>
              <a:t>very cold</a:t>
            </a:r>
            <a:r>
              <a:rPr lang="en-GB" dirty="0" smtClean="0"/>
              <a:t>.</a:t>
            </a:r>
            <a:endParaRPr lang="en-GB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392" y="347881"/>
            <a:ext cx="10515600" cy="5655353"/>
          </a:xfrm>
        </p:spPr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</a:rPr>
              <a:t>I+like+Ving</a:t>
            </a:r>
            <a:r>
              <a:rPr lang="en-GB" dirty="0" smtClean="0">
                <a:solidFill>
                  <a:srgbClr val="FF0000"/>
                </a:solidFill>
              </a:rPr>
              <a:t>    (+)</a:t>
            </a:r>
          </a:p>
          <a:p>
            <a:r>
              <a:rPr lang="en-GB" dirty="0" smtClean="0"/>
              <a:t>I like walking, watching TV and painting.</a:t>
            </a:r>
          </a:p>
          <a:p>
            <a:r>
              <a:rPr lang="en-GB" dirty="0" smtClean="0"/>
              <a:t>I like swimming, driving and walking.</a:t>
            </a:r>
          </a:p>
          <a:p>
            <a:r>
              <a:rPr lang="en-GB" dirty="0" smtClean="0"/>
              <a:t>I like watching TV, playing football and driving.</a:t>
            </a:r>
          </a:p>
          <a:p>
            <a:r>
              <a:rPr lang="en-GB" dirty="0" smtClean="0"/>
              <a:t>I like </a:t>
            </a:r>
            <a:r>
              <a:rPr lang="en-GB" dirty="0" smtClean="0">
                <a:solidFill>
                  <a:srgbClr val="FF0000"/>
                </a:solidFill>
              </a:rPr>
              <a:t>playing the guitar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B050"/>
                </a:solidFill>
              </a:rPr>
              <a:t>swimming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70C0"/>
                </a:solidFill>
              </a:rPr>
              <a:t>listening to music.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I + </a:t>
            </a:r>
            <a:r>
              <a:rPr lang="en-GB" dirty="0" err="1" smtClean="0">
                <a:solidFill>
                  <a:srgbClr val="0070C0"/>
                </a:solidFill>
              </a:rPr>
              <a:t>don’t+like</a:t>
            </a:r>
            <a:r>
              <a:rPr lang="en-GB" dirty="0" smtClean="0">
                <a:solidFill>
                  <a:srgbClr val="0070C0"/>
                </a:solidFill>
              </a:rPr>
              <a:t>+ </a:t>
            </a:r>
            <a:r>
              <a:rPr lang="en-GB" dirty="0" err="1" smtClean="0">
                <a:solidFill>
                  <a:srgbClr val="0070C0"/>
                </a:solidFill>
              </a:rPr>
              <a:t>Ving</a:t>
            </a:r>
            <a:r>
              <a:rPr lang="en-GB" dirty="0" smtClean="0">
                <a:solidFill>
                  <a:srgbClr val="0070C0"/>
                </a:solidFill>
              </a:rPr>
              <a:t>      (-)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</a:t>
            </a:r>
            <a:r>
              <a:rPr lang="en-GB" dirty="0" smtClean="0"/>
              <a:t> don’t like swimming and playing the guitar.</a:t>
            </a:r>
          </a:p>
          <a:p>
            <a:r>
              <a:rPr lang="en-GB" dirty="0" smtClean="0"/>
              <a:t>I don’t like listening to music and painting.</a:t>
            </a:r>
          </a:p>
          <a:p>
            <a:r>
              <a:rPr lang="en-GB" dirty="0" smtClean="0"/>
              <a:t>I don’t like swimming and singing.</a:t>
            </a:r>
          </a:p>
          <a:p>
            <a:r>
              <a:rPr lang="en-GB" dirty="0" smtClean="0"/>
              <a:t>I don’t like playing football and watching TV.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26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7" y="71562"/>
            <a:ext cx="11970173" cy="83099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Hobbies-</a:t>
            </a:r>
            <a:r>
              <a:rPr lang="en-GB" sz="2700" b="1" dirty="0" smtClean="0">
                <a:solidFill>
                  <a:srgbClr val="FF0000"/>
                </a:solidFill>
              </a:rPr>
              <a:t>playing football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watching TV, </a:t>
            </a:r>
            <a:r>
              <a:rPr lang="en-GB" sz="2700" b="1" dirty="0" smtClean="0">
                <a:solidFill>
                  <a:srgbClr val="7030A0"/>
                </a:solidFill>
              </a:rPr>
              <a:t>running,</a:t>
            </a:r>
            <a:r>
              <a:rPr lang="en-GB" sz="2700" b="1" dirty="0" smtClean="0"/>
              <a:t> singing, </a:t>
            </a:r>
            <a:r>
              <a:rPr lang="en-GB" sz="2700" b="1" dirty="0" smtClean="0">
                <a:solidFill>
                  <a:srgbClr val="FF0000"/>
                </a:solidFill>
              </a:rPr>
              <a:t>playing the guitar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50"/>
                </a:solidFill>
              </a:rPr>
              <a:t>playing the piano</a:t>
            </a:r>
            <a:r>
              <a:rPr lang="en-GB" sz="2700" b="1" dirty="0" smtClean="0">
                <a:solidFill>
                  <a:srgbClr val="7030A0"/>
                </a:solidFill>
              </a:rPr>
              <a:t>, </a:t>
            </a:r>
            <a:r>
              <a:rPr lang="en-GB" sz="2700" b="1" dirty="0" smtClean="0">
                <a:solidFill>
                  <a:srgbClr val="00B050"/>
                </a:solidFill>
              </a:rPr>
              <a:t>walking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swimming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7030A0"/>
                </a:solidFill>
              </a:rPr>
              <a:t>painting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FF0000"/>
                </a:solidFill>
              </a:rPr>
              <a:t>sewing</a:t>
            </a:r>
            <a:r>
              <a:rPr lang="en-GB" sz="2700" b="1" dirty="0" smtClean="0"/>
              <a:t>, gardening, </a:t>
            </a:r>
            <a:r>
              <a:rPr lang="en-GB" sz="2700" b="1" dirty="0" smtClean="0">
                <a:solidFill>
                  <a:srgbClr val="00B050"/>
                </a:solidFill>
              </a:rPr>
              <a:t>driving</a:t>
            </a:r>
            <a:r>
              <a:rPr lang="en-GB" sz="2700" b="1" dirty="0" smtClean="0"/>
              <a:t>, </a:t>
            </a:r>
            <a:r>
              <a:rPr lang="en-GB" sz="2700" b="1" dirty="0" smtClean="0">
                <a:solidFill>
                  <a:srgbClr val="00B0F0"/>
                </a:solidFill>
              </a:rPr>
              <a:t>listening to music</a:t>
            </a:r>
            <a:endParaRPr lang="en-GB" sz="2700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34" y="902552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7" y="3426538"/>
            <a:ext cx="2326167" cy="154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210" y="1103642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277" y="3014196"/>
            <a:ext cx="2324181" cy="154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905" y="1052629"/>
            <a:ext cx="2398003" cy="1825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467" y="4729447"/>
            <a:ext cx="2594045" cy="194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511" y="3100128"/>
            <a:ext cx="2095926" cy="1257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834" y="5230949"/>
            <a:ext cx="2433100" cy="144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6233" y="3100128"/>
            <a:ext cx="1881964" cy="1698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7250" y="3145210"/>
            <a:ext cx="2248974" cy="168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1542" y="5129365"/>
            <a:ext cx="2340321" cy="155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4844" y="5116227"/>
            <a:ext cx="2117642" cy="1644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5628" y="1186746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What’s she doing?</a:t>
            </a:r>
          </a:p>
          <a:p>
            <a:pPr marL="0" indent="0">
              <a:buNone/>
            </a:pPr>
            <a:r>
              <a:rPr lang="en-GB" dirty="0" smtClean="0"/>
              <a:t>She </a:t>
            </a:r>
            <a:r>
              <a:rPr lang="en-GB" dirty="0" smtClean="0"/>
              <a:t>is listening to music.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9" y="644510"/>
            <a:ext cx="3305092" cy="50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4637" y="278296"/>
            <a:ext cx="6408088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 are they doing?</a:t>
            </a:r>
          </a:p>
          <a:p>
            <a:pPr marL="0" indent="0">
              <a:buNone/>
            </a:pPr>
            <a:r>
              <a:rPr lang="en-GB" dirty="0" smtClean="0"/>
              <a:t>They </a:t>
            </a:r>
            <a:r>
              <a:rPr lang="en-GB" dirty="0" smtClean="0"/>
              <a:t>are dancing.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8" y="500290"/>
            <a:ext cx="3167270" cy="47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680</Words>
  <Application>Microsoft Office PowerPoint</Application>
  <PresentationFormat>Widescreen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            What’s the date today? 08/10/2021 The eighth of October   yesterday? 7/10/2021 The seventh of October  tomorrow? 9/10/2021 The ninth of October</vt:lpstr>
      <vt:lpstr>                </vt:lpstr>
      <vt:lpstr>PowerPoint Presentation</vt:lpstr>
      <vt:lpstr>The weather</vt:lpstr>
      <vt:lpstr>Classroom language</vt:lpstr>
      <vt:lpstr>PowerPoint Presentation</vt:lpstr>
      <vt:lpstr>Hobbies-playing football, watching TV, running, singing, playing the guitar, playing the piano, walking, swimming, painting, sewing, gardening, driving, listening to music</vt:lpstr>
      <vt:lpstr>PowerPoint Presentation</vt:lpstr>
      <vt:lpstr>PowerPoint Presentation</vt:lpstr>
      <vt:lpstr>PowerPoint Presentation</vt:lpstr>
      <vt:lpstr>Conversations about health problems- What’s the matter?</vt:lpstr>
      <vt:lpstr>PowerPoint Presentation</vt:lpstr>
      <vt:lpstr>PowerPoint Presentation</vt:lpstr>
      <vt:lpstr>Write the questions and answers</vt:lpstr>
      <vt:lpstr>PowerPoint Presentation</vt:lpstr>
      <vt:lpstr>PowerPoint Presentation</vt:lpstr>
      <vt:lpstr>PowerPoint Presentation</vt:lpstr>
      <vt:lpstr>PowerPoint Presentation</vt:lpstr>
      <vt:lpstr>Games- illnesses</vt:lpstr>
      <vt:lpstr>Registering with a doctor</vt:lpstr>
      <vt:lpstr>Registering with a doctor</vt:lpstr>
      <vt:lpstr>Family name: ……… First name: ……….. Date of birth:………… Address:……………. …………………………… ……………………… Telephone number:……………. Nationality:  ……………. Male/Female (please circle) 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280</cp:revision>
  <dcterms:created xsi:type="dcterms:W3CDTF">2021-05-21T00:07:32Z</dcterms:created>
  <dcterms:modified xsi:type="dcterms:W3CDTF">2021-10-08T11:13:37Z</dcterms:modified>
</cp:coreProperties>
</file>