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82" r:id="rId5"/>
  </p:sldMasterIdLst>
  <p:notesMasterIdLst>
    <p:notesMasterId r:id="rId22"/>
  </p:notesMasterIdLst>
  <p:sldIdLst>
    <p:sldId id="271" r:id="rId6"/>
    <p:sldId id="272" r:id="rId7"/>
    <p:sldId id="305" r:id="rId8"/>
    <p:sldId id="280" r:id="rId9"/>
    <p:sldId id="293" r:id="rId10"/>
    <p:sldId id="295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07" r:id="rId19"/>
    <p:sldId id="274" r:id="rId20"/>
    <p:sldId id="30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05"/>
  </p:normalViewPr>
  <p:slideViewPr>
    <p:cSldViewPr snapToGrid="0" snapToObjects="1">
      <p:cViewPr varScale="1">
        <p:scale>
          <a:sx n="96" d="100"/>
          <a:sy n="96" d="100"/>
        </p:scale>
        <p:origin x="5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C81A6-6718-4D96-BEF1-F08B1156B536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17DA8-6DF3-4C28-8570-09BC3F5A1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051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manages, administers and delivers an IAG service to support individuals in their career, learning, work or life goals has the chance to achieve matrix accreditation. 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This is regardless of whether the service or services are delivered face-to-face, through training, learning, remotely, or through a website.</a:t>
            </a:r>
          </a:p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16CDD-8DD3-48F3-8155-430BD7AFE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21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0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06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999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1044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2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911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882" y="1368000"/>
            <a:ext cx="3372747" cy="4644382"/>
          </a:xfrm>
        </p:spPr>
        <p:txBody>
          <a:bodyPr/>
          <a:lstStyle>
            <a:lvl1pPr marL="180975" indent="-180975">
              <a:spcAft>
                <a:spcPts val="300"/>
              </a:spcAft>
              <a:defRPr sz="1400" b="0">
                <a:latin typeface="Arial" pitchFamily="34" charset="0"/>
                <a:cs typeface="Arial" pitchFamily="34" charset="0"/>
              </a:defRPr>
            </a:lvl1pPr>
            <a:lvl2pPr marL="361950" indent="-180975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8141906" cy="46443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63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08501" y="3500440"/>
            <a:ext cx="10462921" cy="2093905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08501" y="2571747"/>
            <a:ext cx="10462921" cy="928693"/>
          </a:xfrm>
        </p:spPr>
        <p:txBody>
          <a:bodyPr/>
          <a:lstStyle>
            <a:lvl1pPr>
              <a:defRPr lang="en-US" sz="3000" b="1" cap="all" baseline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037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34" y="1368000"/>
            <a:ext cx="5664794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8651" y="1368000"/>
            <a:ext cx="5759516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40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515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20889"/>
            <a:ext cx="10363200" cy="1022353"/>
          </a:xfrm>
        </p:spPr>
        <p:txBody>
          <a:bodyPr/>
          <a:lstStyle>
            <a:lvl1pPr marL="0" indent="0">
              <a:buNone/>
              <a:defRPr sz="3000" b="1" cap="all" baseline="0">
                <a:solidFill>
                  <a:schemeClr val="accent1"/>
                </a:solidFill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3443239"/>
            <a:ext cx="10363200" cy="2071687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38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657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904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8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986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2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69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28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2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275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69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7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03" y="1369616"/>
            <a:ext cx="11610997" cy="45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Title Placeholder 11"/>
          <p:cNvSpPr>
            <a:spLocks noGrp="1"/>
          </p:cNvSpPr>
          <p:nvPr>
            <p:ph type="title"/>
          </p:nvPr>
        </p:nvSpPr>
        <p:spPr bwMode="auto">
          <a:xfrm>
            <a:off x="293834" y="836712"/>
            <a:ext cx="11604332" cy="42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pic>
        <p:nvPicPr>
          <p:cNvPr id="6" name="Picture 9" descr="ISL_Logo_Blac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09" y="298177"/>
            <a:ext cx="3473970" cy="43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386998" y="6121698"/>
            <a:ext cx="1063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3842"/>
            <a:ext cx="12192001" cy="9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lington.gov.uk/recycling-and-rubbish/recycling/reuse-and-recycling-centre" TargetMode="External"/><Relationship Id="rId2" Type="http://schemas.openxmlformats.org/officeDocument/2006/relationships/hyperlink" Target="https://www.britannica.com/on-this-day/January-15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oxfam.org.uk/education/home-learning-activities/climate-action/" TargetMode="External"/><Relationship Id="rId5" Type="http://schemas.openxmlformats.org/officeDocument/2006/relationships/hyperlink" Target="https://globaldimension.org.uk/resources/ideas-for-taking-climate-action-at-home/#contents" TargetMode="External"/><Relationship Id="rId4" Type="http://schemas.openxmlformats.org/officeDocument/2006/relationships/hyperlink" Target="https://www.nlwa.gov.uk/places-to-recycle/islington-hornsey-stree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gulcoy.esen@islington.gov.uk" TargetMode="External"/><Relationship Id="rId2" Type="http://schemas.openxmlformats.org/officeDocument/2006/relationships/hyperlink" Target="mailto:Alison.moore@islington.gov.uk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adultlearning.islington.gov.uk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93834" y="1368000"/>
            <a:ext cx="10773387" cy="4644382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b="1" kern="12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ESOL Level 1</a:t>
            </a:r>
            <a:r>
              <a:rPr lang="en-US" sz="6000" b="1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/>
            </a:r>
            <a:br>
              <a:rPr lang="en-US" sz="6000" b="1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US" sz="6000" b="1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Spring </a:t>
            </a:r>
            <a:r>
              <a:rPr lang="en-US" sz="6000" b="1" kern="12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Term</a:t>
            </a:r>
          </a:p>
          <a:p>
            <a:pPr marL="0" indent="0" algn="ctr">
              <a:buNone/>
            </a:pPr>
            <a:endParaRPr lang="en-US" sz="1000" b="1" kern="1200" dirty="0" smtClean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sz="1000" b="1" kern="1200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sz="1000" b="1" kern="1200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lvl="0" indent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000" b="1" kern="1200" dirty="0" smtClean="0">
                <a:solidFill>
                  <a:prstClr val="black"/>
                </a:solidFill>
                <a:latin typeface="Calibri" panose="020F0502020204030204"/>
              </a:rPr>
              <a:t>18th </a:t>
            </a:r>
            <a:r>
              <a:rPr lang="en-US" sz="4000" b="1" kern="1200" dirty="0">
                <a:solidFill>
                  <a:prstClr val="black"/>
                </a:solidFill>
                <a:latin typeface="Calibri" panose="020F0502020204030204"/>
              </a:rPr>
              <a:t>Jan </a:t>
            </a:r>
            <a:r>
              <a:rPr lang="mr-IN" sz="4000" b="1" kern="1200" dirty="0">
                <a:solidFill>
                  <a:prstClr val="black"/>
                </a:solidFill>
                <a:latin typeface="Calibri" panose="020F0502020204030204"/>
              </a:rPr>
              <a:t>–</a:t>
            </a:r>
            <a:r>
              <a:rPr lang="en-US" sz="4000" b="1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kern="1200" dirty="0" smtClean="0">
                <a:solidFill>
                  <a:prstClr val="black"/>
                </a:solidFill>
                <a:latin typeface="Calibri" panose="020F0502020204030204"/>
              </a:rPr>
              <a:t>26</a:t>
            </a:r>
            <a:r>
              <a:rPr lang="en-US" sz="4000" b="1" kern="1200" baseline="30000" dirty="0" smtClean="0">
                <a:solidFill>
                  <a:prstClr val="black"/>
                </a:solidFill>
                <a:latin typeface="Calibri" panose="020F0502020204030204"/>
              </a:rPr>
              <a:t>th</a:t>
            </a:r>
            <a:r>
              <a:rPr lang="en-US" sz="4000" b="1" kern="1200" dirty="0" smtClean="0">
                <a:solidFill>
                  <a:prstClr val="black"/>
                </a:solidFill>
                <a:latin typeface="Calibri" panose="020F0502020204030204"/>
              </a:rPr>
              <a:t> Mar 2021</a:t>
            </a:r>
          </a:p>
          <a:p>
            <a:pPr marL="0" lvl="0" indent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000" b="1" kern="1200" dirty="0" smtClean="0">
                <a:solidFill>
                  <a:prstClr val="black"/>
                </a:solidFill>
                <a:latin typeface="Calibri" panose="020F0502020204030204"/>
              </a:rPr>
              <a:t>1hr session</a:t>
            </a:r>
            <a:endParaRPr lang="en-US" sz="4000" b="1" kern="12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2037A-4942-4206-937A-B7AB6E09D7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38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10992048" cy="4644382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5" y="1411279"/>
            <a:ext cx="11604332" cy="410400"/>
          </a:xfrm>
        </p:spPr>
        <p:txBody>
          <a:bodyPr/>
          <a:lstStyle/>
          <a:p>
            <a:r>
              <a:rPr lang="en-GB" dirty="0" smtClean="0"/>
              <a:t>Suggest some ways to save money at home.</a:t>
            </a:r>
            <a:br>
              <a:rPr lang="en-GB" dirty="0" smtClean="0"/>
            </a:br>
            <a:r>
              <a:rPr lang="en-GB" b="0" dirty="0" smtClean="0"/>
              <a:t>Use the phrase “</a:t>
            </a:r>
            <a:r>
              <a:rPr lang="en-GB" dirty="0" smtClean="0"/>
              <a:t>you can save money by</a:t>
            </a:r>
            <a:r>
              <a:rPr lang="en-GB" b="0" i="1" dirty="0" smtClean="0"/>
              <a:t>…drying clothes naturally using a clothes horse”</a:t>
            </a:r>
            <a:br>
              <a:rPr lang="en-GB" b="0" i="1" dirty="0" smtClean="0"/>
            </a:br>
            <a:r>
              <a:rPr lang="en-GB" dirty="0" smtClean="0"/>
              <a:t>Grammar: </a:t>
            </a:r>
            <a:r>
              <a:rPr lang="en-GB" u="sng" dirty="0" smtClean="0"/>
              <a:t>modal verb (</a:t>
            </a:r>
            <a:r>
              <a:rPr lang="en-GB" i="1" u="sng" dirty="0" smtClean="0"/>
              <a:t>can)</a:t>
            </a:r>
            <a:r>
              <a:rPr lang="en-GB" u="sng" dirty="0" smtClean="0"/>
              <a:t> + adverb (</a:t>
            </a:r>
            <a:r>
              <a:rPr lang="en-GB" i="1" u="sng" dirty="0" smtClean="0"/>
              <a:t>by)</a:t>
            </a:r>
            <a:r>
              <a:rPr lang="en-GB" u="sng" dirty="0" smtClean="0"/>
              <a:t> + verb (</a:t>
            </a:r>
            <a:r>
              <a:rPr lang="en-GB" i="1" u="sng" dirty="0" smtClean="0"/>
              <a:t>drying clothes)</a:t>
            </a:r>
            <a:r>
              <a:rPr lang="en-GB" u="sng" dirty="0" smtClean="0"/>
              <a:t/>
            </a:r>
            <a:br>
              <a:rPr lang="en-GB" u="sng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265268577"/>
              </p:ext>
            </p:extLst>
          </p:nvPr>
        </p:nvGraphicFramePr>
        <p:xfrm>
          <a:off x="1488938" y="2504698"/>
          <a:ext cx="8425346" cy="35076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25346">
                  <a:extLst>
                    <a:ext uri="{9D8B030D-6E8A-4147-A177-3AD203B41FA5}">
                      <a16:colId xmlns:a16="http://schemas.microsoft.com/office/drawing/2014/main" val="2689136373"/>
                    </a:ext>
                  </a:extLst>
                </a:gridCol>
              </a:tblGrid>
              <a:tr h="584614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878853"/>
                  </a:ext>
                </a:extLst>
              </a:tr>
              <a:tr h="584614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661093"/>
                  </a:ext>
                </a:extLst>
              </a:tr>
              <a:tr h="584614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346689"/>
                  </a:ext>
                </a:extLst>
              </a:tr>
              <a:tr h="584614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399138"/>
                  </a:ext>
                </a:extLst>
              </a:tr>
              <a:tr h="584614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753673"/>
                  </a:ext>
                </a:extLst>
              </a:tr>
              <a:tr h="584614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695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023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378317" y="1964348"/>
            <a:ext cx="10837992" cy="4644382"/>
          </a:xfrm>
        </p:spPr>
        <p:txBody>
          <a:bodyPr/>
          <a:lstStyle/>
          <a:p>
            <a:r>
              <a:rPr lang="en-GB" sz="2800" dirty="0" smtClean="0"/>
              <a:t>Reduce, reuse, recycle</a:t>
            </a:r>
          </a:p>
          <a:p>
            <a:endParaRPr lang="en-GB" sz="2800" dirty="0"/>
          </a:p>
          <a:p>
            <a:r>
              <a:rPr lang="en-GB" sz="2800" dirty="0" smtClean="0"/>
              <a:t>How would you apply this in your daily life?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7297" y="859734"/>
            <a:ext cx="11604332" cy="690521"/>
          </a:xfrm>
        </p:spPr>
        <p:txBody>
          <a:bodyPr/>
          <a:lstStyle/>
          <a:p>
            <a:r>
              <a:rPr lang="en-GB" dirty="0" smtClean="0"/>
              <a:t>Do you know what RRR means in relation to helping to tackle climate change?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526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 l="13539" t="10449" r="24680" b="10673"/>
          <a:stretch/>
        </p:blipFill>
        <p:spPr>
          <a:xfrm>
            <a:off x="144225" y="-109330"/>
            <a:ext cx="9492228" cy="775584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899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09977" y="876395"/>
            <a:ext cx="3372747" cy="4644382"/>
          </a:xfrm>
        </p:spPr>
        <p:txBody>
          <a:bodyPr/>
          <a:lstStyle/>
          <a:p>
            <a:pPr marL="0" indent="0">
              <a:buNone/>
            </a:pPr>
            <a:r>
              <a:rPr lang="en-GB" sz="2100" dirty="0" smtClean="0"/>
              <a:t>What kind of things would you not bring to the RRC?</a:t>
            </a:r>
            <a:endParaRPr lang="en-GB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4321" y="464625"/>
            <a:ext cx="11604332" cy="410400"/>
          </a:xfrm>
        </p:spPr>
        <p:txBody>
          <a:bodyPr/>
          <a:lstStyle/>
          <a:p>
            <a:r>
              <a:rPr lang="en-GB" dirty="0" smtClean="0"/>
              <a:t>How can you contact </a:t>
            </a:r>
            <a:r>
              <a:rPr lang="en-GB" dirty="0"/>
              <a:t>I</a:t>
            </a:r>
            <a:r>
              <a:rPr lang="en-GB" dirty="0" smtClean="0"/>
              <a:t>RC?</a:t>
            </a:r>
            <a:endParaRPr lang="en-GB" dirty="0"/>
          </a:p>
        </p:txBody>
      </p:sp>
      <p:pic>
        <p:nvPicPr>
          <p:cNvPr id="6" name="Content Placeholder 8"/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 l="10449" t="25705" r="8823" b="30101"/>
          <a:stretch/>
        </p:blipFill>
        <p:spPr>
          <a:xfrm>
            <a:off x="-248612" y="1721459"/>
            <a:ext cx="13071991" cy="45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14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754982" y="381000"/>
            <a:ext cx="8610600" cy="1293028"/>
          </a:xfrm>
        </p:spPr>
        <p:txBody>
          <a:bodyPr/>
          <a:lstStyle/>
          <a:p>
            <a:pPr algn="ctr" eaLnBrk="1" hangingPunct="1"/>
            <a:r>
              <a:rPr lang="en-GB" altLang="en-US" b="1">
                <a:latin typeface="Arial" charset="0"/>
              </a:rPr>
              <a:t>Summary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dirty="0" smtClean="0"/>
              <a:t>Stated </a:t>
            </a:r>
            <a:r>
              <a:rPr lang="en-US" altLang="en-US" sz="3600" dirty="0"/>
              <a:t>ways to save money at home</a:t>
            </a:r>
          </a:p>
          <a:p>
            <a:r>
              <a:rPr lang="en-US" altLang="en-US" sz="3600" dirty="0" smtClean="0"/>
              <a:t>Made verbal suggestions </a:t>
            </a:r>
            <a:r>
              <a:rPr lang="en-US" altLang="en-US" sz="3600" dirty="0"/>
              <a:t>using correct grammar </a:t>
            </a:r>
          </a:p>
          <a:p>
            <a:r>
              <a:rPr lang="en-US" altLang="en-US" sz="3600" dirty="0" smtClean="0"/>
              <a:t>Explained </a:t>
            </a:r>
            <a:r>
              <a:rPr lang="en-US" altLang="en-US" sz="3600" dirty="0"/>
              <a:t>what acronym RRR means</a:t>
            </a:r>
          </a:p>
          <a:p>
            <a:r>
              <a:rPr lang="en-US" altLang="en-US" sz="3600" dirty="0"/>
              <a:t>Read </a:t>
            </a:r>
            <a:r>
              <a:rPr lang="en-US" altLang="en-US" sz="3600" dirty="0" smtClean="0"/>
              <a:t>and answered questions about </a:t>
            </a:r>
            <a:r>
              <a:rPr lang="en-US" altLang="en-US" sz="3600" dirty="0"/>
              <a:t>IRC </a:t>
            </a: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496BA3-E411-7743-BA28-F21A5E9E0344}" type="slidenum">
              <a:rPr lang="en-GB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GB" altLang="en-US" sz="1000"/>
          </a:p>
        </p:txBody>
      </p:sp>
      <p:pic>
        <p:nvPicPr>
          <p:cNvPr id="14341" name="Picture 5" descr="MCj043393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998" y="4873331"/>
            <a:ext cx="1473656" cy="106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Picture 6" descr="MCj03963040000[1]"/>
          <p:cNvSpPr>
            <a:spLocks noChangeAspect="1" noChangeArrowheads="1"/>
          </p:cNvSpPr>
          <p:nvPr/>
        </p:nvSpPr>
        <p:spPr bwMode="auto">
          <a:xfrm>
            <a:off x="2495551" y="4724401"/>
            <a:ext cx="91281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14343" name="Picture 7" descr="MPj040112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619" y="4873331"/>
            <a:ext cx="3927145" cy="106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62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93834" y="1368000"/>
            <a:ext cx="10773387" cy="4644382"/>
          </a:xfrm>
        </p:spPr>
        <p:txBody>
          <a:bodyPr/>
          <a:lstStyle/>
          <a:p>
            <a:pPr marL="0" indent="0" algn="ctr">
              <a:buNone/>
            </a:pPr>
            <a:endParaRPr lang="en-US" sz="6600" dirty="0" smtClean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US" sz="66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The </a:t>
            </a:r>
            <a:r>
              <a:rPr lang="en-US" sz="66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end</a:t>
            </a:r>
            <a:endParaRPr lang="en-GB" sz="3200" dirty="0">
              <a:solidFill>
                <a:sysClr val="windowText" lastClr="000000"/>
              </a:solidFill>
            </a:endParaRP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2037A-4942-4206-937A-B7AB6E09D7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13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www.britannica.com/on-this-day/January-15</a:t>
            </a:r>
            <a:endParaRPr lang="en-GB" dirty="0" smtClean="0"/>
          </a:p>
          <a:p>
            <a:endParaRPr lang="en-GB" dirty="0"/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www.islington.gov.uk/recycling-and-rubbish/recycling/reuse-and-recycling-centre</a:t>
            </a:r>
            <a:endParaRPr lang="en-GB" dirty="0" smtClean="0"/>
          </a:p>
          <a:p>
            <a:endParaRPr lang="en-GB" dirty="0"/>
          </a:p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www.nlwa.gov.uk/places-to-recycle/islington-hornsey-street</a:t>
            </a:r>
            <a:endParaRPr lang="en-GB" dirty="0" smtClean="0"/>
          </a:p>
          <a:p>
            <a:endParaRPr lang="en-GB" dirty="0"/>
          </a:p>
          <a:p>
            <a:r>
              <a:rPr lang="en-GB" dirty="0">
                <a:hlinkClick r:id="rId5"/>
              </a:rPr>
              <a:t>https://globaldimension.org.uk/resources/ideas-for-taking-climate-action-at-home/#</a:t>
            </a:r>
            <a:r>
              <a:rPr lang="en-GB" dirty="0" smtClean="0">
                <a:hlinkClick r:id="rId5"/>
              </a:rPr>
              <a:t>contents</a:t>
            </a:r>
            <a:endParaRPr lang="en-GB" dirty="0" smtClean="0"/>
          </a:p>
          <a:p>
            <a:endParaRPr lang="en-GB" dirty="0"/>
          </a:p>
          <a:p>
            <a:r>
              <a:rPr lang="en-GB">
                <a:hlinkClick r:id="rId6"/>
              </a:rPr>
              <a:t>https://</a:t>
            </a:r>
            <a:r>
              <a:rPr lang="en-GB">
                <a:hlinkClick r:id="rId6"/>
              </a:rPr>
              <a:t>www.oxfam.org.uk/education/home-learning-activities/climate-action</a:t>
            </a:r>
            <a:r>
              <a:rPr lang="en-GB" smtClean="0">
                <a:hlinkClick r:id="rId6"/>
              </a:rPr>
              <a:t>/</a:t>
            </a:r>
            <a:endParaRPr lang="en-GB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5" y="523629"/>
            <a:ext cx="11604332" cy="410400"/>
          </a:xfrm>
        </p:spPr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962" y="1348353"/>
            <a:ext cx="11623729" cy="5509647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/>
              <a:t>Aim: </a:t>
            </a:r>
            <a:r>
              <a:rPr lang="en-GB" sz="3200" dirty="0" smtClean="0"/>
              <a:t>Ways to save money and help the planet</a:t>
            </a:r>
            <a:endParaRPr lang="en-GB" sz="3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/>
              <a:t>Objs</a:t>
            </a:r>
            <a:r>
              <a:rPr lang="en-GB" sz="3200" b="1" dirty="0"/>
              <a:t>: </a:t>
            </a:r>
            <a:r>
              <a:rPr lang="en-GB" sz="3200" dirty="0"/>
              <a:t>by the end of this session, you will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/>
              <a:t>State ways to save money at home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/>
              <a:t>Make suggestions using correct grammar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/>
              <a:t>Explain what acronym RRR means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/>
              <a:t>Read about RRC </a:t>
            </a: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813" y="361417"/>
            <a:ext cx="10820400" cy="1293028"/>
          </a:xfrm>
        </p:spPr>
        <p:txBody>
          <a:bodyPr/>
          <a:lstStyle/>
          <a:p>
            <a:pPr algn="ctr"/>
            <a:r>
              <a:rPr lang="en-US" dirty="0"/>
              <a:t>Session aims/</a:t>
            </a:r>
            <a:r>
              <a:rPr lang="en-US" dirty="0" err="1"/>
              <a:t>objs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7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117" y="119270"/>
            <a:ext cx="11892170" cy="8263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Islington Council Adult Community Learning </a:t>
            </a:r>
            <a:r>
              <a:rPr lang="en-US" b="1" dirty="0" smtClean="0"/>
              <a:t>/ Learner Code of Conduct for on-line learning 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n-US" i="1" dirty="0"/>
              <a:t>We ask that you:</a:t>
            </a:r>
          </a:p>
          <a:p>
            <a:r>
              <a:rPr lang="en-US" dirty="0"/>
              <a:t>1</a:t>
            </a:r>
            <a:r>
              <a:rPr lang="en-US" dirty="0" smtClean="0"/>
              <a:t>. Respect </a:t>
            </a:r>
            <a:r>
              <a:rPr lang="en-US" dirty="0"/>
              <a:t>others, regardless of culture, ability, race, gender, age or sexual orientation.  Harassment, bullying, discrimination, swearing, racist, homophobic or sexist terms are not acceptable actions will not be tolerated.  </a:t>
            </a:r>
          </a:p>
          <a:p>
            <a:pPr>
              <a:lnSpc>
                <a:spcPct val="150000"/>
              </a:lnSpc>
            </a:pPr>
            <a:r>
              <a:rPr lang="en-US" dirty="0"/>
              <a:t>2</a:t>
            </a:r>
            <a:r>
              <a:rPr lang="en-US" dirty="0" smtClean="0"/>
              <a:t>. Are </a:t>
            </a:r>
            <a:r>
              <a:rPr lang="en-US" dirty="0"/>
              <a:t>always courteous and respectful to staff members and other learners  </a:t>
            </a:r>
          </a:p>
          <a:p>
            <a:pPr>
              <a:lnSpc>
                <a:spcPct val="150000"/>
              </a:lnSpc>
            </a:pPr>
            <a:r>
              <a:rPr lang="en-US" dirty="0"/>
              <a:t>3</a:t>
            </a:r>
            <a:r>
              <a:rPr lang="en-US" dirty="0" smtClean="0"/>
              <a:t>. Show </a:t>
            </a:r>
            <a:r>
              <a:rPr lang="en-US" dirty="0"/>
              <a:t>a positive commitment to your own development and learning. </a:t>
            </a:r>
          </a:p>
          <a:p>
            <a:pPr>
              <a:lnSpc>
                <a:spcPct val="150000"/>
              </a:lnSpc>
            </a:pPr>
            <a:r>
              <a:rPr lang="en-US" dirty="0"/>
              <a:t>4</a:t>
            </a:r>
            <a:r>
              <a:rPr lang="en-US" dirty="0" smtClean="0"/>
              <a:t>. Show </a:t>
            </a:r>
            <a:r>
              <a:rPr lang="en-US" dirty="0"/>
              <a:t>respect for another learners’ development and cooperate appropriately</a:t>
            </a:r>
          </a:p>
          <a:p>
            <a:pPr>
              <a:lnSpc>
                <a:spcPct val="150000"/>
              </a:lnSpc>
            </a:pPr>
            <a:r>
              <a:rPr lang="en-US" dirty="0"/>
              <a:t>5</a:t>
            </a:r>
            <a:r>
              <a:rPr lang="en-US" dirty="0" smtClean="0"/>
              <a:t>. Attend </a:t>
            </a:r>
            <a:r>
              <a:rPr lang="en-US" dirty="0"/>
              <a:t>and arrive punctually to training/assessment events that you have been scheduled to take. </a:t>
            </a:r>
          </a:p>
          <a:p>
            <a:pPr>
              <a:lnSpc>
                <a:spcPct val="150000"/>
              </a:lnSpc>
            </a:pPr>
            <a:r>
              <a:rPr lang="en-US" dirty="0"/>
              <a:t>6</a:t>
            </a:r>
            <a:r>
              <a:rPr lang="en-US" dirty="0" smtClean="0"/>
              <a:t>.  Locate </a:t>
            </a:r>
            <a:r>
              <a:rPr lang="en-US" dirty="0"/>
              <a:t>yourself in an appropriate area if attending live classes e.g. not in bedrooms</a:t>
            </a:r>
          </a:p>
          <a:p>
            <a:pPr>
              <a:lnSpc>
                <a:spcPct val="150000"/>
              </a:lnSpc>
            </a:pPr>
            <a:r>
              <a:rPr lang="en-US" dirty="0"/>
              <a:t>7</a:t>
            </a:r>
            <a:r>
              <a:rPr lang="en-US" dirty="0" smtClean="0"/>
              <a:t>.  Understand </a:t>
            </a:r>
            <a:r>
              <a:rPr lang="en-US" dirty="0"/>
              <a:t>that learners progress at different paces.</a:t>
            </a:r>
          </a:p>
          <a:p>
            <a:pPr>
              <a:lnSpc>
                <a:spcPct val="150000"/>
              </a:lnSpc>
            </a:pPr>
            <a:r>
              <a:rPr lang="en-US" dirty="0"/>
              <a:t>8</a:t>
            </a:r>
            <a:r>
              <a:rPr lang="en-US" dirty="0" smtClean="0"/>
              <a:t>.  Understand </a:t>
            </a:r>
            <a:r>
              <a:rPr lang="en-US" dirty="0"/>
              <a:t>that there is a certain amount of necessary paperwork which must be completed by each learner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9.  Wear </a:t>
            </a:r>
            <a:r>
              <a:rPr lang="en-US" dirty="0"/>
              <a:t>appropriate dress when attending online learning sessions and ensure other members of your household are aware </a:t>
            </a:r>
          </a:p>
          <a:p>
            <a:pPr>
              <a:lnSpc>
                <a:spcPct val="150000"/>
              </a:lnSpc>
            </a:pPr>
            <a:r>
              <a:rPr lang="en-US" dirty="0"/>
              <a:t>10</a:t>
            </a:r>
            <a:r>
              <a:rPr lang="en-US" dirty="0" smtClean="0"/>
              <a:t>.  Complete </a:t>
            </a:r>
            <a:r>
              <a:rPr lang="en-US" dirty="0"/>
              <a:t>work and collect evidence for assessment within agreed timescales </a:t>
            </a:r>
          </a:p>
          <a:p>
            <a:pPr>
              <a:lnSpc>
                <a:spcPct val="150000"/>
              </a:lnSpc>
            </a:pPr>
            <a:r>
              <a:rPr lang="en-US" dirty="0"/>
              <a:t>11</a:t>
            </a:r>
            <a:r>
              <a:rPr lang="en-US" dirty="0" smtClean="0"/>
              <a:t>.  Use </a:t>
            </a:r>
            <a:r>
              <a:rPr lang="en-US" dirty="0"/>
              <a:t>an appropriate and professional email address</a:t>
            </a:r>
          </a:p>
          <a:p>
            <a:pPr>
              <a:lnSpc>
                <a:spcPct val="150000"/>
              </a:lnSpc>
            </a:pPr>
            <a:r>
              <a:rPr lang="en-US" dirty="0"/>
              <a:t>12</a:t>
            </a:r>
            <a:r>
              <a:rPr lang="en-US" dirty="0" smtClean="0"/>
              <a:t>.  Follow </a:t>
            </a:r>
            <a:r>
              <a:rPr lang="en-US" dirty="0"/>
              <a:t>agreed guidelines when instructed by the tutor e.g. muting sound when presentations are occurring </a:t>
            </a:r>
          </a:p>
          <a:p>
            <a:r>
              <a:rPr lang="en-US" dirty="0"/>
              <a:t>13</a:t>
            </a:r>
            <a:r>
              <a:rPr lang="en-US" dirty="0" smtClean="0"/>
              <a:t>.  Be </a:t>
            </a:r>
            <a:r>
              <a:rPr lang="en-US" dirty="0"/>
              <a:t>patient as responses online/phone can sometimes take slightly longer as the tutor or individual is having to record/respond to others within the class at the same time</a:t>
            </a:r>
          </a:p>
          <a:p>
            <a:r>
              <a:rPr lang="en-US" dirty="0" smtClean="0"/>
              <a:t>14.  Do </a:t>
            </a:r>
            <a:r>
              <a:rPr lang="en-US" dirty="0"/>
              <a:t>not record or distribute any online learning sessions to others, abide by ACL Islington Safeguarding, e-safety and Prevent Policy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58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710" t="11836" r="29646" b="-6127"/>
          <a:stretch/>
        </p:blipFill>
        <p:spPr>
          <a:xfrm>
            <a:off x="363077" y="56030"/>
            <a:ext cx="5175582" cy="7156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347"/>
          <a:stretch/>
        </p:blipFill>
        <p:spPr>
          <a:xfrm>
            <a:off x="6545898" y="0"/>
            <a:ext cx="5371322" cy="6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4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596864"/>
          </a:xfrm>
        </p:spPr>
        <p:txBody>
          <a:bodyPr>
            <a:normAutofit/>
          </a:bodyPr>
          <a:lstStyle/>
          <a:p>
            <a:r>
              <a:rPr lang="en-GB" dirty="0" smtClean="0"/>
              <a:t>A confidential service for learners </a:t>
            </a:r>
          </a:p>
          <a:p>
            <a:endParaRPr lang="en-GB" dirty="0" smtClean="0"/>
          </a:p>
          <a:p>
            <a:r>
              <a:rPr lang="en-GB" dirty="0" smtClean="0"/>
              <a:t>Up to 3 one hour sessions with a qualified adviser</a:t>
            </a:r>
          </a:p>
          <a:p>
            <a:endParaRPr lang="en-GB" dirty="0" smtClean="0"/>
          </a:p>
          <a:p>
            <a:r>
              <a:rPr lang="en-GB" dirty="0" smtClean="0"/>
              <a:t>Adherence to the </a:t>
            </a:r>
            <a:r>
              <a:rPr lang="en-GB" b="1" dirty="0" smtClean="0"/>
              <a:t>Guidance Council’s Code of Principles </a:t>
            </a:r>
            <a:r>
              <a:rPr lang="en-GB" dirty="0" smtClean="0"/>
              <a:t>(impartial</a:t>
            </a:r>
            <a:r>
              <a:rPr lang="en-GB" dirty="0"/>
              <a:t>, current, confidential, in accordance with equality and diversity legislation, accessible, individual ownership, </a:t>
            </a:r>
            <a:r>
              <a:rPr lang="en-GB" dirty="0" smtClean="0"/>
              <a:t>transparency)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and the </a:t>
            </a:r>
            <a:r>
              <a:rPr lang="en-GB" b="1" dirty="0" smtClean="0"/>
              <a:t>Career Development Institute’s Code of Practice</a:t>
            </a:r>
            <a:r>
              <a:rPr lang="en-GB" dirty="0" smtClean="0"/>
              <a:t> (as above, also duty of care,        accountability and CPD)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ACL 1-1 IAG offer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93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50" y="2255520"/>
            <a:ext cx="4600382" cy="27693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For general appointments:</a:t>
            </a:r>
            <a:endParaRPr lang="en-US" b="1" dirty="0"/>
          </a:p>
          <a:p>
            <a:pPr marL="0" indent="0">
              <a:buNone/>
            </a:pPr>
            <a:r>
              <a:rPr lang="en-GB" dirty="0" smtClean="0"/>
              <a:t>Contact</a:t>
            </a:r>
            <a:r>
              <a:rPr lang="en-GB" dirty="0"/>
              <a:t> </a:t>
            </a:r>
            <a:r>
              <a:rPr lang="en-GB" dirty="0" smtClean="0"/>
              <a:t>Alison </a:t>
            </a:r>
            <a:r>
              <a:rPr lang="en-GB" dirty="0"/>
              <a:t>on 07808 </a:t>
            </a:r>
            <a:r>
              <a:rPr lang="en-GB" dirty="0" smtClean="0"/>
              <a:t>879044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Email </a:t>
            </a:r>
            <a:r>
              <a:rPr lang="en-GB" u="sng" dirty="0">
                <a:hlinkClick r:id="rId2"/>
              </a:rPr>
              <a:t>Alison.moore@islington.gov.uk</a:t>
            </a:r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Appointments available:</a:t>
            </a:r>
          </a:p>
          <a:p>
            <a:pPr marL="0" indent="0">
              <a:buNone/>
            </a:pPr>
            <a:r>
              <a:rPr lang="en-GB" dirty="0" smtClean="0"/>
              <a:t>Tuesdays </a:t>
            </a:r>
            <a:r>
              <a:rPr lang="en-GB" dirty="0"/>
              <a:t>and </a:t>
            </a:r>
            <a:r>
              <a:rPr lang="en-GB" dirty="0" smtClean="0"/>
              <a:t>Thursdays</a:t>
            </a:r>
          </a:p>
          <a:p>
            <a:pPr marL="0" indent="0">
              <a:buNone/>
            </a:pPr>
            <a:r>
              <a:rPr lang="en-GB" dirty="0" smtClean="0"/>
              <a:t>9.30am - 12.30pm and 1 – 4pm</a:t>
            </a:r>
          </a:p>
          <a:p>
            <a:pPr marL="0" indent="0">
              <a:buNone/>
            </a:pPr>
            <a:r>
              <a:rPr lang="en-GB" dirty="0" smtClean="0"/>
              <a:t> </a:t>
            </a: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550" y="913168"/>
            <a:ext cx="9520726" cy="424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can learners book an appointment?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167768" y="1981646"/>
            <a:ext cx="4487172" cy="293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ESOL tutors and their learners: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ontact Gulcoy on 07712 403428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Email </a:t>
            </a:r>
            <a:r>
              <a:rPr kumimoji="0" lang="en-GB" sz="20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gulcoy.esen@islington.gov.uk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Appointments available: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Mondays and Tuesdays 1.30 - 3pm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 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550" y="5294707"/>
            <a:ext cx="11427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find out about all or our courses on offer visit: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www.adultlearning.islington.gov.uk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1550" y="1602481"/>
            <a:ext cx="101433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the summer term we are offering IAG sessions via telephone and/or via MS Teams</a:t>
            </a:r>
          </a:p>
        </p:txBody>
      </p:sp>
    </p:spTree>
    <p:extLst>
      <p:ext uri="{BB962C8B-B14F-4D97-AF65-F5344CB8AC3E}">
        <p14:creationId xmlns:p14="http://schemas.microsoft.com/office/powerpoint/2010/main" val="160709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 l="12512" t="14302" r="52350" b="36359"/>
          <a:stretch/>
        </p:blipFill>
        <p:spPr>
          <a:xfrm>
            <a:off x="444636" y="551372"/>
            <a:ext cx="5690152" cy="511337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140972"/>
            <a:ext cx="11604332" cy="410400"/>
          </a:xfrm>
        </p:spPr>
        <p:txBody>
          <a:bodyPr/>
          <a:lstStyle/>
          <a:p>
            <a:r>
              <a:rPr lang="en-GB" dirty="0" smtClean="0"/>
              <a:t>Fun facts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516" y="551372"/>
            <a:ext cx="4042003" cy="5739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10659" y="4777991"/>
            <a:ext cx="2868805" cy="4722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61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 l="10539" t="17142" r="35395" b="60343"/>
          <a:stretch/>
        </p:blipFill>
        <p:spPr>
          <a:xfrm>
            <a:off x="105923" y="-6224"/>
            <a:ext cx="9882224" cy="2633870"/>
          </a:xfrm>
          <a:prstGeom prst="rect">
            <a:avLst/>
          </a:prstGeom>
        </p:spPr>
      </p:pic>
      <p:pic>
        <p:nvPicPr>
          <p:cNvPr id="9" name="Content Placeholder 7"/>
          <p:cNvPicPr>
            <a:picLocks noChangeAspect="1"/>
          </p:cNvPicPr>
          <p:nvPr/>
        </p:nvPicPr>
        <p:blipFill rotWithShape="1">
          <a:blip r:embed="rId2"/>
          <a:srcRect l="10539" t="48122" r="35395" b="36725"/>
          <a:stretch/>
        </p:blipFill>
        <p:spPr bwMode="auto">
          <a:xfrm>
            <a:off x="105923" y="2878854"/>
            <a:ext cx="9748299" cy="185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7"/>
          <p:cNvPicPr>
            <a:picLocks noChangeAspect="1"/>
          </p:cNvPicPr>
          <p:nvPr/>
        </p:nvPicPr>
        <p:blipFill rotWithShape="1">
          <a:blip r:embed="rId2"/>
          <a:srcRect l="10539" t="64270" r="35395" b="18764"/>
          <a:stretch/>
        </p:blipFill>
        <p:spPr bwMode="auto">
          <a:xfrm>
            <a:off x="0" y="5039688"/>
            <a:ext cx="11733227" cy="169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128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205796250"/>
              </p:ext>
            </p:extLst>
          </p:nvPr>
        </p:nvGraphicFramePr>
        <p:xfrm>
          <a:off x="1568451" y="2043319"/>
          <a:ext cx="8425346" cy="35076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25346">
                  <a:extLst>
                    <a:ext uri="{9D8B030D-6E8A-4147-A177-3AD203B41FA5}">
                      <a16:colId xmlns:a16="http://schemas.microsoft.com/office/drawing/2014/main" val="2689136373"/>
                    </a:ext>
                  </a:extLst>
                </a:gridCol>
              </a:tblGrid>
              <a:tr h="5846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878853"/>
                  </a:ext>
                </a:extLst>
              </a:tr>
              <a:tr h="5846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661093"/>
                  </a:ext>
                </a:extLst>
              </a:tr>
              <a:tr h="5846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346689"/>
                  </a:ext>
                </a:extLst>
              </a:tr>
              <a:tr h="5846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399138"/>
                  </a:ext>
                </a:extLst>
              </a:tr>
              <a:tr h="5846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753673"/>
                  </a:ext>
                </a:extLst>
              </a:tr>
              <a:tr h="5846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69589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748637"/>
            <a:ext cx="11604332" cy="738640"/>
          </a:xfrm>
        </p:spPr>
        <p:txBody>
          <a:bodyPr/>
          <a:lstStyle/>
          <a:p>
            <a:r>
              <a:rPr lang="en-GB" dirty="0" smtClean="0"/>
              <a:t>Q: what kind of expenses are involved in running a home?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4631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slington Council">
  <a:themeElements>
    <a:clrScheme name="PH LBI Colours">
      <a:dk1>
        <a:sysClr val="windowText" lastClr="000000"/>
      </a:dk1>
      <a:lt1>
        <a:sysClr val="window" lastClr="FFFFFF"/>
      </a:lt1>
      <a:dk2>
        <a:srgbClr val="003893"/>
      </a:dk2>
      <a:lt2>
        <a:srgbClr val="EEECE1"/>
      </a:lt2>
      <a:accent1>
        <a:srgbClr val="007229"/>
      </a:accent1>
      <a:accent2>
        <a:srgbClr val="B9D300"/>
      </a:accent2>
      <a:accent3>
        <a:srgbClr val="0097AC"/>
      </a:accent3>
      <a:accent4>
        <a:srgbClr val="003151"/>
      </a:accent4>
      <a:accent5>
        <a:srgbClr val="9C307D"/>
      </a:accent5>
      <a:accent6>
        <a:srgbClr val="591E55"/>
      </a:accent6>
      <a:hlink>
        <a:srgbClr val="003893"/>
      </a:hlink>
      <a:folHlink>
        <a:srgbClr val="5600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CE2CCF9E8B04C82CAD9412AB99853" ma:contentTypeVersion="9" ma:contentTypeDescription="Create a new document." ma:contentTypeScope="" ma:versionID="0205f85d50610c948b32b0702bffd475">
  <xsd:schema xmlns:xsd="http://www.w3.org/2001/XMLSchema" xmlns:xs="http://www.w3.org/2001/XMLSchema" xmlns:p="http://schemas.microsoft.com/office/2006/metadata/properties" xmlns:ns3="15214c3a-c4c8-4e1b-a9e9-78803475fd2c" targetNamespace="http://schemas.microsoft.com/office/2006/metadata/properties" ma:root="true" ma:fieldsID="e8ffbe8545d8726e788a94ae0780955b" ns3:_="">
    <xsd:import namespace="15214c3a-c4c8-4e1b-a9e9-78803475fd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14c3a-c4c8-4e1b-a9e9-78803475f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22FC9A-2612-4ADC-A8A3-24D99283EE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A77364-5556-4E1D-AD95-3C238494D056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15214c3a-c4c8-4e1b-a9e9-78803475fd2c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A02F204-FAE0-42D4-9597-002E0AA485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214c3a-c4c8-4e1b-a9e9-78803475fd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</TotalTime>
  <Words>719</Words>
  <Application>Microsoft Office PowerPoint</Application>
  <PresentationFormat>Widescreen</PresentationFormat>
  <Paragraphs>105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Mangal</vt:lpstr>
      <vt:lpstr>Wingdings</vt:lpstr>
      <vt:lpstr>Office Theme</vt:lpstr>
      <vt:lpstr>Islington Council</vt:lpstr>
      <vt:lpstr>PowerPoint Presentation</vt:lpstr>
      <vt:lpstr>Session aims/objs</vt:lpstr>
      <vt:lpstr>PowerPoint Presentation</vt:lpstr>
      <vt:lpstr>PowerPoint Presentation</vt:lpstr>
      <vt:lpstr>Our ACL 1-1 IAG offer</vt:lpstr>
      <vt:lpstr>How can learners book an appointment?</vt:lpstr>
      <vt:lpstr>Fun facts</vt:lpstr>
      <vt:lpstr>PowerPoint Presentation</vt:lpstr>
      <vt:lpstr>Q: what kind of expenses are involved in running a home?</vt:lpstr>
      <vt:lpstr>Suggest some ways to save money at home. Use the phrase “you can save money by…drying clothes naturally using a clothes horse” Grammar: modal verb (can) + adverb (by) + verb (drying clothes)  </vt:lpstr>
      <vt:lpstr>Do you know what RRR means in relation to helping to tackle climate change?</vt:lpstr>
      <vt:lpstr>PowerPoint Presentation</vt:lpstr>
      <vt:lpstr>How can you contact IRC?</vt:lpstr>
      <vt:lpstr>Summary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ESOL Level 1 Summer Term</dc:title>
  <dc:creator>Microsoft Office User</dc:creator>
  <cp:lastModifiedBy>Rahim, Nilupa</cp:lastModifiedBy>
  <cp:revision>82</cp:revision>
  <dcterms:created xsi:type="dcterms:W3CDTF">2020-04-27T09:47:50Z</dcterms:created>
  <dcterms:modified xsi:type="dcterms:W3CDTF">2021-01-15T17:35:40Z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0x01010079FCE2CCF9E8B04C82CAD9412AB99853</vt:lpwstr>
  </property>
</Properties>
</file>