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94" r:id="rId4"/>
    <p:sldId id="285" r:id="rId5"/>
    <p:sldId id="259" r:id="rId6"/>
    <p:sldId id="260" r:id="rId7"/>
    <p:sldId id="261" r:id="rId8"/>
    <p:sldId id="263" r:id="rId9"/>
    <p:sldId id="293" r:id="rId10"/>
    <p:sldId id="277" r:id="rId11"/>
    <p:sldId id="281" r:id="rId12"/>
    <p:sldId id="28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4" y="2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39C37E-D86F-445A-839E-081439C9E4CB}" type="datetimeFigureOut">
              <a:rPr lang="en-GB" smtClean="0"/>
              <a:t>23/09/2021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34831-E48E-4D36-A2B7-A475C8186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3921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Any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organisation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which manages, administers and delivers an IAG service to support individuals in their career, learning, work or life goals has the chance to achieve matrix accreditation. </a:t>
            </a:r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This is regardless of whether the service or services are delivered face-to-face, through training, learning, remotely, or through a website.</a:t>
            </a:r>
          </a:p>
          <a:p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816CDD-8DD3-48F3-8155-430BD7AFE1B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633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93834" y="1368001"/>
            <a:ext cx="11604185" cy="410445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93834" y="836712"/>
            <a:ext cx="11604332" cy="42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5843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1" y="908050"/>
            <a:ext cx="10363200" cy="8445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24417" y="1981200"/>
            <a:ext cx="5080000" cy="37528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907617" y="1981200"/>
            <a:ext cx="5080000" cy="3752850"/>
          </a:xfrm>
        </p:spPr>
        <p:txBody>
          <a:bodyPr/>
          <a:lstStyle/>
          <a:p>
            <a:pPr lvl="0"/>
            <a:endParaRPr lang="en-GB" noProof="0" smtClean="0"/>
          </a:p>
        </p:txBody>
      </p:sp>
    </p:spTree>
    <p:extLst>
      <p:ext uri="{BB962C8B-B14F-4D97-AF65-F5344CB8AC3E}">
        <p14:creationId xmlns:p14="http://schemas.microsoft.com/office/powerpoint/2010/main" val="1689260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&amp;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8882" y="1368000"/>
            <a:ext cx="3372747" cy="4644382"/>
          </a:xfrm>
        </p:spPr>
        <p:txBody>
          <a:bodyPr/>
          <a:lstStyle>
            <a:lvl1pPr marL="180975" indent="-180975">
              <a:spcAft>
                <a:spcPts val="300"/>
              </a:spcAft>
              <a:defRPr sz="1400" b="0">
                <a:latin typeface="Arial" pitchFamily="34" charset="0"/>
                <a:cs typeface="Arial" pitchFamily="34" charset="0"/>
              </a:defRPr>
            </a:lvl1pPr>
            <a:lvl2pPr marL="361950" indent="-180975"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293835" y="1368000"/>
            <a:ext cx="8141906" cy="46443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3834" y="836712"/>
            <a:ext cx="11604332" cy="410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1497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08501" y="3500440"/>
            <a:ext cx="10462921" cy="2093905"/>
          </a:xfrm>
        </p:spPr>
        <p:txBody>
          <a:bodyPr/>
          <a:lstStyle>
            <a:lvl1pPr marL="0" indent="0">
              <a:buNone/>
              <a:defRPr sz="2400" b="0"/>
            </a:lvl1pPr>
            <a:lvl2pPr>
              <a:buFont typeface="Wingdings" pitchFamily="2" charset="2"/>
              <a:buChar char="§"/>
              <a:defRPr sz="2000"/>
            </a:lvl2pPr>
            <a:lvl3pPr>
              <a:buFont typeface="Arial" pitchFamily="34" charset="0"/>
              <a:buChar char="•"/>
              <a:defRPr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908501" y="2571747"/>
            <a:ext cx="10462921" cy="928693"/>
          </a:xfrm>
        </p:spPr>
        <p:txBody>
          <a:bodyPr/>
          <a:lstStyle>
            <a:lvl1pPr>
              <a:defRPr lang="en-US" sz="3000" b="1" cap="all" baseline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9032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834" y="1368000"/>
            <a:ext cx="5664794" cy="4612014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38651" y="1368000"/>
            <a:ext cx="5759516" cy="4612014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93834" y="836712"/>
            <a:ext cx="11604332" cy="410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8091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5023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4269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420889"/>
            <a:ext cx="10363200" cy="1022353"/>
          </a:xfrm>
        </p:spPr>
        <p:txBody>
          <a:bodyPr/>
          <a:lstStyle>
            <a:lvl1pPr marL="0" indent="0">
              <a:buNone/>
              <a:defRPr sz="3000" b="1" cap="all" baseline="0">
                <a:solidFill>
                  <a:schemeClr val="accent1"/>
                </a:solidFill>
                <a:latin typeface="Arial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14400" y="3443239"/>
            <a:ext cx="10363200" cy="2071687"/>
          </a:xfrm>
        </p:spPr>
        <p:txBody>
          <a:bodyPr/>
          <a:lstStyle>
            <a:lvl1pPr marL="0" indent="0">
              <a:buNone/>
              <a:defRPr sz="2400" b="0"/>
            </a:lvl1pPr>
            <a:lvl2pPr>
              <a:buFont typeface="Wingdings" pitchFamily="2" charset="2"/>
              <a:buChar char="§"/>
              <a:defRPr sz="2000"/>
            </a:lvl2pPr>
            <a:lvl3pPr>
              <a:buFont typeface="Arial" pitchFamily="34" charset="0"/>
              <a:buChar char="•"/>
              <a:defRPr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55435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386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499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03" y="1369616"/>
            <a:ext cx="11610997" cy="4507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82800" rIns="91440" bIns="82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 smtClean="0"/>
          </a:p>
        </p:txBody>
      </p:sp>
      <p:sp>
        <p:nvSpPr>
          <p:cNvPr id="1031" name="Title Placeholder 11"/>
          <p:cNvSpPr>
            <a:spLocks noGrp="1"/>
          </p:cNvSpPr>
          <p:nvPr>
            <p:ph type="title"/>
          </p:nvPr>
        </p:nvSpPr>
        <p:spPr bwMode="auto">
          <a:xfrm>
            <a:off x="293834" y="836712"/>
            <a:ext cx="11604332" cy="425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GB" dirty="0" smtClean="0"/>
          </a:p>
        </p:txBody>
      </p:sp>
      <p:pic>
        <p:nvPicPr>
          <p:cNvPr id="6" name="Picture 9" descr="ISL_Logo_Black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9009" y="298177"/>
            <a:ext cx="3473970" cy="431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5386998" y="6121698"/>
            <a:ext cx="10635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103842"/>
            <a:ext cx="12192001" cy="995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135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hDyOZeAjTbs" TargetMode="External"/><Relationship Id="rId2" Type="http://schemas.openxmlformats.org/officeDocument/2006/relationships/hyperlink" Target="https://youtu.be/zXhXtDM3zd8" TargetMode="External"/><Relationship Id="rId1" Type="http://schemas.openxmlformats.org/officeDocument/2006/relationships/slideLayout" Target="../slideLayouts/slideLayout9.xml"/><Relationship Id="rId5" Type="http://schemas.openxmlformats.org/officeDocument/2006/relationships/hyperlink" Target="https://www.islington.gov.uk/children-and-families/things-to-do/lunch-bunch/recipes" TargetMode="External"/><Relationship Id="rId4" Type="http://schemas.openxmlformats.org/officeDocument/2006/relationships/hyperlink" Target="https://youtu.be/xQrNfZGiMz0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dultlearning.islington.gov.uk/" TargetMode="External"/><Relationship Id="rId2" Type="http://schemas.openxmlformats.org/officeDocument/2006/relationships/hyperlink" Target="mailto:Alison.moore@islington.gov.uk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mailto:ACLSafeguarding@islington.ac.uk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7105"/>
            <a:ext cx="9448800" cy="182509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ESOL E2/E3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Autumn Term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sz="4000" dirty="0" smtClean="0"/>
              <a:t>23rd Sept </a:t>
            </a:r>
            <a:r>
              <a:rPr lang="en-GB" sz="4000" dirty="0" smtClean="0"/>
              <a:t>2021 – 17</a:t>
            </a:r>
            <a:r>
              <a:rPr lang="en-GB" sz="4000" baseline="30000" dirty="0" smtClean="0"/>
              <a:t>th</a:t>
            </a:r>
            <a:r>
              <a:rPr lang="en-GB" sz="4000" dirty="0" smtClean="0"/>
              <a:t> December 2021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38348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1" y="336550"/>
            <a:ext cx="10363200" cy="844550"/>
          </a:xfrm>
        </p:spPr>
        <p:txBody>
          <a:bodyPr/>
          <a:lstStyle/>
          <a:p>
            <a:r>
              <a:rPr lang="en-GB" dirty="0" smtClean="0"/>
              <a:t>Lesson summary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01926" y="1360003"/>
            <a:ext cx="11093573" cy="4389783"/>
          </a:xfrm>
        </p:spPr>
        <p:txBody>
          <a:bodyPr/>
          <a:lstStyle/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dirty="0" smtClean="0">
                <a:solidFill>
                  <a:prstClr val="black"/>
                </a:solidFill>
              </a:rPr>
              <a:t>In the lesson, you…</a:t>
            </a:r>
          </a:p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GB" sz="2800" dirty="0" smtClean="0">
              <a:solidFill>
                <a:prstClr val="black"/>
              </a:solidFill>
            </a:endParaRPr>
          </a:p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GB" sz="800" dirty="0" smtClean="0">
              <a:solidFill>
                <a:prstClr val="black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800" dirty="0"/>
              <a:t>Watch a video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800" dirty="0"/>
              <a:t>Answer questions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800" dirty="0"/>
              <a:t>Construct grammatically correct structures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2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800" dirty="0"/>
              <a:t>H/W: Watch the videos (links provided on the document) and write your reflection post-video.</a:t>
            </a:r>
            <a:endParaRPr lang="en-US" sz="2800" dirty="0"/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2800" dirty="0"/>
          </a:p>
          <a:p>
            <a:pPr marL="0" indent="0">
              <a:buNone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10238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69" y="508721"/>
            <a:ext cx="11604332" cy="425646"/>
          </a:xfrm>
        </p:spPr>
        <p:txBody>
          <a:bodyPr/>
          <a:lstStyle/>
          <a:p>
            <a:r>
              <a:rPr lang="en-GB" dirty="0"/>
              <a:t>References: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188" y="1406100"/>
            <a:ext cx="11186835" cy="4316605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ISLINGTON </a:t>
            </a:r>
            <a:r>
              <a:rPr lang="en-US" dirty="0"/>
              <a:t>FAMILY KITCHEN – ‘No bake carrot and coconut balls’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youtu.be/zXhXtDM3zd8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Summer </a:t>
            </a:r>
            <a:r>
              <a:rPr lang="en-US" dirty="0"/>
              <a:t>Couscous Salad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youtu.be/hDyOZeAjTbs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Chocolate </a:t>
            </a:r>
            <a:r>
              <a:rPr lang="en-US" dirty="0" err="1"/>
              <a:t>Courgette</a:t>
            </a:r>
            <a:r>
              <a:rPr lang="en-US" dirty="0"/>
              <a:t> Brownie</a:t>
            </a:r>
          </a:p>
          <a:p>
            <a:pPr marL="0" indent="0">
              <a:buNone/>
            </a:pP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youtu.be/xQrNfZGiMz0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www.islington.gov.uk/children-and-families/things-to-do/lunch-bunch/recipes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CA35E8-47E0-4934-A56B-65F617187EE8}" type="datetime1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9/23/2021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2F896-40B5-4ADD-8801-0D06FADFA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298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1536226" y="1293457"/>
            <a:ext cx="8141906" cy="4644382"/>
          </a:xfrm>
        </p:spPr>
        <p:txBody>
          <a:bodyPr/>
          <a:lstStyle/>
          <a:p>
            <a:pPr marL="0" indent="0" algn="ctr">
              <a:buNone/>
            </a:pPr>
            <a:endParaRPr lang="en-GB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GB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end</a:t>
            </a:r>
            <a:endParaRPr lang="en-GB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2037A-4942-4206-937A-B7AB6E09D7C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183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037" y="1072978"/>
            <a:ext cx="11623729" cy="5509647"/>
          </a:xfrm>
        </p:spPr>
        <p:txBody>
          <a:bodyPr>
            <a:noAutofit/>
          </a:bodyPr>
          <a:lstStyle/>
          <a:p>
            <a:pPr marL="0" lv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3200" b="1" dirty="0" smtClean="0"/>
              <a:t>Aim: To </a:t>
            </a:r>
            <a:r>
              <a:rPr lang="en-US" sz="3200" b="1" dirty="0" smtClean="0"/>
              <a:t>welcome </a:t>
            </a:r>
            <a:r>
              <a:rPr lang="en-US" sz="3200" b="1" dirty="0"/>
              <a:t>you to the course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8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b="1" dirty="0" smtClean="0"/>
              <a:t>Objectives</a:t>
            </a:r>
            <a:r>
              <a:rPr lang="en-GB" sz="3200" b="1" dirty="0"/>
              <a:t>: </a:t>
            </a:r>
            <a:r>
              <a:rPr lang="en-GB" sz="3200" dirty="0"/>
              <a:t>by the end of this session, you </a:t>
            </a:r>
            <a:r>
              <a:rPr lang="en-GB" sz="3200" dirty="0" smtClean="0"/>
              <a:t>will be able to: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32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8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800" dirty="0" smtClean="0"/>
              <a:t>Watch a video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800" dirty="0"/>
              <a:t>A</a:t>
            </a:r>
            <a:r>
              <a:rPr lang="en-GB" sz="2800" dirty="0" smtClean="0"/>
              <a:t>nswer questions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800" dirty="0" smtClean="0"/>
              <a:t>Construct grammatically correct structures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28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800" dirty="0" smtClean="0"/>
              <a:t>H/W: Watch the videos (links provided on the document) and write your reflection post-video.</a:t>
            </a:r>
            <a:endParaRPr lang="en-US" sz="2800" dirty="0"/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2800" dirty="0"/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2800" dirty="0"/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2800" dirty="0"/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28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 smtClean="0"/>
              <a:t> </a:t>
            </a:r>
            <a:endParaRPr lang="en-GB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452" y="112939"/>
            <a:ext cx="10820400" cy="856126"/>
          </a:xfrm>
        </p:spPr>
        <p:txBody>
          <a:bodyPr/>
          <a:lstStyle/>
          <a:p>
            <a:pPr algn="ctr"/>
            <a:r>
              <a:rPr lang="en-US" dirty="0"/>
              <a:t>Session aims/</a:t>
            </a:r>
            <a:r>
              <a:rPr lang="en-US" dirty="0" err="1"/>
              <a:t>objs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027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0"/>
          </p:nvPr>
        </p:nvSpPr>
        <p:spPr>
          <a:xfrm>
            <a:off x="293835" y="1368000"/>
            <a:ext cx="10529990" cy="4416351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Reflections after watching the FK video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I think the video was….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695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1221" y="277356"/>
            <a:ext cx="8698396" cy="796071"/>
          </a:xfrm>
        </p:spPr>
        <p:txBody>
          <a:bodyPr>
            <a:normAutofit/>
          </a:bodyPr>
          <a:lstStyle/>
          <a:p>
            <a:pPr algn="ctr"/>
            <a:r>
              <a:rPr lang="en-GB" sz="3600" b="1" cap="none" dirty="0" smtClean="0"/>
              <a:t>Getting to know you</a:t>
            </a:r>
            <a:endParaRPr lang="en-GB" sz="3600" b="1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540" y="1162878"/>
            <a:ext cx="11608904" cy="519992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sz="3200" dirty="0" smtClean="0"/>
          </a:p>
          <a:p>
            <a:r>
              <a:rPr lang="en-US" sz="3200" dirty="0" smtClean="0"/>
              <a:t>Spend two minutes introducing yourself to the rest of the group and talk about the following:</a:t>
            </a:r>
          </a:p>
          <a:p>
            <a:endParaRPr lang="en-US" sz="3200" b="1" dirty="0"/>
          </a:p>
          <a:p>
            <a:r>
              <a:rPr lang="en-US" sz="3200" dirty="0" smtClean="0"/>
              <a:t>Your name, some personal info that you want to share (i.e. country of origin </a:t>
            </a:r>
            <a:r>
              <a:rPr lang="en-US" sz="3200" dirty="0" err="1" smtClean="0"/>
              <a:t>etc</a:t>
            </a:r>
            <a:r>
              <a:rPr lang="en-US" sz="3200" dirty="0" smtClean="0"/>
              <a:t>)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What </a:t>
            </a:r>
            <a:r>
              <a:rPr lang="en-US" sz="3200" dirty="0"/>
              <a:t>are you most proud of </a:t>
            </a:r>
            <a:r>
              <a:rPr lang="en-US" sz="3200" dirty="0" smtClean="0"/>
              <a:t>currently? </a:t>
            </a:r>
          </a:p>
          <a:p>
            <a:pPr marL="0" indent="0">
              <a:buNone/>
            </a:pPr>
            <a:r>
              <a:rPr lang="en-US" sz="3200" b="1" i="1" dirty="0" smtClean="0"/>
              <a:t>(speaking: “I am most proud of….”)</a:t>
            </a:r>
          </a:p>
          <a:p>
            <a:endParaRPr lang="en-US" sz="3200" dirty="0"/>
          </a:p>
          <a:p>
            <a:r>
              <a:rPr lang="en-US" sz="3200" dirty="0" smtClean="0"/>
              <a:t>What are your current aspirations?</a:t>
            </a:r>
          </a:p>
          <a:p>
            <a:pPr marL="0" indent="0">
              <a:buNone/>
            </a:pPr>
            <a:r>
              <a:rPr lang="en-US" sz="3200" dirty="0" smtClean="0"/>
              <a:t>(</a:t>
            </a:r>
            <a:r>
              <a:rPr lang="en-US" sz="3200" b="1" dirty="0" smtClean="0"/>
              <a:t>speaking: </a:t>
            </a:r>
            <a:r>
              <a:rPr lang="en-US" sz="3200" dirty="0" smtClean="0"/>
              <a:t>“</a:t>
            </a:r>
            <a:r>
              <a:rPr lang="en-US" sz="3200" b="1" i="1" dirty="0" smtClean="0"/>
              <a:t>My current aspiration is</a:t>
            </a:r>
            <a:r>
              <a:rPr lang="en-US" sz="3200" b="1" i="1" dirty="0"/>
              <a:t>/ </a:t>
            </a:r>
            <a:r>
              <a:rPr lang="en-US" sz="3200" b="1" i="1" dirty="0" smtClean="0"/>
              <a:t>aspirations are….”)</a:t>
            </a:r>
            <a:r>
              <a:rPr lang="en-US" i="1" dirty="0"/>
              <a:t/>
            </a:r>
            <a:br>
              <a:rPr lang="en-US" i="1" dirty="0"/>
            </a:br>
            <a:r>
              <a:rPr lang="en-US" b="1" i="1" dirty="0"/>
              <a:t/>
            </a:r>
            <a:br>
              <a:rPr lang="en-US" b="1" i="1" dirty="0"/>
            </a:b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7062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7668491" y="3882786"/>
            <a:ext cx="242454" cy="24724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7910" y="873034"/>
            <a:ext cx="4191001" cy="678981"/>
          </a:xfrm>
        </p:spPr>
        <p:txBody>
          <a:bodyPr>
            <a:normAutofit fontScale="90000"/>
          </a:bodyPr>
          <a:lstStyle/>
          <a:p>
            <a:r>
              <a:rPr lang="en-GB" sz="2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Learning Class Rules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8604" y="2121574"/>
            <a:ext cx="7635597" cy="3688461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 to be somewhere quiet.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 if you’re at home wear appropriate clothes.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on time.</a:t>
            </a:r>
          </a:p>
          <a:p>
            <a:pPr marL="342900" indent="-342900" algn="l"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Respect everyone and do as the teacher asks.</a:t>
            </a:r>
          </a:p>
          <a:p>
            <a:pPr marL="342900" indent="-342900" algn="l"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Wait until you’re asked to speak.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Turn your microphone off when others are talking.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patient because sometimes the systems don’t work.</a:t>
            </a:r>
          </a:p>
          <a:p>
            <a:pPr marL="342900" indent="-342900" algn="l">
              <a:buFont typeface="Arial" panose="020B0604020202020204" pitchFamily="34" charset="0"/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your homework.</a:t>
            </a:r>
          </a:p>
          <a:p>
            <a:pPr marL="342900" indent="-342900" algn="l"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Never record or screenshot any part of the lesson.</a:t>
            </a:r>
          </a:p>
          <a:p>
            <a:pPr marL="342900" indent="-342900" algn="l">
              <a:buAutoNum type="arabicPeriod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fun and learn!</a:t>
            </a:r>
            <a:endParaRPr lang="en-GB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3637" y="1065248"/>
            <a:ext cx="3129878" cy="8595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7854" y="5181512"/>
            <a:ext cx="817419" cy="559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33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834" y="1368001"/>
            <a:ext cx="11604185" cy="4596864"/>
          </a:xfrm>
        </p:spPr>
        <p:txBody>
          <a:bodyPr>
            <a:normAutofit/>
          </a:bodyPr>
          <a:lstStyle/>
          <a:p>
            <a:r>
              <a:rPr lang="en-GB" dirty="0" smtClean="0"/>
              <a:t>A confidential service for learners </a:t>
            </a:r>
          </a:p>
          <a:p>
            <a:endParaRPr lang="en-GB" dirty="0" smtClean="0"/>
          </a:p>
          <a:p>
            <a:r>
              <a:rPr lang="en-GB" dirty="0" smtClean="0"/>
              <a:t>Up to 3 one hour sessions with a qualified adviser</a:t>
            </a:r>
          </a:p>
          <a:p>
            <a:endParaRPr lang="en-GB" dirty="0" smtClean="0"/>
          </a:p>
          <a:p>
            <a:r>
              <a:rPr lang="en-GB" dirty="0" smtClean="0"/>
              <a:t>Adherence to the </a:t>
            </a:r>
            <a:r>
              <a:rPr lang="en-GB" b="1" dirty="0" smtClean="0"/>
              <a:t>Guidance Council’s Code of Principles </a:t>
            </a:r>
            <a:r>
              <a:rPr lang="en-GB" dirty="0" smtClean="0"/>
              <a:t>(impartial</a:t>
            </a:r>
            <a:r>
              <a:rPr lang="en-GB" dirty="0"/>
              <a:t>, current, confidential, in accordance with equality and diversity legislation, accessible, individual ownership, </a:t>
            </a:r>
            <a:r>
              <a:rPr lang="en-GB" dirty="0" smtClean="0"/>
              <a:t>transparency)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and the </a:t>
            </a:r>
            <a:r>
              <a:rPr lang="en-GB" b="1" dirty="0" smtClean="0"/>
              <a:t>Career Development Institute’s Code of Practice</a:t>
            </a:r>
            <a:r>
              <a:rPr lang="en-GB" dirty="0" smtClean="0"/>
              <a:t> (as above, also duty of care,        accountability and CPD)</a:t>
            </a:r>
          </a:p>
          <a:p>
            <a:pPr marL="0" indent="0">
              <a:buNone/>
            </a:pPr>
            <a:r>
              <a:rPr lang="en-GB" dirty="0" smtClean="0"/>
              <a:t> 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Our ACL 1-1 IAG offer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237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550" y="2255520"/>
            <a:ext cx="4600382" cy="276932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For general appointments:</a:t>
            </a:r>
            <a:endParaRPr lang="en-US" b="1" dirty="0"/>
          </a:p>
          <a:p>
            <a:pPr marL="0" indent="0">
              <a:buNone/>
            </a:pPr>
            <a:r>
              <a:rPr lang="en-GB" dirty="0" smtClean="0"/>
              <a:t>Contact</a:t>
            </a:r>
            <a:r>
              <a:rPr lang="en-GB" dirty="0"/>
              <a:t> </a:t>
            </a:r>
            <a:r>
              <a:rPr lang="en-GB" dirty="0" smtClean="0"/>
              <a:t>Alison </a:t>
            </a:r>
            <a:r>
              <a:rPr lang="en-GB" dirty="0"/>
              <a:t>on 07808 </a:t>
            </a:r>
            <a:r>
              <a:rPr lang="en-GB" dirty="0" smtClean="0"/>
              <a:t>879044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Email </a:t>
            </a:r>
            <a:r>
              <a:rPr lang="en-GB" u="sng" dirty="0">
                <a:hlinkClick r:id="rId2"/>
              </a:rPr>
              <a:t>Alison.moore@islington.gov.uk</a:t>
            </a:r>
            <a:r>
              <a:rPr lang="en-GB" dirty="0"/>
              <a:t> </a:t>
            </a:r>
            <a:r>
              <a:rPr lang="en-GB" dirty="0" smtClean="0"/>
              <a:t> 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Appointments available:</a:t>
            </a:r>
          </a:p>
          <a:p>
            <a:pPr marL="0" indent="0">
              <a:buNone/>
            </a:pPr>
            <a:r>
              <a:rPr lang="en-GB" dirty="0" smtClean="0"/>
              <a:t>Tuesdays </a:t>
            </a:r>
            <a:r>
              <a:rPr lang="en-GB" dirty="0"/>
              <a:t>and </a:t>
            </a:r>
            <a:r>
              <a:rPr lang="en-GB" dirty="0" smtClean="0"/>
              <a:t>Thursdays</a:t>
            </a:r>
          </a:p>
          <a:p>
            <a:pPr marL="0" indent="0">
              <a:buNone/>
            </a:pPr>
            <a:r>
              <a:rPr lang="en-GB" dirty="0" smtClean="0"/>
              <a:t>9.30am - 12.30pm and 1 – 4pm</a:t>
            </a:r>
          </a:p>
          <a:p>
            <a:pPr marL="0" indent="0">
              <a:buNone/>
            </a:pPr>
            <a:r>
              <a:rPr lang="en-GB" dirty="0" smtClean="0"/>
              <a:t> </a:t>
            </a:r>
            <a:r>
              <a:rPr lang="en-GB" dirty="0"/>
              <a:t> </a:t>
            </a:r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550" y="913168"/>
            <a:ext cx="9520726" cy="4248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How can learners book an appointment?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511550" y="5294707"/>
            <a:ext cx="114279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To find out about all or our courses on offer visit: </a:t>
            </a:r>
            <a:r>
              <a:rPr kumimoji="0" lang="en-GB" sz="2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3"/>
              </a:rPr>
              <a:t>www.adultlearning.islington.gov.uk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511550" y="1602481"/>
            <a:ext cx="101433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For </a:t>
            </a: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the Autumn term 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we are offering IAG sessions via telephone and/or via MS Teams</a:t>
            </a:r>
          </a:p>
        </p:txBody>
      </p:sp>
    </p:spTree>
    <p:extLst>
      <p:ext uri="{BB962C8B-B14F-4D97-AF65-F5344CB8AC3E}">
        <p14:creationId xmlns:p14="http://schemas.microsoft.com/office/powerpoint/2010/main" val="343508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505417" y="2627392"/>
            <a:ext cx="3879067" cy="153018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David Coleman</a:t>
            </a: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Safeguarding Lead</a:t>
            </a: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Tel 020 7527 3343</a:t>
            </a: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  <a:hlinkClick r:id="rId2"/>
              </a:rPr>
              <a:t>ACLSafeguarding@islington.ac.uk</a:t>
            </a:r>
            <a:endParaRPr kumimoji="0" lang="en-GB" altLang="en-US" sz="21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en-GB" altLang="en-US" sz="2100" dirty="0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Details/video</a:t>
            </a:r>
            <a:r>
              <a:rPr kumimoji="0" lang="en-GB" altLang="en-US" sz="21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available on Moodle (our VLE platform)</a:t>
            </a:r>
            <a:endParaRPr kumimoji="0" lang="en-GB" alt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417" y="534746"/>
            <a:ext cx="7886700" cy="994172"/>
          </a:xfrm>
        </p:spPr>
        <p:txBody>
          <a:bodyPr/>
          <a:lstStyle/>
          <a:p>
            <a:r>
              <a:rPr lang="en-GB" dirty="0" smtClean="0">
                <a:latin typeface="+mn-lt"/>
              </a:rPr>
              <a:t>Safeguarding</a:t>
            </a:r>
            <a:endParaRPr lang="en-GB" dirty="0"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8979" y="7985"/>
            <a:ext cx="5430520" cy="6886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132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Watch the video and answer the questions.</a:t>
            </a:r>
          </a:p>
          <a:p>
            <a:endParaRPr lang="en-GB" dirty="0" smtClean="0"/>
          </a:p>
          <a:p>
            <a:r>
              <a:rPr lang="en-GB" dirty="0" err="1" smtClean="0"/>
              <a:t>Extn</a:t>
            </a:r>
            <a:r>
              <a:rPr lang="en-GB" dirty="0" smtClean="0"/>
              <a:t> task: try to watch the other videos and write about them.</a:t>
            </a:r>
          </a:p>
          <a:p>
            <a:endParaRPr lang="en-GB" dirty="0"/>
          </a:p>
          <a:p>
            <a:r>
              <a:rPr lang="en-US" dirty="0"/>
              <a:t>Reflections after watching the FK video…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I think the video was </a:t>
            </a:r>
            <a:r>
              <a:rPr lang="en-US" dirty="0" smtClean="0">
                <a:solidFill>
                  <a:srgbClr val="FF0000"/>
                </a:solidFill>
              </a:rPr>
              <a:t>very</a:t>
            </a:r>
            <a:r>
              <a:rPr lang="en-US" dirty="0" smtClean="0"/>
              <a:t> interesting because </a:t>
            </a:r>
            <a:r>
              <a:rPr lang="en-US" dirty="0"/>
              <a:t>it spoke of </a:t>
            </a:r>
            <a:r>
              <a:rPr lang="en-US" dirty="0" smtClean="0"/>
              <a:t>a </a:t>
            </a:r>
            <a:r>
              <a:rPr lang="en-US" dirty="0" smtClean="0">
                <a:solidFill>
                  <a:srgbClr val="FF0000"/>
                </a:solidFill>
              </a:rPr>
              <a:t>healthy</a:t>
            </a:r>
            <a:r>
              <a:rPr lang="en-US" dirty="0" smtClean="0"/>
              <a:t> </a:t>
            </a:r>
            <a:r>
              <a:rPr lang="en-US" dirty="0"/>
              <a:t>recipe </a:t>
            </a:r>
            <a:r>
              <a:rPr lang="en-US" dirty="0" smtClean="0">
                <a:solidFill>
                  <a:srgbClr val="FF0000"/>
                </a:solidFill>
              </a:rPr>
              <a:t>which was new </a:t>
            </a:r>
            <a:r>
              <a:rPr lang="en-US" dirty="0"/>
              <a:t>for me.</a:t>
            </a:r>
          </a:p>
          <a:p>
            <a:pPr marL="0" indent="0">
              <a:buNone/>
            </a:pPr>
            <a:r>
              <a:rPr lang="en-US" dirty="0"/>
              <a:t>The video was done well but sometimes </a:t>
            </a:r>
            <a:r>
              <a:rPr lang="en-US" dirty="0" smtClean="0">
                <a:solidFill>
                  <a:srgbClr val="FF0000"/>
                </a:solidFill>
              </a:rPr>
              <a:t>it </a:t>
            </a:r>
            <a:r>
              <a:rPr lang="en-US" dirty="0" smtClean="0"/>
              <a:t>was </a:t>
            </a:r>
            <a:r>
              <a:rPr lang="en-US" dirty="0"/>
              <a:t>slow and sometimes </a:t>
            </a:r>
            <a:r>
              <a:rPr lang="en-US" dirty="0" smtClean="0">
                <a:solidFill>
                  <a:srgbClr val="FF0000"/>
                </a:solidFill>
              </a:rPr>
              <a:t>it </a:t>
            </a:r>
            <a:r>
              <a:rPr lang="en-US" dirty="0" smtClean="0"/>
              <a:t>was too fast to read </a:t>
            </a:r>
            <a:r>
              <a:rPr lang="en-US" dirty="0"/>
              <a:t>the </a:t>
            </a:r>
            <a:r>
              <a:rPr lang="en-US" dirty="0" smtClean="0"/>
              <a:t>notes.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I'm sure that I'll watch more FK </a:t>
            </a:r>
            <a:r>
              <a:rPr lang="en-US" dirty="0" smtClean="0"/>
              <a:t>video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37227-A67E-4FC1-9AFB-1210BE4D8A7F}" type="datetime1">
              <a:rPr lang="en-US" smtClean="0"/>
              <a:t>9/23/2021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23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slington Council">
  <a:themeElements>
    <a:clrScheme name="PH LBI Colours">
      <a:dk1>
        <a:sysClr val="windowText" lastClr="000000"/>
      </a:dk1>
      <a:lt1>
        <a:sysClr val="window" lastClr="FFFFFF"/>
      </a:lt1>
      <a:dk2>
        <a:srgbClr val="003893"/>
      </a:dk2>
      <a:lt2>
        <a:srgbClr val="EEECE1"/>
      </a:lt2>
      <a:accent1>
        <a:srgbClr val="007229"/>
      </a:accent1>
      <a:accent2>
        <a:srgbClr val="B9D300"/>
      </a:accent2>
      <a:accent3>
        <a:srgbClr val="0097AC"/>
      </a:accent3>
      <a:accent4>
        <a:srgbClr val="003151"/>
      </a:accent4>
      <a:accent5>
        <a:srgbClr val="9C307D"/>
      </a:accent5>
      <a:accent6>
        <a:srgbClr val="591E55"/>
      </a:accent6>
      <a:hlink>
        <a:srgbClr val="003893"/>
      </a:hlink>
      <a:folHlink>
        <a:srgbClr val="56008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>
          <a:defRPr smtClean="0"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601</Words>
  <Application>Microsoft Office PowerPoint</Application>
  <PresentationFormat>Widescreen</PresentationFormat>
  <Paragraphs>121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Islington Council</vt:lpstr>
      <vt:lpstr>ESOL E2/E3 Autumn Term</vt:lpstr>
      <vt:lpstr>Session aims/objs</vt:lpstr>
      <vt:lpstr>PowerPoint Presentation</vt:lpstr>
      <vt:lpstr>Getting to know you</vt:lpstr>
      <vt:lpstr>Online Learning Class Rules</vt:lpstr>
      <vt:lpstr>Our ACL 1-1 IAG offer</vt:lpstr>
      <vt:lpstr>How can learners book an appointment?</vt:lpstr>
      <vt:lpstr>Safeguarding</vt:lpstr>
      <vt:lpstr>PowerPoint Presentation</vt:lpstr>
      <vt:lpstr>Lesson summary</vt:lpstr>
      <vt:lpstr>References:</vt:lpstr>
      <vt:lpstr>PowerPoint Presentation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ESOL L1 Summer Term</dc:title>
  <dc:creator>Rahim, Nilupa</dc:creator>
  <cp:lastModifiedBy>Rahim, Nilupa</cp:lastModifiedBy>
  <cp:revision>52</cp:revision>
  <dcterms:created xsi:type="dcterms:W3CDTF">2021-04-24T10:31:55Z</dcterms:created>
  <dcterms:modified xsi:type="dcterms:W3CDTF">2021-09-23T10:11:13Z</dcterms:modified>
</cp:coreProperties>
</file>