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2" r:id="rId5"/>
  </p:sldMasterIdLst>
  <p:notesMasterIdLst>
    <p:notesMasterId r:id="rId23"/>
  </p:notesMasterIdLst>
  <p:sldIdLst>
    <p:sldId id="271" r:id="rId6"/>
    <p:sldId id="272" r:id="rId7"/>
    <p:sldId id="305" r:id="rId8"/>
    <p:sldId id="280" r:id="rId9"/>
    <p:sldId id="293" r:id="rId10"/>
    <p:sldId id="295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07" r:id="rId20"/>
    <p:sldId id="274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81A6-6718-4D96-BEF1-F08B1156B53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7DA8-6DF3-4C28-8570-09BC3F5A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1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5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am.org.uk/education/home-learning-activities/climate-actio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lington.gov.uk/recycling-and-rubbish/recycling/reuse-and-recycling-centre" TargetMode="External"/><Relationship Id="rId2" Type="http://schemas.openxmlformats.org/officeDocument/2006/relationships/hyperlink" Target="https://www.britannica.com/on-this-day/January-1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oxfam.org.uk/education/home-learning-activities/climate-action/" TargetMode="External"/><Relationship Id="rId5" Type="http://schemas.openxmlformats.org/officeDocument/2006/relationships/hyperlink" Target="https://globaldimension.org.uk/resources/ideas-for-taking-climate-action-at-home/#contents" TargetMode="External"/><Relationship Id="rId4" Type="http://schemas.openxmlformats.org/officeDocument/2006/relationships/hyperlink" Target="https://www.nlwa.gov.uk/places-to-recycle/islington-hornsey-stre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lcoy.esen@islington.gov.uk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dultlearning.islington.gov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ESOL Level 1</a:t>
            </a: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Spring </a:t>
            </a: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Term</a:t>
            </a:r>
          </a:p>
          <a:p>
            <a:pPr marL="0" indent="0" algn="ctr">
              <a:buNone/>
            </a:pPr>
            <a:endParaRPr lang="en-US" sz="1000" b="1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18th </a:t>
            </a:r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</a:rPr>
              <a:t>Jan </a:t>
            </a:r>
            <a:r>
              <a:rPr lang="mr-IN" sz="4000" b="1" kern="1200" dirty="0">
                <a:solidFill>
                  <a:prstClr val="black"/>
                </a:solidFill>
                <a:latin typeface="Calibri" panose="020F0502020204030204"/>
              </a:rPr>
              <a:t>–</a:t>
            </a:r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lang="en-US" sz="4000" b="1" kern="1200" baseline="30000" dirty="0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 Mar 2021</a:t>
            </a: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 panose="020F0502020204030204"/>
              </a:rPr>
              <a:t>1hr session</a:t>
            </a:r>
            <a:endParaRPr lang="en-US" sz="4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10992048" cy="464438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5" y="1411279"/>
            <a:ext cx="11604332" cy="410400"/>
          </a:xfrm>
        </p:spPr>
        <p:txBody>
          <a:bodyPr/>
          <a:lstStyle/>
          <a:p>
            <a:r>
              <a:rPr lang="en-GB" dirty="0" smtClean="0"/>
              <a:t>Suggest some ways to save money at home.</a:t>
            </a:r>
            <a:br>
              <a:rPr lang="en-GB" dirty="0" smtClean="0"/>
            </a:br>
            <a:r>
              <a:rPr lang="en-GB" b="0" dirty="0" smtClean="0"/>
              <a:t>Use the phrase “</a:t>
            </a:r>
            <a:r>
              <a:rPr lang="en-GB" dirty="0" smtClean="0"/>
              <a:t>you can save money by</a:t>
            </a:r>
            <a:r>
              <a:rPr lang="en-GB" b="0" i="1" dirty="0" smtClean="0"/>
              <a:t>…drying clothes naturally using a clothes horse”</a:t>
            </a:r>
            <a:br>
              <a:rPr lang="en-GB" b="0" i="1" dirty="0" smtClean="0"/>
            </a:br>
            <a:r>
              <a:rPr lang="en-GB" dirty="0" smtClean="0"/>
              <a:t>Grammar: </a:t>
            </a:r>
            <a:r>
              <a:rPr lang="en-GB" u="sng" dirty="0" smtClean="0"/>
              <a:t>modal verb (</a:t>
            </a:r>
            <a:r>
              <a:rPr lang="en-GB" i="1" u="sng" dirty="0" smtClean="0"/>
              <a:t>can)</a:t>
            </a:r>
            <a:r>
              <a:rPr lang="en-GB" u="sng" dirty="0" smtClean="0"/>
              <a:t> + adverb (</a:t>
            </a:r>
            <a:r>
              <a:rPr lang="en-GB" i="1" u="sng" dirty="0" smtClean="0"/>
              <a:t>by)</a:t>
            </a:r>
            <a:r>
              <a:rPr lang="en-GB" u="sng" dirty="0" smtClean="0"/>
              <a:t> + verb (</a:t>
            </a:r>
            <a:r>
              <a:rPr lang="en-GB" i="1" u="sng" dirty="0" smtClean="0"/>
              <a:t>drying clothes)</a:t>
            </a: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65268577"/>
              </p:ext>
            </p:extLst>
          </p:nvPr>
        </p:nvGraphicFramePr>
        <p:xfrm>
          <a:off x="1488938" y="2504698"/>
          <a:ext cx="8425346" cy="3507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5346">
                  <a:extLst>
                    <a:ext uri="{9D8B030D-6E8A-4147-A177-3AD203B41FA5}">
                      <a16:colId xmlns:a16="http://schemas.microsoft.com/office/drawing/2014/main" val="2689136373"/>
                    </a:ext>
                  </a:extLst>
                </a:gridCol>
              </a:tblGrid>
              <a:tr h="58461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7885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6109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46689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99138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75367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9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78317" y="1964348"/>
            <a:ext cx="10837992" cy="4644382"/>
          </a:xfrm>
        </p:spPr>
        <p:txBody>
          <a:bodyPr/>
          <a:lstStyle/>
          <a:p>
            <a:r>
              <a:rPr lang="en-GB" sz="2800" dirty="0" smtClean="0"/>
              <a:t>Reduce, reuse, recycle</a:t>
            </a:r>
          </a:p>
          <a:p>
            <a:endParaRPr lang="en-GB" sz="2800" dirty="0"/>
          </a:p>
          <a:p>
            <a:r>
              <a:rPr lang="en-GB" sz="2800" dirty="0" smtClean="0"/>
              <a:t>How would you apply this in your daily life?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97" y="859734"/>
            <a:ext cx="11604332" cy="690521"/>
          </a:xfrm>
        </p:spPr>
        <p:txBody>
          <a:bodyPr/>
          <a:lstStyle/>
          <a:p>
            <a:r>
              <a:rPr lang="en-GB" dirty="0" smtClean="0"/>
              <a:t>Do you know what RRR means in relation to helping to tackle climate change?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5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3539" t="10449" r="24680" b="10673"/>
          <a:stretch/>
        </p:blipFill>
        <p:spPr>
          <a:xfrm>
            <a:off x="144225" y="-109330"/>
            <a:ext cx="9492228" cy="77558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792119" y="1131864"/>
            <a:ext cx="2399881" cy="464438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Reading comp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8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09977" y="876395"/>
            <a:ext cx="3372747" cy="4644382"/>
          </a:xfrm>
        </p:spPr>
        <p:txBody>
          <a:bodyPr/>
          <a:lstStyle/>
          <a:p>
            <a:pPr marL="0" indent="0">
              <a:buNone/>
            </a:pPr>
            <a:r>
              <a:rPr lang="en-GB" sz="2100" dirty="0" smtClean="0"/>
              <a:t>What kind of things would you not bring to the RRC?</a:t>
            </a:r>
            <a:endParaRPr lang="en-GB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321" y="464625"/>
            <a:ext cx="11604332" cy="410400"/>
          </a:xfrm>
        </p:spPr>
        <p:txBody>
          <a:bodyPr/>
          <a:lstStyle/>
          <a:p>
            <a:r>
              <a:rPr lang="en-GB" dirty="0" smtClean="0"/>
              <a:t>How can you contact </a:t>
            </a:r>
            <a:r>
              <a:rPr lang="en-GB" dirty="0"/>
              <a:t>I</a:t>
            </a:r>
            <a:r>
              <a:rPr lang="en-GB" dirty="0" smtClean="0"/>
              <a:t>RC?</a:t>
            </a:r>
            <a:endParaRPr lang="en-GB" dirty="0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0449" t="25705" r="8823" b="30101"/>
          <a:stretch/>
        </p:blipFill>
        <p:spPr>
          <a:xfrm>
            <a:off x="-248612" y="1721459"/>
            <a:ext cx="13071991" cy="45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28" t="11664" r="25174" b="8925"/>
          <a:stretch/>
        </p:blipFill>
        <p:spPr>
          <a:xfrm>
            <a:off x="7171083" y="1038639"/>
            <a:ext cx="5020918" cy="54108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0" y="1488625"/>
            <a:ext cx="8141906" cy="4644382"/>
          </a:xfrm>
        </p:spPr>
        <p:txBody>
          <a:bodyPr/>
          <a:lstStyle/>
          <a:p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://www.oxfam.org.uk/education/home-learning-activities/climate-action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r>
              <a:rPr lang="en-GB" sz="2400" dirty="0" smtClean="0"/>
              <a:t>Take note, we will discuss them afterwards.</a:t>
            </a:r>
          </a:p>
          <a:p>
            <a:endParaRPr lang="en-GB" sz="2400" dirty="0"/>
          </a:p>
          <a:p>
            <a:r>
              <a:rPr lang="en-GB" sz="2400" dirty="0" smtClean="0"/>
              <a:t>Thoughts?</a:t>
            </a:r>
          </a:p>
          <a:p>
            <a:endParaRPr lang="en-GB" sz="2400" dirty="0"/>
          </a:p>
          <a:p>
            <a:r>
              <a:rPr lang="en-GB" sz="2400" b="1" dirty="0" smtClean="0"/>
              <a:t>Independent work: </a:t>
            </a:r>
            <a:r>
              <a:rPr lang="en-GB" sz="2400" dirty="0" smtClean="0"/>
              <a:t>complete your very own home energy audit sheet..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Oxfam have come up with 5 suggestions for tackling climate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8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1293028"/>
          </a:xfrm>
        </p:spPr>
        <p:txBody>
          <a:bodyPr/>
          <a:lstStyle/>
          <a:p>
            <a:pPr algn="ctr" eaLnBrk="1" hangingPunct="1"/>
            <a:r>
              <a:rPr lang="en-GB" altLang="en-US" b="1">
                <a:latin typeface="Arial" charset="0"/>
              </a:rPr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 smtClean="0"/>
              <a:t>Stated </a:t>
            </a:r>
            <a:r>
              <a:rPr lang="en-US" altLang="en-US" sz="3600" dirty="0"/>
              <a:t>ways to save money at home</a:t>
            </a:r>
          </a:p>
          <a:p>
            <a:r>
              <a:rPr lang="en-US" altLang="en-US" sz="3600" dirty="0" smtClean="0"/>
              <a:t>Made verbal suggestions </a:t>
            </a:r>
            <a:r>
              <a:rPr lang="en-US" altLang="en-US" sz="3600" dirty="0"/>
              <a:t>using correct grammar </a:t>
            </a:r>
          </a:p>
          <a:p>
            <a:r>
              <a:rPr lang="en-US" altLang="en-US" sz="3600" dirty="0" smtClean="0"/>
              <a:t>Explained </a:t>
            </a:r>
            <a:r>
              <a:rPr lang="en-US" altLang="en-US" sz="3600" dirty="0"/>
              <a:t>what acronym RRR means</a:t>
            </a:r>
          </a:p>
          <a:p>
            <a:r>
              <a:rPr lang="en-US" altLang="en-US" sz="3600" dirty="0"/>
              <a:t>Read </a:t>
            </a:r>
            <a:r>
              <a:rPr lang="en-US" altLang="en-US" sz="3600" dirty="0" smtClean="0"/>
              <a:t>and answered questions about </a:t>
            </a:r>
            <a:r>
              <a:rPr lang="en-US" altLang="en-US" sz="3600" dirty="0"/>
              <a:t>IRC 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98" y="4873331"/>
            <a:ext cx="1473656" cy="10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19" y="4873331"/>
            <a:ext cx="3927145" cy="106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endParaRPr lang="en-US" sz="66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The </a:t>
            </a:r>
            <a:r>
              <a:rPr lang="en-US" sz="6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end</a:t>
            </a:r>
            <a:endParaRPr lang="en-GB" sz="3200" dirty="0">
              <a:solidFill>
                <a:sysClr val="windowText" lastClr="00000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www.britannica.com/on-this-day/January-15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www.islington.gov.uk/recycling-and-rubbish/recycling/reuse-and-recycling-centre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www.nlwa.gov.uk/places-to-recycle/islington-hornsey-street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5"/>
              </a:rPr>
              <a:t>https://globaldimension.org.uk/resources/ideas-for-taking-climate-action-at-home/#</a:t>
            </a:r>
            <a:r>
              <a:rPr lang="en-GB" dirty="0" smtClean="0">
                <a:hlinkClick r:id="rId5"/>
              </a:rPr>
              <a:t>contents</a:t>
            </a:r>
            <a:endParaRPr lang="en-GB" dirty="0" smtClean="0"/>
          </a:p>
          <a:p>
            <a:endParaRPr lang="en-GB" dirty="0"/>
          </a:p>
          <a:p>
            <a:r>
              <a:rPr lang="en-GB">
                <a:hlinkClick r:id="rId6"/>
              </a:rPr>
              <a:t>https://www.oxfam.org.uk/education/home-learning-activities/climate-action</a:t>
            </a:r>
            <a:r>
              <a:rPr lang="en-GB" smtClean="0">
                <a:hlinkClick r:id="rId6"/>
              </a:rPr>
              <a:t>/</a:t>
            </a:r>
            <a:endParaRPr lang="en-GB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5" y="523629"/>
            <a:ext cx="11604332" cy="410400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Aim: </a:t>
            </a:r>
            <a:r>
              <a:rPr lang="en-GB" sz="3200" dirty="0" smtClean="0"/>
              <a:t>Ways to save money and help the planet</a:t>
            </a: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will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State ways to save money at home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Make suggestions using correct grammar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Explain what acronym RRR means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Read about RRC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117" y="119270"/>
            <a:ext cx="11892170" cy="826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Islington Council Adult Community Learning </a:t>
            </a:r>
            <a:r>
              <a:rPr lang="en-US" b="1" dirty="0" smtClean="0"/>
              <a:t>/ Learner Code of Conduct for on-line learning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i="1" dirty="0"/>
              <a:t>We ask that you:</a:t>
            </a:r>
          </a:p>
          <a:p>
            <a:r>
              <a:rPr lang="en-US" dirty="0"/>
              <a:t>1</a:t>
            </a:r>
            <a:r>
              <a:rPr lang="en-US" dirty="0" smtClean="0"/>
              <a:t>. Respect </a:t>
            </a:r>
            <a:r>
              <a:rPr lang="en-US" dirty="0"/>
              <a:t>others, regardless of culture, ability, race, gender, age or sexual orientation.  Harassment, bullying, discrimination, swearing, racist, homophobic or sexist terms are not acceptable actions will not be tolerated.  </a:t>
            </a:r>
          </a:p>
          <a:p>
            <a:pPr>
              <a:lnSpc>
                <a:spcPct val="150000"/>
              </a:lnSpc>
            </a:pPr>
            <a:r>
              <a:rPr lang="en-US" dirty="0"/>
              <a:t>2</a:t>
            </a:r>
            <a:r>
              <a:rPr lang="en-US" dirty="0" smtClean="0"/>
              <a:t>. Are </a:t>
            </a:r>
            <a:r>
              <a:rPr lang="en-US" dirty="0"/>
              <a:t>always courteous and respectful to staff members and other learners  </a:t>
            </a:r>
          </a:p>
          <a:p>
            <a:pPr>
              <a:lnSpc>
                <a:spcPct val="150000"/>
              </a:lnSpc>
            </a:pPr>
            <a:r>
              <a:rPr lang="en-US" dirty="0"/>
              <a:t>3</a:t>
            </a:r>
            <a:r>
              <a:rPr lang="en-US" dirty="0" smtClean="0"/>
              <a:t>. Show </a:t>
            </a:r>
            <a:r>
              <a:rPr lang="en-US" dirty="0"/>
              <a:t>a positive commitment to your own development and learning. </a:t>
            </a:r>
          </a:p>
          <a:p>
            <a:pPr>
              <a:lnSpc>
                <a:spcPct val="150000"/>
              </a:lnSpc>
            </a:pPr>
            <a:r>
              <a:rPr lang="en-US" dirty="0"/>
              <a:t>4</a:t>
            </a:r>
            <a:r>
              <a:rPr lang="en-US" dirty="0" smtClean="0"/>
              <a:t>. Show </a:t>
            </a:r>
            <a:r>
              <a:rPr lang="en-US" dirty="0"/>
              <a:t>respect for another learners’ development and cooperate appropriately</a:t>
            </a:r>
          </a:p>
          <a:p>
            <a:pPr>
              <a:lnSpc>
                <a:spcPct val="150000"/>
              </a:lnSpc>
            </a:pPr>
            <a:r>
              <a:rPr lang="en-US" dirty="0"/>
              <a:t>5</a:t>
            </a:r>
            <a:r>
              <a:rPr lang="en-US" dirty="0" smtClean="0"/>
              <a:t>. Attend </a:t>
            </a:r>
            <a:r>
              <a:rPr lang="en-US" dirty="0"/>
              <a:t>and arrive punctually to training/assessment events that you have been scheduled to take. </a:t>
            </a:r>
          </a:p>
          <a:p>
            <a:pPr>
              <a:lnSpc>
                <a:spcPct val="150000"/>
              </a:lnSpc>
            </a:pPr>
            <a:r>
              <a:rPr lang="en-US" dirty="0"/>
              <a:t>6</a:t>
            </a:r>
            <a:r>
              <a:rPr lang="en-US" dirty="0" smtClean="0"/>
              <a:t>.  Locate </a:t>
            </a:r>
            <a:r>
              <a:rPr lang="en-US" dirty="0"/>
              <a:t>yourself in an appropriate area if attending live classes e.g. not in bedrooms</a:t>
            </a:r>
          </a:p>
          <a:p>
            <a:pPr>
              <a:lnSpc>
                <a:spcPct val="150000"/>
              </a:lnSpc>
            </a:pPr>
            <a:r>
              <a:rPr lang="en-US" dirty="0"/>
              <a:t>7</a:t>
            </a:r>
            <a:r>
              <a:rPr lang="en-US" dirty="0" smtClean="0"/>
              <a:t>.  Understand </a:t>
            </a:r>
            <a:r>
              <a:rPr lang="en-US" dirty="0"/>
              <a:t>that learners progress at different paces.</a:t>
            </a:r>
          </a:p>
          <a:p>
            <a:pPr>
              <a:lnSpc>
                <a:spcPct val="150000"/>
              </a:lnSpc>
            </a:pPr>
            <a:r>
              <a:rPr lang="en-US" dirty="0"/>
              <a:t>8</a:t>
            </a:r>
            <a:r>
              <a:rPr lang="en-US" dirty="0" smtClean="0"/>
              <a:t>.  Understand </a:t>
            </a:r>
            <a:r>
              <a:rPr lang="en-US" dirty="0"/>
              <a:t>that there is a certain amount of necessary paperwork which must be completed by each learner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9.  Wear </a:t>
            </a:r>
            <a:r>
              <a:rPr lang="en-US" dirty="0"/>
              <a:t>appropriate dress when attending online learning sessions and ensure other members of your household are aware </a:t>
            </a:r>
          </a:p>
          <a:p>
            <a:pPr>
              <a:lnSpc>
                <a:spcPct val="150000"/>
              </a:lnSpc>
            </a:pPr>
            <a:r>
              <a:rPr lang="en-US" dirty="0"/>
              <a:t>10</a:t>
            </a:r>
            <a:r>
              <a:rPr lang="en-US" dirty="0" smtClean="0"/>
              <a:t>.  Complete </a:t>
            </a:r>
            <a:r>
              <a:rPr lang="en-US" dirty="0"/>
              <a:t>work and collect evidence for assessment within agreed timescales </a:t>
            </a:r>
          </a:p>
          <a:p>
            <a:pPr>
              <a:lnSpc>
                <a:spcPct val="150000"/>
              </a:lnSpc>
            </a:pPr>
            <a:r>
              <a:rPr lang="en-US" dirty="0"/>
              <a:t>11</a:t>
            </a:r>
            <a:r>
              <a:rPr lang="en-US" dirty="0" smtClean="0"/>
              <a:t>.  Use </a:t>
            </a:r>
            <a:r>
              <a:rPr lang="en-US" dirty="0"/>
              <a:t>an appropriate and professional email address</a:t>
            </a:r>
          </a:p>
          <a:p>
            <a:pPr>
              <a:lnSpc>
                <a:spcPct val="150000"/>
              </a:lnSpc>
            </a:pPr>
            <a:r>
              <a:rPr lang="en-US" dirty="0"/>
              <a:t>12</a:t>
            </a:r>
            <a:r>
              <a:rPr lang="en-US" dirty="0" smtClean="0"/>
              <a:t>.  Follow </a:t>
            </a:r>
            <a:r>
              <a:rPr lang="en-US" dirty="0"/>
              <a:t>agreed guidelines when instructed by the tutor e.g. muting sound when presentations are occurring </a:t>
            </a:r>
          </a:p>
          <a:p>
            <a:r>
              <a:rPr lang="en-US" dirty="0"/>
              <a:t>13</a:t>
            </a:r>
            <a:r>
              <a:rPr lang="en-US" dirty="0" smtClean="0"/>
              <a:t>.  Be </a:t>
            </a:r>
            <a:r>
              <a:rPr lang="en-US" dirty="0"/>
              <a:t>patient as responses online/phone can sometimes take slightly longer as the tutor or individual is having to record/respond to others within the class at the same time</a:t>
            </a:r>
          </a:p>
          <a:p>
            <a:r>
              <a:rPr lang="en-US" dirty="0" smtClean="0"/>
              <a:t>14.  Do </a:t>
            </a:r>
            <a:r>
              <a:rPr lang="en-US" dirty="0"/>
              <a:t>not record or distribute any online learning sessions to others, abide by ACL Islington Safeguarding, e-safety and Prevent Policy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0" t="11836" r="29646" b="-6127"/>
          <a:stretch/>
        </p:blipFill>
        <p:spPr>
          <a:xfrm>
            <a:off x="363077" y="56030"/>
            <a:ext cx="5175582" cy="715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7768" y="1981646"/>
            <a:ext cx="4487172" cy="29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ESOL tutors and their learners: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ontact Gulcoy on 07712 403428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gulcoy.esen@islington.gov.uk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Appointments available: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Mondays and Tuesdays 1.30 - 3pm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16070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2512" t="14302" r="52350" b="36359"/>
          <a:stretch/>
        </p:blipFill>
        <p:spPr>
          <a:xfrm>
            <a:off x="444636" y="551372"/>
            <a:ext cx="5690152" cy="51133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140972"/>
            <a:ext cx="11604332" cy="410400"/>
          </a:xfrm>
        </p:spPr>
        <p:txBody>
          <a:bodyPr/>
          <a:lstStyle/>
          <a:p>
            <a:r>
              <a:rPr lang="en-GB" dirty="0" smtClean="0"/>
              <a:t>Fun facts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516" y="551372"/>
            <a:ext cx="4042003" cy="5739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0659" y="4777991"/>
            <a:ext cx="2868805" cy="472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6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0539" t="17142" r="35395" b="60343"/>
          <a:stretch/>
        </p:blipFill>
        <p:spPr>
          <a:xfrm>
            <a:off x="105923" y="-6224"/>
            <a:ext cx="9882224" cy="2633870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2"/>
          <a:srcRect l="10539" t="48122" r="35395" b="36725"/>
          <a:stretch/>
        </p:blipFill>
        <p:spPr bwMode="auto">
          <a:xfrm>
            <a:off x="105923" y="2878854"/>
            <a:ext cx="9748299" cy="185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2"/>
          <a:srcRect l="10539" t="64270" r="35395" b="18764"/>
          <a:stretch/>
        </p:blipFill>
        <p:spPr bwMode="auto">
          <a:xfrm>
            <a:off x="0" y="5039688"/>
            <a:ext cx="11733227" cy="169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2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05796250"/>
              </p:ext>
            </p:extLst>
          </p:nvPr>
        </p:nvGraphicFramePr>
        <p:xfrm>
          <a:off x="1568451" y="2043319"/>
          <a:ext cx="8425346" cy="3507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5346">
                  <a:extLst>
                    <a:ext uri="{9D8B030D-6E8A-4147-A177-3AD203B41FA5}">
                      <a16:colId xmlns:a16="http://schemas.microsoft.com/office/drawing/2014/main" val="2689136373"/>
                    </a:ext>
                  </a:extLst>
                </a:gridCol>
              </a:tblGrid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7885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6109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46689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99138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753673"/>
                  </a:ext>
                </a:extLst>
              </a:tr>
              <a:tr h="58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9589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748637"/>
            <a:ext cx="11604332" cy="738640"/>
          </a:xfrm>
        </p:spPr>
        <p:txBody>
          <a:bodyPr/>
          <a:lstStyle/>
          <a:p>
            <a:r>
              <a:rPr lang="en-GB" dirty="0" smtClean="0"/>
              <a:t>Q: what kind of expenses are involved in running a home?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6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77364-5556-4E1D-AD95-3C238494D056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5214c3a-c4c8-4e1b-a9e9-78803475fd2c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22FC9A-2612-4ADC-A8A3-24D99283E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02F204-FAE0-42D4-9597-002E0AA48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760</Words>
  <Application>Microsoft Office PowerPoint</Application>
  <PresentationFormat>Widescreen</PresentationFormat>
  <Paragraphs>116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Mangal</vt:lpstr>
      <vt:lpstr>Wingdings</vt:lpstr>
      <vt:lpstr>Office Theme</vt:lpstr>
      <vt:lpstr>Islington Council</vt:lpstr>
      <vt:lpstr>PowerPoint Presentation</vt:lpstr>
      <vt:lpstr>Session aims/objs</vt:lpstr>
      <vt:lpstr>PowerPoint Presentation</vt:lpstr>
      <vt:lpstr>PowerPoint Presentation</vt:lpstr>
      <vt:lpstr>Our ACL 1-1 IAG offer</vt:lpstr>
      <vt:lpstr>How can learners book an appointment?</vt:lpstr>
      <vt:lpstr>Fun facts</vt:lpstr>
      <vt:lpstr>PowerPoint Presentation</vt:lpstr>
      <vt:lpstr>Q: what kind of expenses are involved in running a home?</vt:lpstr>
      <vt:lpstr>Suggest some ways to save money at home. Use the phrase “you can save money by…drying clothes naturally using a clothes horse” Grammar: modal verb (can) + adverb (by) + verb (drying clothes)  </vt:lpstr>
      <vt:lpstr>Do you know what RRR means in relation to helping to tackle climate change?</vt:lpstr>
      <vt:lpstr>PowerPoint Presentation</vt:lpstr>
      <vt:lpstr>How can you contact IRC?</vt:lpstr>
      <vt:lpstr>Oxfam have come up with 5 suggestions for tackling climate change</vt:lpstr>
      <vt:lpstr>Summary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87</cp:revision>
  <dcterms:created xsi:type="dcterms:W3CDTF">2020-04-27T09:47:50Z</dcterms:created>
  <dcterms:modified xsi:type="dcterms:W3CDTF">2021-01-15T17:46:37Z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