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5"/>
  </p:notesMasterIdLst>
  <p:sldIdLst>
    <p:sldId id="271" r:id="rId5"/>
    <p:sldId id="335"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2" r:id="rId20"/>
    <p:sldId id="336" r:id="rId21"/>
    <p:sldId id="331" r:id="rId22"/>
    <p:sldId id="330" r:id="rId23"/>
    <p:sldId id="3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05"/>
  </p:normalViewPr>
  <p:slideViewPr>
    <p:cSldViewPr snapToGrid="0" snapToObjects="1">
      <p:cViewPr>
        <p:scale>
          <a:sx n="60" d="100"/>
          <a:sy n="60" d="100"/>
        </p:scale>
        <p:origin x="8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C81A6-6718-4D96-BEF1-F08B1156B536}" type="datetimeFigureOut">
              <a:rPr lang="en-GB" smtClean="0"/>
              <a:t>09/01/2022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17DA8-6DF3-4C28-8570-09BC3F5A181E}" type="slidenum">
              <a:rPr lang="en-GB" smtClean="0"/>
              <a:t>‹#›</a:t>
            </a:fld>
            <a:endParaRPr lang="en-GB"/>
          </a:p>
        </p:txBody>
      </p:sp>
    </p:spTree>
    <p:extLst>
      <p:ext uri="{BB962C8B-B14F-4D97-AF65-F5344CB8AC3E}">
        <p14:creationId xmlns:p14="http://schemas.microsoft.com/office/powerpoint/2010/main" val="323805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Any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which manages, administers and delivers an IAG service to support individuals in their career, learning, work or life goals has the chance to achieve matrix accreditation. </a:t>
            </a:r>
            <a:endParaRPr lang="en-US" dirty="0">
              <a:effectLst/>
            </a:endParaRPr>
          </a:p>
          <a:p>
            <a:r>
              <a:rPr lang="en-US" dirty="0">
                <a:effectLst/>
              </a:rPr>
              <a:t>This is regardless of whether the service or services are delivered face-to-face, through training, learning, remotely, or through a website.</a:t>
            </a:r>
          </a:p>
          <a:p>
            <a:br>
              <a:rPr lang="en-US" dirty="0">
                <a:effectLst/>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16CDD-8DD3-48F3-8155-430BD7AFE1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9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93834" y="1368001"/>
            <a:ext cx="11604185" cy="41044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a:xfrm>
            <a:off x="293834" y="836712"/>
            <a:ext cx="11604332" cy="424800"/>
          </a:xfrm>
        </p:spPr>
        <p:txBody>
          <a:bodyPr/>
          <a:lstStyle/>
          <a:p>
            <a:r>
              <a:rPr lang="en-US"/>
              <a:t>Click to edit Master title style</a:t>
            </a:r>
            <a:endParaRPr lang="en-GB" dirty="0"/>
          </a:p>
        </p:txBody>
      </p:sp>
    </p:spTree>
    <p:extLst>
      <p:ext uri="{BB962C8B-B14F-4D97-AF65-F5344CB8AC3E}">
        <p14:creationId xmlns:p14="http://schemas.microsoft.com/office/powerpoint/2010/main" val="244991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28651" y="908050"/>
            <a:ext cx="10363200" cy="8445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24417" y="1981200"/>
            <a:ext cx="5080000" cy="3752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5907617" y="1981200"/>
            <a:ext cx="5080000" cy="3752850"/>
          </a:xfrm>
        </p:spPr>
        <p:txBody>
          <a:bodyPr/>
          <a:lstStyle/>
          <a:p>
            <a:pPr lvl="0"/>
            <a:endParaRPr lang="en-GB" noProof="0"/>
          </a:p>
        </p:txBody>
      </p:sp>
    </p:spTree>
    <p:extLst>
      <p:ext uri="{BB962C8B-B14F-4D97-AF65-F5344CB8AC3E}">
        <p14:creationId xmlns:p14="http://schemas.microsoft.com/office/powerpoint/2010/main" val="380903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8882" y="1368000"/>
            <a:ext cx="3372747" cy="4644382"/>
          </a:xfrm>
        </p:spPr>
        <p:txBody>
          <a:bodyPr/>
          <a:lstStyle>
            <a:lvl1pPr marL="180975" indent="-180975">
              <a:spcAft>
                <a:spcPts val="300"/>
              </a:spcAft>
              <a:defRPr sz="1400" b="0">
                <a:latin typeface="Arial" pitchFamily="34" charset="0"/>
                <a:cs typeface="Arial" pitchFamily="34" charset="0"/>
              </a:defRPr>
            </a:lvl1pPr>
            <a:lvl2pPr marL="361950" indent="-180975">
              <a:defRPr sz="1400"/>
            </a:lvl2pPr>
            <a:lvl3pPr>
              <a:defRPr sz="1400"/>
            </a:lvl3pPr>
            <a:lvl4pPr>
              <a:defRPr sz="1400"/>
            </a:lvl4pPr>
            <a:lvl5pPr>
              <a:defRPr sz="1400"/>
            </a:lvl5pPr>
          </a:lstStyle>
          <a:p>
            <a:pPr lvl="0"/>
            <a:r>
              <a:rPr lang="en-US"/>
              <a:t>Edit Master text styles</a:t>
            </a:r>
          </a:p>
          <a:p>
            <a:pPr lvl="1"/>
            <a:r>
              <a:rPr lang="en-US"/>
              <a:t>Second level</a:t>
            </a:r>
          </a:p>
        </p:txBody>
      </p:sp>
      <p:sp>
        <p:nvSpPr>
          <p:cNvPr id="8" name="Content Placeholder 2"/>
          <p:cNvSpPr>
            <a:spLocks noGrp="1"/>
          </p:cNvSpPr>
          <p:nvPr>
            <p:ph idx="10"/>
          </p:nvPr>
        </p:nvSpPr>
        <p:spPr>
          <a:xfrm>
            <a:off x="293835" y="1368000"/>
            <a:ext cx="8141906" cy="4644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
        <p:nvSpPr>
          <p:cNvPr id="4" name="Title 3"/>
          <p:cNvSpPr>
            <a:spLocks noGrp="1"/>
          </p:cNvSpPr>
          <p:nvPr>
            <p:ph type="title"/>
          </p:nvPr>
        </p:nvSpPr>
        <p:spPr>
          <a:xfrm>
            <a:off x="293834" y="836712"/>
            <a:ext cx="11604332" cy="410400"/>
          </a:xfrm>
        </p:spPr>
        <p:txBody>
          <a:bodyPr/>
          <a:lstStyle/>
          <a:p>
            <a:r>
              <a:rPr lang="en-US"/>
              <a:t>Click to edit Master title style</a:t>
            </a:r>
            <a:endParaRPr lang="en-GB"/>
          </a:p>
        </p:txBody>
      </p:sp>
    </p:spTree>
    <p:extLst>
      <p:ext uri="{BB962C8B-B14F-4D97-AF65-F5344CB8AC3E}">
        <p14:creationId xmlns:p14="http://schemas.microsoft.com/office/powerpoint/2010/main" val="1917636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08501" y="3500440"/>
            <a:ext cx="10462921" cy="2093905"/>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a:t>Edit Master text styles</a:t>
            </a:r>
          </a:p>
          <a:p>
            <a:pPr lvl="1"/>
            <a:r>
              <a:rPr lang="en-US"/>
              <a:t>Second level</a:t>
            </a:r>
          </a:p>
        </p:txBody>
      </p:sp>
      <p:sp>
        <p:nvSpPr>
          <p:cNvPr id="7" name="Title 6"/>
          <p:cNvSpPr>
            <a:spLocks noGrp="1"/>
          </p:cNvSpPr>
          <p:nvPr>
            <p:ph type="title"/>
          </p:nvPr>
        </p:nvSpPr>
        <p:spPr>
          <a:xfrm>
            <a:off x="908501" y="2571747"/>
            <a:ext cx="10462921" cy="928693"/>
          </a:xfrm>
        </p:spPr>
        <p:txBody>
          <a:bodyPr/>
          <a:lstStyle>
            <a:lvl1pPr>
              <a:defRPr lang="en-US" sz="3000" b="1" cap="all" baseline="0" smtClean="0">
                <a:solidFill>
                  <a:schemeClr val="accent1"/>
                </a:solidFill>
                <a:latin typeface="Arial" pitchFamily="34" charset="0"/>
                <a:ea typeface="+mn-ea"/>
                <a:cs typeface="+mn-cs"/>
              </a:defRPr>
            </a:lvl1pPr>
          </a:lstStyle>
          <a:p>
            <a:r>
              <a:rPr lang="en-US"/>
              <a:t>Click to edit Master title style</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36703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34" y="1368000"/>
            <a:ext cx="5664794"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38651" y="1368000"/>
            <a:ext cx="5759516"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5" name="Title 4"/>
          <p:cNvSpPr>
            <a:spLocks noGrp="1"/>
          </p:cNvSpPr>
          <p:nvPr>
            <p:ph type="title"/>
          </p:nvPr>
        </p:nvSpPr>
        <p:spPr>
          <a:xfrm>
            <a:off x="293834" y="836712"/>
            <a:ext cx="11604332" cy="410400"/>
          </a:xfrm>
        </p:spPr>
        <p:txBody>
          <a:bodyPr/>
          <a:lstStyle/>
          <a:p>
            <a:r>
              <a:rPr lang="en-US"/>
              <a:t>Click to edit Master title style</a:t>
            </a:r>
            <a:endParaRPr lang="en-GB"/>
          </a:p>
        </p:txBody>
      </p:sp>
    </p:spTree>
    <p:extLst>
      <p:ext uri="{BB962C8B-B14F-4D97-AF65-F5344CB8AC3E}">
        <p14:creationId xmlns:p14="http://schemas.microsoft.com/office/powerpoint/2010/main" val="255140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4351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38982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20889"/>
            <a:ext cx="10363200" cy="1022353"/>
          </a:xfrm>
        </p:spPr>
        <p:txBody>
          <a:bodyPr/>
          <a:lstStyle>
            <a:lvl1pPr marL="0" indent="0">
              <a:buNone/>
              <a:defRPr sz="3000" b="1" cap="all" baseline="0">
                <a:solidFill>
                  <a:schemeClr val="accent1"/>
                </a:solidFill>
                <a:latin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Text Placeholder 4"/>
          <p:cNvSpPr>
            <a:spLocks noGrp="1"/>
          </p:cNvSpPr>
          <p:nvPr>
            <p:ph type="body" sz="quarter" idx="10"/>
          </p:nvPr>
        </p:nvSpPr>
        <p:spPr>
          <a:xfrm>
            <a:off x="914400" y="3443239"/>
            <a:ext cx="10363200" cy="2071687"/>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a:t>Edit Master text styles</a:t>
            </a:r>
          </a:p>
          <a:p>
            <a:pPr lvl="1"/>
            <a:r>
              <a:rPr lang="en-US"/>
              <a:t>Second level</a:t>
            </a:r>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4253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965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1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290503" y="1369616"/>
            <a:ext cx="11610997" cy="4507657"/>
          </a:xfrm>
          <a:prstGeom prst="rect">
            <a:avLst/>
          </a:prstGeom>
          <a:noFill/>
          <a:ln w="9525">
            <a:noFill/>
            <a:miter lim="800000"/>
            <a:headEnd/>
            <a:tailEnd/>
          </a:ln>
        </p:spPr>
        <p:txBody>
          <a:bodyPr vert="horz" wrap="square" lIns="91440" tIns="82800" rIns="91440" bIns="8280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1" name="Title Placeholder 11"/>
          <p:cNvSpPr>
            <a:spLocks noGrp="1"/>
          </p:cNvSpPr>
          <p:nvPr>
            <p:ph type="title"/>
          </p:nvPr>
        </p:nvSpPr>
        <p:spPr bwMode="auto">
          <a:xfrm>
            <a:off x="293834" y="836712"/>
            <a:ext cx="11604332" cy="425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pic>
        <p:nvPicPr>
          <p:cNvPr id="6" name="Picture 9" descr="ISL_Logo_Bla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19009" y="298177"/>
            <a:ext cx="3473970" cy="4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a:xfrm>
            <a:off x="5386998" y="6121698"/>
            <a:ext cx="10635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52037A-4942-4206-937A-B7AB6E09D7C2}" type="slidenum">
              <a:rPr lang="en-GB" smtClean="0"/>
              <a:pPr/>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6103842"/>
            <a:ext cx="12192001" cy="995696"/>
          </a:xfrm>
          <a:prstGeom prst="rect">
            <a:avLst/>
          </a:prstGeom>
        </p:spPr>
      </p:pic>
    </p:spTree>
    <p:extLst>
      <p:ext uri="{BB962C8B-B14F-4D97-AF65-F5344CB8AC3E}">
        <p14:creationId xmlns:p14="http://schemas.microsoft.com/office/powerpoint/2010/main" val="21898762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www.nhs.uk/Livewell/Goodfood/Pages/what-are-processed-foods.aspx"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adultlearning.islington.gov.uk/" TargetMode="External"/><Relationship Id="rId2" Type="http://schemas.openxmlformats.org/officeDocument/2006/relationships/hyperlink" Target="mailto:Alison.moore@islington.gov.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487647" y="1139401"/>
            <a:ext cx="11344888" cy="4644382"/>
          </a:xfrm>
        </p:spPr>
        <p:txBody>
          <a:bodyPr/>
          <a:lstStyle/>
          <a:p>
            <a:pPr marL="0" indent="0" algn="ctr">
              <a:buNone/>
            </a:pPr>
            <a:r>
              <a:rPr lang="en-US" sz="6000" b="1" kern="1200" dirty="0">
                <a:solidFill>
                  <a:prstClr val="black"/>
                </a:solidFill>
                <a:latin typeface="Calibri Light" panose="020F0302020204030204"/>
                <a:ea typeface="+mj-ea"/>
                <a:cs typeface="+mj-cs"/>
              </a:rPr>
              <a:t>Functional Skills English Level 1</a:t>
            </a:r>
            <a:br>
              <a:rPr lang="en-US" sz="6000" b="1" kern="1200" dirty="0">
                <a:solidFill>
                  <a:prstClr val="black"/>
                </a:solidFill>
                <a:latin typeface="Calibri Light" panose="020F0302020204030204"/>
                <a:ea typeface="+mj-ea"/>
                <a:cs typeface="+mj-cs"/>
              </a:rPr>
            </a:br>
            <a:r>
              <a:rPr lang="en-US" sz="6000" b="1" kern="1200" dirty="0">
                <a:solidFill>
                  <a:prstClr val="black"/>
                </a:solidFill>
                <a:latin typeface="Calibri Light" panose="020F0302020204030204"/>
                <a:ea typeface="+mj-ea"/>
                <a:cs typeface="+mj-cs"/>
              </a:rPr>
              <a:t>Spring Term</a:t>
            </a:r>
          </a:p>
          <a:p>
            <a:pPr marL="0" indent="0" algn="ctr">
              <a:buNone/>
            </a:pPr>
            <a:endParaRPr lang="en-US" sz="1000" kern="1200" dirty="0">
              <a:solidFill>
                <a:prstClr val="black"/>
              </a:solidFill>
              <a:latin typeface="Calibri Light" panose="020F0302020204030204"/>
              <a:ea typeface="+mj-ea"/>
              <a:cs typeface="+mj-cs"/>
            </a:endParaRPr>
          </a:p>
          <a:p>
            <a:pPr marL="0" indent="0" algn="ctr">
              <a:buNone/>
            </a:pPr>
            <a:endParaRPr lang="en-US" sz="1000" kern="1200" dirty="0">
              <a:solidFill>
                <a:prstClr val="black"/>
              </a:solidFill>
              <a:latin typeface="Calibri Light" panose="020F0302020204030204"/>
              <a:ea typeface="+mj-ea"/>
              <a:cs typeface="+mj-cs"/>
            </a:endParaRPr>
          </a:p>
          <a:p>
            <a:pPr marL="0" indent="0" algn="ctr">
              <a:buNone/>
            </a:pPr>
            <a:endParaRPr lang="en-US" sz="1000" kern="1200" dirty="0">
              <a:solidFill>
                <a:prstClr val="black"/>
              </a:solidFill>
              <a:latin typeface="Calibri Light" panose="020F0302020204030204"/>
              <a:ea typeface="+mj-ea"/>
              <a:cs typeface="+mj-cs"/>
            </a:endParaRPr>
          </a:p>
          <a:p>
            <a:pPr algn="ctr"/>
            <a:r>
              <a:rPr lang="en-US" sz="4000" dirty="0"/>
              <a:t>29th Sept </a:t>
            </a:r>
            <a:r>
              <a:rPr lang="en-GB" sz="4000" dirty="0"/>
              <a:t>2021 – 17</a:t>
            </a:r>
            <a:r>
              <a:rPr lang="en-GB" sz="4000" baseline="30000" dirty="0"/>
              <a:t>th</a:t>
            </a:r>
            <a:r>
              <a:rPr lang="en-GB" sz="4000" dirty="0"/>
              <a:t> December 2021</a:t>
            </a:r>
            <a:endParaRPr lang="en-US" sz="4000" dirty="0"/>
          </a:p>
          <a:p>
            <a:pPr marL="0" indent="0" algn="ctr">
              <a:buNone/>
            </a:pPr>
            <a:endParaRPr lang="en-GB"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52037A-4942-4206-937A-B7AB6E09D7C2}"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49638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03" y="2439481"/>
            <a:ext cx="4791873" cy="425646"/>
          </a:xfrm>
        </p:spPr>
        <p:txBody>
          <a:bodyPr/>
          <a:lstStyle/>
          <a:p>
            <a:r>
              <a:rPr lang="en-GB" dirty="0"/>
              <a:t>Learner Survey</a:t>
            </a:r>
            <a:br>
              <a:rPr lang="en-GB" dirty="0"/>
            </a:br>
            <a:br>
              <a:rPr lang="en-GB" dirty="0"/>
            </a:br>
            <a:r>
              <a:rPr lang="en-US" b="0" dirty="0"/>
              <a:t>If you are aged 19 or over, </a:t>
            </a:r>
            <a:br>
              <a:rPr lang="en-US" b="0" dirty="0"/>
            </a:br>
            <a:r>
              <a:rPr lang="en-US" b="0" dirty="0"/>
              <a:t>go to: </a:t>
            </a:r>
            <a:br>
              <a:rPr lang="en-US" b="0" dirty="0"/>
            </a:br>
            <a:r>
              <a:rPr lang="en-US" b="0" dirty="0"/>
              <a:t>https://www.iffresearch.com/LLS/gkqf </a:t>
            </a:r>
            <a:br>
              <a:rPr lang="en-US" b="0" dirty="0"/>
            </a:br>
            <a:br>
              <a:rPr lang="en-US" b="0" dirty="0"/>
            </a:br>
            <a:r>
              <a:rPr lang="en-US" b="0" dirty="0"/>
              <a:t>Or scan the QR code to take part! Via the screen</a:t>
            </a:r>
            <a:br>
              <a:rPr lang="en-US" b="0" dirty="0"/>
            </a:br>
            <a:br>
              <a:rPr lang="en-US" b="0" dirty="0"/>
            </a:br>
            <a:br>
              <a:rPr lang="en-US" b="0" dirty="0"/>
            </a:br>
            <a:br>
              <a:rPr lang="en-GB" dirty="0"/>
            </a:br>
            <a:br>
              <a:rPr lang="en-GB" dirty="0"/>
            </a:br>
            <a:endParaRPr lang="en-GB" dirty="0"/>
          </a:p>
        </p:txBody>
      </p:sp>
      <p:pic>
        <p:nvPicPr>
          <p:cNvPr id="6" name="Content Placeholder 5"/>
          <p:cNvPicPr>
            <a:picLocks noGrp="1" noChangeAspect="1"/>
          </p:cNvPicPr>
          <p:nvPr>
            <p:ph idx="1"/>
          </p:nvPr>
        </p:nvPicPr>
        <p:blipFill>
          <a:blip r:embed="rId2"/>
          <a:stretch>
            <a:fillRect/>
          </a:stretch>
        </p:blipFill>
        <p:spPr>
          <a:xfrm>
            <a:off x="5393933" y="66501"/>
            <a:ext cx="4803169" cy="6281067"/>
          </a:xfrm>
          <a:prstGeom prst="rect">
            <a:avLst/>
          </a:prstGeom>
        </p:spPr>
      </p:pic>
      <p:sp>
        <p:nvSpPr>
          <p:cNvPr id="4" name="Date Placeholder 3"/>
          <p:cNvSpPr>
            <a:spLocks noGrp="1"/>
          </p:cNvSpPr>
          <p:nvPr>
            <p:ph type="dt" sz="half" idx="10"/>
          </p:nvPr>
        </p:nvSpPr>
        <p:spPr/>
        <p:txBody>
          <a:bodyPr/>
          <a:lstStyle/>
          <a:p>
            <a:fld id="{00C2292A-5DDB-49DA-855F-090DD4FEA8BC}" type="datetime1">
              <a:rPr lang="en-US" smtClean="0"/>
              <a:t>1/9/2022</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425942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79" y="723696"/>
            <a:ext cx="3980215" cy="425646"/>
          </a:xfrm>
        </p:spPr>
        <p:txBody>
          <a:bodyPr/>
          <a:lstStyle/>
          <a:p>
            <a:r>
              <a:rPr lang="en-GB" dirty="0"/>
              <a:t>Course outline</a:t>
            </a:r>
          </a:p>
        </p:txBody>
      </p:sp>
      <p:pic>
        <p:nvPicPr>
          <p:cNvPr id="6" name="Content Placeholder 5"/>
          <p:cNvPicPr>
            <a:picLocks noGrp="1" noChangeAspect="1"/>
          </p:cNvPicPr>
          <p:nvPr>
            <p:ph idx="1"/>
          </p:nvPr>
        </p:nvPicPr>
        <p:blipFill>
          <a:blip r:embed="rId2"/>
          <a:stretch>
            <a:fillRect/>
          </a:stretch>
        </p:blipFill>
        <p:spPr>
          <a:xfrm>
            <a:off x="6396332" y="86502"/>
            <a:ext cx="5033668" cy="6213219"/>
          </a:xfrm>
          <a:prstGeom prst="rect">
            <a:avLst/>
          </a:prstGeom>
        </p:spPr>
      </p:pic>
      <p:sp>
        <p:nvSpPr>
          <p:cNvPr id="4" name="Date Placeholder 3"/>
          <p:cNvSpPr>
            <a:spLocks noGrp="1"/>
          </p:cNvSpPr>
          <p:nvPr>
            <p:ph type="dt" sz="half" idx="10"/>
          </p:nvPr>
        </p:nvSpPr>
        <p:spPr/>
        <p:txBody>
          <a:bodyPr/>
          <a:lstStyle/>
          <a:p>
            <a:fld id="{D7FF0AE5-8514-446E-BFE6-98220F69C943}" type="datetime1">
              <a:rPr lang="en-US" smtClean="0"/>
              <a:t>1/9/2022</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9631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a:t>
            </a:r>
            <a:r>
              <a:rPr lang="en-US" dirty="0"/>
              <a:t> the following:</a:t>
            </a:r>
            <a:br>
              <a:rPr lang="en-US" dirty="0"/>
            </a:br>
            <a:endParaRPr lang="en-GB" dirty="0"/>
          </a:p>
        </p:txBody>
      </p:sp>
      <p:sp>
        <p:nvSpPr>
          <p:cNvPr id="3" name="Content Placeholder 2"/>
          <p:cNvSpPr>
            <a:spLocks noGrp="1"/>
          </p:cNvSpPr>
          <p:nvPr>
            <p:ph idx="1"/>
          </p:nvPr>
        </p:nvSpPr>
        <p:spPr/>
        <p:txBody>
          <a:bodyPr/>
          <a:lstStyle/>
          <a:p>
            <a:r>
              <a:rPr lang="en-GB" sz="2400" dirty="0"/>
              <a:t>Healthy and unhealthy food –What makes food healthy and unhealthy?</a:t>
            </a:r>
          </a:p>
          <a:p>
            <a:endParaRPr lang="en-GB" sz="2400" dirty="0"/>
          </a:p>
          <a:p>
            <a:r>
              <a:rPr lang="en-GB" sz="2400" dirty="0"/>
              <a:t>Is there any such thing as ‘bad’ food?</a:t>
            </a:r>
          </a:p>
          <a:p>
            <a:endParaRPr lang="en-GB" sz="2400" dirty="0"/>
          </a:p>
          <a:p>
            <a:endParaRPr lang="en-GB" sz="2400" dirty="0"/>
          </a:p>
          <a:p>
            <a:endParaRPr lang="en-GB" sz="2400" dirty="0"/>
          </a:p>
          <a:p>
            <a:endParaRPr lang="en-GB" sz="2400" dirty="0"/>
          </a:p>
          <a:p>
            <a:pPr marL="0" indent="0">
              <a:buNone/>
            </a:pPr>
            <a:endParaRPr lang="en-GB" sz="2400" dirty="0"/>
          </a:p>
        </p:txBody>
      </p:sp>
      <p:sp>
        <p:nvSpPr>
          <p:cNvPr id="4" name="Date Placeholder 3"/>
          <p:cNvSpPr>
            <a:spLocks noGrp="1"/>
          </p:cNvSpPr>
          <p:nvPr>
            <p:ph type="dt" sz="half" idx="10"/>
          </p:nvPr>
        </p:nvSpPr>
        <p:spPr/>
        <p:txBody>
          <a:bodyPr/>
          <a:lstStyle/>
          <a:p>
            <a:fld id="{2F590F28-92A2-4F95-894E-4BEC2C9E903C}" type="datetime1">
              <a:rPr lang="en-US" smtClean="0"/>
              <a:t>1/9/2022</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10844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67" y="405375"/>
            <a:ext cx="11604332" cy="425646"/>
          </a:xfrm>
        </p:spPr>
        <p:txBody>
          <a:bodyPr/>
          <a:lstStyle/>
          <a:p>
            <a:endParaRPr lang="en-GB" dirty="0"/>
          </a:p>
        </p:txBody>
      </p:sp>
      <p:pic>
        <p:nvPicPr>
          <p:cNvPr id="6" name="Content Placeholder 5"/>
          <p:cNvPicPr>
            <a:picLocks noGrp="1" noChangeAspect="1"/>
          </p:cNvPicPr>
          <p:nvPr>
            <p:ph idx="1"/>
          </p:nvPr>
        </p:nvPicPr>
        <p:blipFill>
          <a:blip r:embed="rId2"/>
          <a:stretch>
            <a:fillRect/>
          </a:stretch>
        </p:blipFill>
        <p:spPr>
          <a:xfrm>
            <a:off x="362212" y="924674"/>
            <a:ext cx="5200339" cy="1712095"/>
          </a:xfrm>
          <a:prstGeom prst="rect">
            <a:avLst/>
          </a:prstGeom>
        </p:spPr>
      </p:pic>
      <p:sp>
        <p:nvSpPr>
          <p:cNvPr id="4" name="Date Placeholder 3"/>
          <p:cNvSpPr>
            <a:spLocks noGrp="1"/>
          </p:cNvSpPr>
          <p:nvPr>
            <p:ph type="dt" sz="half" idx="10"/>
          </p:nvPr>
        </p:nvSpPr>
        <p:spPr/>
        <p:txBody>
          <a:bodyPr/>
          <a:lstStyle/>
          <a:p>
            <a:fld id="{FB093114-42CE-4FB2-9AAC-A655613585F0}" type="datetime1">
              <a:rPr lang="en-US" smtClean="0"/>
              <a:t>1/9/2022</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
        <p:nvSpPr>
          <p:cNvPr id="7" name="AutoShape 2" descr="100 Unhealthiest Foods On the Planet | Eat This Not Th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6500394" y="924674"/>
            <a:ext cx="5002629" cy="3666049"/>
          </a:xfrm>
          <a:prstGeom prst="rect">
            <a:avLst/>
          </a:prstGeom>
        </p:spPr>
      </p:pic>
      <p:pic>
        <p:nvPicPr>
          <p:cNvPr id="9" name="Picture 8"/>
          <p:cNvPicPr>
            <a:picLocks noChangeAspect="1"/>
          </p:cNvPicPr>
          <p:nvPr/>
        </p:nvPicPr>
        <p:blipFill>
          <a:blip r:embed="rId4"/>
          <a:stretch>
            <a:fillRect/>
          </a:stretch>
        </p:blipFill>
        <p:spPr>
          <a:xfrm>
            <a:off x="362212" y="2986062"/>
            <a:ext cx="5200339" cy="2912190"/>
          </a:xfrm>
          <a:prstGeom prst="rect">
            <a:avLst/>
          </a:prstGeom>
        </p:spPr>
      </p:pic>
    </p:spTree>
    <p:extLst>
      <p:ext uri="{BB962C8B-B14F-4D97-AF65-F5344CB8AC3E}">
        <p14:creationId xmlns:p14="http://schemas.microsoft.com/office/powerpoint/2010/main" val="918548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78" y="588987"/>
            <a:ext cx="5356953" cy="425646"/>
          </a:xfrm>
        </p:spPr>
        <p:txBody>
          <a:bodyPr/>
          <a:lstStyle/>
          <a:p>
            <a:r>
              <a:rPr lang="en-GB" dirty="0"/>
              <a:t>Processed foods – the facts</a:t>
            </a:r>
            <a:br>
              <a:rPr lang="en-GB" dirty="0"/>
            </a:br>
            <a:endParaRPr lang="en-GB" dirty="0"/>
          </a:p>
        </p:txBody>
      </p:sp>
      <p:sp>
        <p:nvSpPr>
          <p:cNvPr id="3" name="Content Placeholder 2"/>
          <p:cNvSpPr>
            <a:spLocks noGrp="1"/>
          </p:cNvSpPr>
          <p:nvPr>
            <p:ph idx="1"/>
          </p:nvPr>
        </p:nvSpPr>
        <p:spPr>
          <a:xfrm>
            <a:off x="216778" y="1164133"/>
            <a:ext cx="11610997" cy="4507657"/>
          </a:xfrm>
        </p:spPr>
        <p:txBody>
          <a:bodyPr/>
          <a:lstStyle/>
          <a:p>
            <a:r>
              <a:rPr lang="en-GB" sz="2400" dirty="0"/>
              <a:t>Read the text and answer the questions.</a:t>
            </a:r>
          </a:p>
          <a:p>
            <a:endParaRPr lang="en-GB" dirty="0"/>
          </a:p>
          <a:p>
            <a:endParaRPr lang="en-GB" dirty="0"/>
          </a:p>
        </p:txBody>
      </p:sp>
      <p:sp>
        <p:nvSpPr>
          <p:cNvPr id="4" name="Date Placeholder 3"/>
          <p:cNvSpPr>
            <a:spLocks noGrp="1"/>
          </p:cNvSpPr>
          <p:nvPr>
            <p:ph type="dt" sz="half" idx="10"/>
          </p:nvPr>
        </p:nvSpPr>
        <p:spPr/>
        <p:txBody>
          <a:bodyPr/>
          <a:lstStyle/>
          <a:p>
            <a:fld id="{47890791-7CCE-4BC1-84CD-E9B80C93D51E}" type="datetime1">
              <a:rPr lang="en-US" smtClean="0"/>
              <a:t>1/9/2022</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48553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Processed foods – the facts</a:t>
            </a:r>
            <a:br>
              <a:rPr lang="en-GB" dirty="0"/>
            </a:br>
            <a:endParaRPr lang="en-GB" dirty="0"/>
          </a:p>
        </p:txBody>
      </p:sp>
      <p:sp>
        <p:nvSpPr>
          <p:cNvPr id="3" name="Content Placeholder 2"/>
          <p:cNvSpPr>
            <a:spLocks noGrp="1"/>
          </p:cNvSpPr>
          <p:nvPr>
            <p:ph idx="1"/>
          </p:nvPr>
        </p:nvSpPr>
        <p:spPr/>
        <p:txBody>
          <a:bodyPr/>
          <a:lstStyle/>
          <a:p>
            <a:r>
              <a:rPr lang="en-GB" dirty="0"/>
              <a:t>There are four main purposes of text. What are they?</a:t>
            </a:r>
          </a:p>
          <a:p>
            <a:endParaRPr lang="en-GB" dirty="0"/>
          </a:p>
          <a:p>
            <a:r>
              <a:rPr lang="en-GB" dirty="0"/>
              <a:t>What was the purpose of the text that you have just been working on?</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Date Placeholder 3"/>
          <p:cNvSpPr>
            <a:spLocks noGrp="1"/>
          </p:cNvSpPr>
          <p:nvPr>
            <p:ph type="dt" sz="half" idx="10"/>
          </p:nvPr>
        </p:nvSpPr>
        <p:spPr/>
        <p:txBody>
          <a:bodyPr/>
          <a:lstStyle/>
          <a:p>
            <a:fld id="{E9293E9F-2700-4F2D-BB76-EC0025244F90}" type="datetime1">
              <a:rPr lang="en-US" smtClean="0"/>
              <a:t>1/9/2022</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64026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88" y="1582371"/>
            <a:ext cx="11604332" cy="425646"/>
          </a:xfrm>
        </p:spPr>
        <p:txBody>
          <a:bodyPr/>
          <a:lstStyle/>
          <a:p>
            <a:r>
              <a:rPr lang="en-GB" dirty="0"/>
              <a:t>References:</a:t>
            </a:r>
            <a:br>
              <a:rPr lang="en-GB" dirty="0"/>
            </a:br>
            <a:br>
              <a:rPr lang="en-GB" dirty="0"/>
            </a:br>
            <a:br>
              <a:rPr lang="en-GB" dirty="0"/>
            </a:br>
            <a:br>
              <a:rPr lang="en-GB" dirty="0"/>
            </a:br>
            <a:endParaRPr lang="en-GB" dirty="0"/>
          </a:p>
        </p:txBody>
      </p:sp>
      <p:sp>
        <p:nvSpPr>
          <p:cNvPr id="3" name="Content Placeholder 2"/>
          <p:cNvSpPr>
            <a:spLocks noGrp="1"/>
          </p:cNvSpPr>
          <p:nvPr>
            <p:ph idx="1"/>
          </p:nvPr>
        </p:nvSpPr>
        <p:spPr>
          <a:xfrm>
            <a:off x="316188" y="1724599"/>
            <a:ext cx="10774765" cy="3730979"/>
          </a:xfrm>
        </p:spPr>
        <p:txBody>
          <a:bodyPr/>
          <a:lstStyle/>
          <a:p>
            <a:pPr marL="0" indent="0">
              <a:buNone/>
            </a:pPr>
            <a:r>
              <a:rPr lang="en-GB" u="sng" dirty="0">
                <a:hlinkClick r:id="rId2"/>
              </a:rPr>
              <a:t>http://www.nhs.uk/Livewell/Goodfood/Pages/what-are-processed-foods.aspx</a:t>
            </a:r>
            <a:endParaRPr lang="en-GB" u="sng" dirty="0"/>
          </a:p>
          <a:p>
            <a:pPr marL="0" indent="0">
              <a:buNone/>
            </a:pPr>
            <a:endParaRPr lang="en-GB" u="sng" dirty="0"/>
          </a:p>
          <a:p>
            <a:pPr marL="0" indent="0">
              <a:buNone/>
            </a:pPr>
            <a:endParaRPr lang="en-GB" u="sng" dirty="0"/>
          </a:p>
          <a:p>
            <a:pPr marL="0" indent="0">
              <a:buNone/>
            </a:pPr>
            <a:endParaRPr lang="en-GB" u="sng" dirty="0"/>
          </a:p>
          <a:p>
            <a:pPr marL="0" indent="0">
              <a:buNone/>
            </a:pPr>
            <a:endParaRPr lang="en-GB" u="sng" dirty="0"/>
          </a:p>
          <a:p>
            <a:pPr marL="0" indent="0">
              <a:buNone/>
            </a:pPr>
            <a:endParaRPr lang="en-GB" dirty="0"/>
          </a:p>
          <a:p>
            <a:pPr marL="0" indent="0">
              <a:buNone/>
            </a:pPr>
            <a:endParaRPr lang="en-GB" dirty="0"/>
          </a:p>
          <a:p>
            <a:pPr marL="0" indent="0">
              <a:buNone/>
            </a:pPr>
            <a:endParaRPr lang="en-GB"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BCA35E8-47E0-4934-A56B-65F617187EE8}" type="datetime1">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1/9/2022</a:t>
            </a:fld>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369220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CB6B-71B6-4D6C-9B46-DB5E7DEF0F74}"/>
              </a:ext>
            </a:extLst>
          </p:cNvPr>
          <p:cNvSpPr>
            <a:spLocks noGrp="1"/>
          </p:cNvSpPr>
          <p:nvPr>
            <p:ph type="title"/>
          </p:nvPr>
        </p:nvSpPr>
        <p:spPr/>
        <p:txBody>
          <a:bodyPr/>
          <a:lstStyle/>
          <a:p>
            <a:r>
              <a:rPr lang="en-GB" dirty="0"/>
              <a:t>Questions about eating processed foods.</a:t>
            </a:r>
          </a:p>
        </p:txBody>
      </p:sp>
      <p:sp>
        <p:nvSpPr>
          <p:cNvPr id="3" name="Content Placeholder 2">
            <a:extLst>
              <a:ext uri="{FF2B5EF4-FFF2-40B4-BE49-F238E27FC236}">
                <a16:creationId xmlns:a16="http://schemas.microsoft.com/office/drawing/2014/main" id="{AACD8DA5-BE94-43B8-A430-A37125BA616C}"/>
              </a:ext>
            </a:extLst>
          </p:cNvPr>
          <p:cNvSpPr>
            <a:spLocks noGrp="1"/>
          </p:cNvSpPr>
          <p:nvPr>
            <p:ph idx="1"/>
          </p:nvPr>
        </p:nvSpPr>
        <p:spPr/>
        <p:txBody>
          <a:bodyPr/>
          <a:lstStyle/>
          <a:p>
            <a:r>
              <a:rPr lang="en-GB" dirty="0"/>
              <a:t>What is a processed food?</a:t>
            </a:r>
          </a:p>
          <a:p>
            <a:r>
              <a:rPr lang="en-GB" dirty="0"/>
              <a:t>Give 5 examples of a processed food</a:t>
            </a:r>
          </a:p>
          <a:p>
            <a:r>
              <a:rPr lang="en-GB" dirty="0"/>
              <a:t>What methods are used to produce processed foods?</a:t>
            </a:r>
          </a:p>
          <a:p>
            <a:r>
              <a:rPr lang="en-GB" dirty="0"/>
              <a:t>What ingredients make some processed foods unhealthy?</a:t>
            </a:r>
          </a:p>
          <a:p>
            <a:r>
              <a:rPr lang="en-GB" dirty="0"/>
              <a:t>Are all processed foods bad for you?</a:t>
            </a:r>
          </a:p>
          <a:p>
            <a:r>
              <a:rPr lang="en-GB" dirty="0"/>
              <a:t>How can you eat processed foods as part of a healthy diet?</a:t>
            </a:r>
          </a:p>
          <a:p>
            <a:r>
              <a:rPr lang="en-GB" dirty="0"/>
              <a:t>What is a high level of fat per 100g?</a:t>
            </a:r>
          </a:p>
        </p:txBody>
      </p:sp>
      <p:sp>
        <p:nvSpPr>
          <p:cNvPr id="4" name="Date Placeholder 3">
            <a:extLst>
              <a:ext uri="{FF2B5EF4-FFF2-40B4-BE49-F238E27FC236}">
                <a16:creationId xmlns:a16="http://schemas.microsoft.com/office/drawing/2014/main" id="{B969B4DD-16EC-424E-B392-1363E2EB508F}"/>
              </a:ext>
            </a:extLst>
          </p:cNvPr>
          <p:cNvSpPr>
            <a:spLocks noGrp="1"/>
          </p:cNvSpPr>
          <p:nvPr>
            <p:ph type="dt" sz="half" idx="10"/>
          </p:nvPr>
        </p:nvSpPr>
        <p:spPr/>
        <p:txBody>
          <a:bodyPr/>
          <a:lstStyle/>
          <a:p>
            <a:fld id="{754CF634-63E9-48B5-859E-1B17807B79B0}" type="datetime1">
              <a:rPr lang="en-US" smtClean="0"/>
              <a:t>1/9/2022</a:t>
            </a:fld>
            <a:endParaRPr lang="en-US" dirty="0"/>
          </a:p>
        </p:txBody>
      </p:sp>
      <p:sp>
        <p:nvSpPr>
          <p:cNvPr id="5" name="Slide Number Placeholder 4">
            <a:extLst>
              <a:ext uri="{FF2B5EF4-FFF2-40B4-BE49-F238E27FC236}">
                <a16:creationId xmlns:a16="http://schemas.microsoft.com/office/drawing/2014/main" id="{20EDD689-AED9-430D-BC8C-AFF22B6817DA}"/>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8827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36550"/>
            <a:ext cx="10363200" cy="844550"/>
          </a:xfrm>
        </p:spPr>
        <p:txBody>
          <a:bodyPr/>
          <a:lstStyle/>
          <a:p>
            <a:r>
              <a:rPr lang="en-GB" dirty="0"/>
              <a:t>Lesson summary</a:t>
            </a:r>
          </a:p>
        </p:txBody>
      </p:sp>
      <p:sp>
        <p:nvSpPr>
          <p:cNvPr id="3" name="Text Placeholder 2"/>
          <p:cNvSpPr>
            <a:spLocks noGrp="1"/>
          </p:cNvSpPr>
          <p:nvPr>
            <p:ph type="body" sz="half" idx="1"/>
          </p:nvPr>
        </p:nvSpPr>
        <p:spPr>
          <a:xfrm>
            <a:off x="318500" y="1217488"/>
            <a:ext cx="11578974" cy="4705563"/>
          </a:xfrm>
        </p:spPr>
        <p:txBody>
          <a:bodyPr/>
          <a:lstStyle/>
          <a:p>
            <a:pPr marL="0" lvl="0" indent="0" fontAlgn="auto">
              <a:spcBef>
                <a:spcPts val="0"/>
              </a:spcBef>
              <a:spcAft>
                <a:spcPts val="0"/>
              </a:spcAft>
              <a:buNone/>
              <a:defRPr/>
            </a:pPr>
            <a:r>
              <a:rPr lang="en-GB" sz="2800" dirty="0">
                <a:solidFill>
                  <a:prstClr val="black"/>
                </a:solidFill>
              </a:rPr>
              <a:t>In the lesson, you…</a:t>
            </a:r>
          </a:p>
          <a:p>
            <a:pPr marL="0" lvl="0" indent="0" fontAlgn="auto">
              <a:spcBef>
                <a:spcPts val="0"/>
              </a:spcBef>
              <a:spcAft>
                <a:spcPts val="0"/>
              </a:spcAft>
              <a:buNone/>
              <a:defRPr/>
            </a:pPr>
            <a:endParaRPr lang="en-GB" sz="800" dirty="0">
              <a:solidFill>
                <a:prstClr val="black"/>
              </a:solidFill>
            </a:endParaRPr>
          </a:p>
          <a:p>
            <a:pPr marL="0" lvl="0" indent="0" fontAlgn="auto">
              <a:spcBef>
                <a:spcPts val="0"/>
              </a:spcBef>
              <a:spcAft>
                <a:spcPts val="0"/>
              </a:spcAft>
              <a:buNone/>
              <a:defRPr/>
            </a:pPr>
            <a:endParaRPr lang="en-GB" sz="800" dirty="0">
              <a:solidFill>
                <a:prstClr val="black"/>
              </a:solidFill>
            </a:endParaRPr>
          </a:p>
          <a:p>
            <a:pPr>
              <a:spcBef>
                <a:spcPts val="0"/>
              </a:spcBef>
            </a:pPr>
            <a:r>
              <a:rPr lang="en-GB" sz="2800" dirty="0"/>
              <a:t>Explore healthy and unhealthy food – discussion</a:t>
            </a:r>
          </a:p>
          <a:p>
            <a:pPr>
              <a:spcBef>
                <a:spcPts val="0"/>
              </a:spcBef>
            </a:pPr>
            <a:r>
              <a:rPr lang="en-GB" sz="2800" dirty="0"/>
              <a:t>Recognise information on food labels</a:t>
            </a:r>
          </a:p>
          <a:p>
            <a:pPr>
              <a:spcBef>
                <a:spcPts val="0"/>
              </a:spcBef>
            </a:pPr>
            <a:r>
              <a:rPr lang="en-GB" sz="2800" dirty="0"/>
              <a:t>Read and answer questions about the facts/effects of sugar</a:t>
            </a:r>
          </a:p>
          <a:p>
            <a:pPr>
              <a:spcBef>
                <a:spcPts val="0"/>
              </a:spcBef>
            </a:pPr>
            <a:r>
              <a:rPr lang="en-GB" sz="2800" dirty="0"/>
              <a:t>Identify four purposes of text found in the reading document.</a:t>
            </a:r>
          </a:p>
          <a:p>
            <a:pPr>
              <a:lnSpc>
                <a:spcPct val="100000"/>
              </a:lnSpc>
              <a:spcBef>
                <a:spcPts val="0"/>
              </a:spcBef>
            </a:pPr>
            <a:r>
              <a:rPr lang="en-GB" sz="2800" dirty="0"/>
              <a:t>Self-assess personal skills</a:t>
            </a:r>
          </a:p>
          <a:p>
            <a:pPr>
              <a:lnSpc>
                <a:spcPct val="100000"/>
              </a:lnSpc>
              <a:spcBef>
                <a:spcPts val="0"/>
              </a:spcBef>
            </a:pPr>
            <a:r>
              <a:rPr lang="en-GB" sz="2800" dirty="0"/>
              <a:t>Complete an ILP</a:t>
            </a:r>
          </a:p>
          <a:p>
            <a:pPr>
              <a:lnSpc>
                <a:spcPct val="100000"/>
              </a:lnSpc>
              <a:spcBef>
                <a:spcPts val="0"/>
              </a:spcBef>
            </a:pPr>
            <a:endParaRPr lang="en-GB" sz="2800" dirty="0"/>
          </a:p>
          <a:p>
            <a:pPr>
              <a:lnSpc>
                <a:spcPct val="100000"/>
              </a:lnSpc>
              <a:spcBef>
                <a:spcPts val="0"/>
              </a:spcBef>
            </a:pPr>
            <a:r>
              <a:rPr lang="en-GB" sz="2800" dirty="0"/>
              <a:t>Homework: Complete the diagnostic assessment and the worksheet titled ‘</a:t>
            </a:r>
            <a:r>
              <a:rPr lang="en-GB" sz="2800" i="1" dirty="0"/>
              <a:t>balanced diet’.</a:t>
            </a:r>
          </a:p>
          <a:p>
            <a:pPr fontAlgn="auto">
              <a:lnSpc>
                <a:spcPct val="150000"/>
              </a:lnSpc>
              <a:spcBef>
                <a:spcPts val="0"/>
              </a:spcBef>
              <a:spcAft>
                <a:spcPts val="0"/>
              </a:spcAft>
              <a:defRPr/>
            </a:pPr>
            <a:endParaRPr lang="en-GB" sz="2800" dirty="0"/>
          </a:p>
          <a:p>
            <a:pPr marL="0" indent="0">
              <a:buNone/>
            </a:pPr>
            <a:endParaRPr lang="en-GB" sz="1800" dirty="0"/>
          </a:p>
        </p:txBody>
      </p:sp>
    </p:spTree>
    <p:extLst>
      <p:ext uri="{BB962C8B-B14F-4D97-AF65-F5344CB8AC3E}">
        <p14:creationId xmlns:p14="http://schemas.microsoft.com/office/powerpoint/2010/main" val="3896356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7044"/>
            <a:ext cx="2106202" cy="425646"/>
          </a:xfrm>
        </p:spPr>
        <p:txBody>
          <a:bodyPr/>
          <a:lstStyle/>
          <a:p>
            <a:r>
              <a:rPr lang="en-GB" dirty="0"/>
              <a:t>Homework</a:t>
            </a:r>
          </a:p>
        </p:txBody>
      </p:sp>
      <p:pic>
        <p:nvPicPr>
          <p:cNvPr id="6" name="Content Placeholder 5"/>
          <p:cNvPicPr>
            <a:picLocks noGrp="1" noChangeAspect="1"/>
          </p:cNvPicPr>
          <p:nvPr>
            <p:ph idx="1"/>
          </p:nvPr>
        </p:nvPicPr>
        <p:blipFill rotWithShape="1">
          <a:blip r:embed="rId2"/>
          <a:srcRect l="17125" t="15879" r="13719" b="15504"/>
          <a:stretch/>
        </p:blipFill>
        <p:spPr>
          <a:xfrm>
            <a:off x="2029147" y="235673"/>
            <a:ext cx="9868327" cy="6124774"/>
          </a:xfrm>
          <a:prstGeom prst="rect">
            <a:avLst/>
          </a:prstGeom>
        </p:spPr>
      </p:pic>
      <p:sp>
        <p:nvSpPr>
          <p:cNvPr id="4" name="Date Placeholder 3"/>
          <p:cNvSpPr>
            <a:spLocks noGrp="1"/>
          </p:cNvSpPr>
          <p:nvPr>
            <p:ph type="dt" sz="half" idx="10"/>
          </p:nvPr>
        </p:nvSpPr>
        <p:spPr/>
        <p:txBody>
          <a:bodyPr/>
          <a:lstStyle/>
          <a:p>
            <a:fld id="{1401CF58-B391-4F0A-9370-4572F8E6DE0A}" type="datetime1">
              <a:rPr lang="en-US" smtClean="0"/>
              <a:t>1/9/2022</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101061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37" y="1072978"/>
            <a:ext cx="11623729" cy="5509647"/>
          </a:xfrm>
        </p:spPr>
        <p:txBody>
          <a:bodyPr>
            <a:noAutofit/>
          </a:bodyPr>
          <a:lstStyle/>
          <a:p>
            <a:pPr marL="0" lvl="0" indent="0" fontAlgn="auto">
              <a:spcBef>
                <a:spcPts val="0"/>
              </a:spcBef>
              <a:spcAft>
                <a:spcPts val="0"/>
              </a:spcAft>
              <a:buNone/>
              <a:defRPr/>
            </a:pPr>
            <a:r>
              <a:rPr lang="en-GB" sz="3200" b="1" dirty="0"/>
              <a:t>Recap last lesson.</a:t>
            </a:r>
          </a:p>
          <a:p>
            <a:pPr marL="0" lvl="0" indent="0" fontAlgn="auto">
              <a:spcBef>
                <a:spcPts val="0"/>
              </a:spcBef>
              <a:spcAft>
                <a:spcPts val="0"/>
              </a:spcAft>
              <a:buNone/>
              <a:defRPr/>
            </a:pPr>
            <a:r>
              <a:rPr lang="en-GB" sz="3200" b="1" dirty="0"/>
              <a:t>Aim: Healthy and unhealthy food</a:t>
            </a:r>
            <a:endParaRPr lang="en-US" sz="3200" b="1" dirty="0"/>
          </a:p>
          <a:p>
            <a:pPr marL="0" marR="0" lvl="0" indent="0" defTabSz="914400" eaLnBrk="1" fontAlgn="auto" latinLnBrk="0" hangingPunct="1">
              <a:lnSpc>
                <a:spcPct val="100000"/>
              </a:lnSpc>
              <a:spcBef>
                <a:spcPts val="0"/>
              </a:spcBef>
              <a:spcAft>
                <a:spcPts val="0"/>
              </a:spcAft>
              <a:buClrTx/>
              <a:buSzTx/>
              <a:buFontTx/>
              <a:buNone/>
              <a:tabLst/>
              <a:defRPr/>
            </a:pPr>
            <a:endParaRPr lang="en-GB" sz="800" dirty="0"/>
          </a:p>
          <a:p>
            <a:pPr marL="0" marR="0" lvl="0" indent="0" defTabSz="914400" eaLnBrk="1" fontAlgn="auto" latinLnBrk="0" hangingPunct="1">
              <a:lnSpc>
                <a:spcPct val="100000"/>
              </a:lnSpc>
              <a:spcBef>
                <a:spcPts val="0"/>
              </a:spcBef>
              <a:spcAft>
                <a:spcPts val="0"/>
              </a:spcAft>
              <a:buClrTx/>
              <a:buSzTx/>
              <a:buFontTx/>
              <a:buNone/>
              <a:tabLst/>
              <a:defRPr/>
            </a:pPr>
            <a:r>
              <a:rPr lang="en-GB" sz="3200" b="1" dirty="0"/>
              <a:t>Objectives: </a:t>
            </a:r>
            <a:r>
              <a:rPr lang="en-GB" sz="3200" dirty="0"/>
              <a:t>by the end of this session, you will be able to</a:t>
            </a:r>
          </a:p>
          <a:p>
            <a:pPr marL="0" marR="0" lvl="0" indent="0" defTabSz="914400" eaLnBrk="1" fontAlgn="auto" latinLnBrk="0" hangingPunct="1">
              <a:lnSpc>
                <a:spcPct val="100000"/>
              </a:lnSpc>
              <a:spcBef>
                <a:spcPts val="0"/>
              </a:spcBef>
              <a:spcAft>
                <a:spcPts val="0"/>
              </a:spcAft>
              <a:buClrTx/>
              <a:buSzTx/>
              <a:buFontTx/>
              <a:buNone/>
              <a:tabLst/>
              <a:defRPr/>
            </a:pPr>
            <a:endParaRPr lang="en-GB" sz="800" dirty="0"/>
          </a:p>
          <a:p>
            <a:pPr marL="0" marR="0" lvl="0" indent="0" defTabSz="914400" eaLnBrk="1" fontAlgn="auto" latinLnBrk="0" hangingPunct="1">
              <a:lnSpc>
                <a:spcPct val="100000"/>
              </a:lnSpc>
              <a:spcBef>
                <a:spcPts val="0"/>
              </a:spcBef>
              <a:spcAft>
                <a:spcPts val="0"/>
              </a:spcAft>
              <a:buClrTx/>
              <a:buSzTx/>
              <a:buFontTx/>
              <a:buNone/>
              <a:tabLst/>
              <a:defRPr/>
            </a:pPr>
            <a:endParaRPr lang="en-GB" sz="800" dirty="0"/>
          </a:p>
          <a:p>
            <a:pPr>
              <a:spcBef>
                <a:spcPts val="0"/>
              </a:spcBef>
            </a:pPr>
            <a:r>
              <a:rPr lang="en-GB" sz="2800" dirty="0"/>
              <a:t>Explore healthy and unhealthy food - discussion</a:t>
            </a:r>
          </a:p>
          <a:p>
            <a:pPr>
              <a:spcBef>
                <a:spcPts val="0"/>
              </a:spcBef>
            </a:pPr>
            <a:r>
              <a:rPr lang="en-GB" sz="2800" dirty="0"/>
              <a:t>Read and answer questions about the effects of sugar</a:t>
            </a:r>
          </a:p>
          <a:p>
            <a:pPr>
              <a:spcBef>
                <a:spcPts val="0"/>
              </a:spcBef>
            </a:pPr>
            <a:r>
              <a:rPr lang="en-GB" sz="2800" dirty="0"/>
              <a:t>Identify four purposes of text found in the reading document.</a:t>
            </a:r>
          </a:p>
          <a:p>
            <a:pPr>
              <a:lnSpc>
                <a:spcPct val="100000"/>
              </a:lnSpc>
              <a:spcBef>
                <a:spcPts val="0"/>
              </a:spcBef>
            </a:pPr>
            <a:r>
              <a:rPr lang="en-GB" sz="2800" dirty="0"/>
              <a:t>Self-assess personal skills</a:t>
            </a:r>
          </a:p>
          <a:p>
            <a:pPr>
              <a:lnSpc>
                <a:spcPct val="100000"/>
              </a:lnSpc>
              <a:spcBef>
                <a:spcPts val="0"/>
              </a:spcBef>
            </a:pPr>
            <a:r>
              <a:rPr lang="en-GB" sz="2800" dirty="0"/>
              <a:t>Complete an ILP</a:t>
            </a:r>
          </a:p>
          <a:p>
            <a:pPr fontAlgn="auto">
              <a:lnSpc>
                <a:spcPct val="150000"/>
              </a:lnSpc>
              <a:spcBef>
                <a:spcPts val="0"/>
              </a:spcBef>
              <a:spcAft>
                <a:spcPts val="0"/>
              </a:spcAft>
              <a:defRPr/>
            </a:pPr>
            <a:endParaRPr lang="en-GB" sz="2800" dirty="0"/>
          </a:p>
          <a:p>
            <a:pPr fontAlgn="auto">
              <a:lnSpc>
                <a:spcPct val="150000"/>
              </a:lnSpc>
              <a:spcBef>
                <a:spcPts val="0"/>
              </a:spcBef>
              <a:spcAft>
                <a:spcPts val="0"/>
              </a:spcAft>
              <a:defRPr/>
            </a:pPr>
            <a:endParaRPr lang="en-GB" sz="2800" dirty="0"/>
          </a:p>
          <a:p>
            <a:pPr fontAlgn="auto">
              <a:lnSpc>
                <a:spcPct val="150000"/>
              </a:lnSpc>
              <a:spcBef>
                <a:spcPts val="0"/>
              </a:spcBef>
              <a:spcAft>
                <a:spcPts val="0"/>
              </a:spcAft>
              <a:defRPr/>
            </a:pPr>
            <a:endParaRPr lang="en-GB" sz="2800" dirty="0"/>
          </a:p>
          <a:p>
            <a:pPr fontAlgn="auto">
              <a:lnSpc>
                <a:spcPct val="150000"/>
              </a:lnSpc>
              <a:spcBef>
                <a:spcPts val="0"/>
              </a:spcBef>
              <a:spcAft>
                <a:spcPts val="0"/>
              </a:spcAft>
              <a:defRPr/>
            </a:pPr>
            <a:endParaRPr lang="en-GB" sz="2800" dirty="0"/>
          </a:p>
          <a:p>
            <a:pPr marL="0" marR="0" lvl="0" indent="0" defTabSz="914400" eaLnBrk="1" fontAlgn="auto" latinLnBrk="0" hangingPunct="1">
              <a:lnSpc>
                <a:spcPct val="100000"/>
              </a:lnSpc>
              <a:spcBef>
                <a:spcPts val="0"/>
              </a:spcBef>
              <a:spcAft>
                <a:spcPts val="0"/>
              </a:spcAft>
              <a:buClrTx/>
              <a:buSzTx/>
              <a:buFontTx/>
              <a:buNone/>
              <a:tabLst/>
              <a:defRPr/>
            </a:pPr>
            <a:r>
              <a:rPr lang="en-GB" sz="3200" dirty="0"/>
              <a:t> </a:t>
            </a:r>
          </a:p>
        </p:txBody>
      </p:sp>
      <p:sp>
        <p:nvSpPr>
          <p:cNvPr id="2" name="Title 1"/>
          <p:cNvSpPr>
            <a:spLocks noGrp="1"/>
          </p:cNvSpPr>
          <p:nvPr>
            <p:ph type="title"/>
          </p:nvPr>
        </p:nvSpPr>
        <p:spPr>
          <a:xfrm>
            <a:off x="457452" y="112939"/>
            <a:ext cx="10820400" cy="856126"/>
          </a:xfrm>
        </p:spPr>
        <p:txBody>
          <a:bodyPr/>
          <a:lstStyle/>
          <a:p>
            <a:pPr algn="ctr"/>
            <a:r>
              <a:rPr lang="en-US" dirty="0"/>
              <a:t>Session aims/</a:t>
            </a:r>
            <a:r>
              <a:rPr lang="en-US" dirty="0" err="1"/>
              <a:t>objs</a:t>
            </a:r>
            <a:endParaRPr lang="en-US" dirty="0"/>
          </a:p>
        </p:txBody>
      </p:sp>
    </p:spTree>
    <p:extLst>
      <p:ext uri="{BB962C8B-B14F-4D97-AF65-F5344CB8AC3E}">
        <p14:creationId xmlns:p14="http://schemas.microsoft.com/office/powerpoint/2010/main" val="146916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1536226" y="1293457"/>
            <a:ext cx="8141906" cy="4644382"/>
          </a:xfrm>
        </p:spPr>
        <p:txBody>
          <a:bodyPr/>
          <a:lstStyle/>
          <a:p>
            <a:pPr marL="0" indent="0" algn="ctr">
              <a:buNone/>
            </a:pPr>
            <a:endParaRPr lang="en-GB" sz="4000" b="1" dirty="0">
              <a:effectLst>
                <a:outerShdw blurRad="38100" dist="38100" dir="2700000" algn="tl">
                  <a:srgbClr val="000000">
                    <a:alpha val="43137"/>
                  </a:srgbClr>
                </a:outerShdw>
              </a:effectLst>
            </a:endParaRPr>
          </a:p>
          <a:p>
            <a:pPr marL="0" indent="0" algn="ctr">
              <a:buNone/>
            </a:pPr>
            <a:r>
              <a:rPr lang="en-GB" sz="4000" b="1" dirty="0">
                <a:effectLst>
                  <a:outerShdw blurRad="38100" dist="38100" dir="2700000" algn="tl">
                    <a:srgbClr val="000000">
                      <a:alpha val="43137"/>
                    </a:srgbClr>
                  </a:outerShdw>
                </a:effectLst>
              </a:rPr>
              <a:t>The end</a:t>
            </a: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52037A-4942-4206-937A-B7AB6E09D7C2}"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08412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V="1">
            <a:off x="7668491" y="3882786"/>
            <a:ext cx="242454" cy="247247"/>
          </a:xfrm>
          <a:prstGeom prst="rect">
            <a:avLst/>
          </a:prstGeom>
        </p:spPr>
      </p:pic>
      <p:sp>
        <p:nvSpPr>
          <p:cNvPr id="2" name="Title 1"/>
          <p:cNvSpPr>
            <a:spLocks noGrp="1"/>
          </p:cNvSpPr>
          <p:nvPr>
            <p:ph type="ctrTitle"/>
          </p:nvPr>
        </p:nvSpPr>
        <p:spPr>
          <a:xfrm>
            <a:off x="2097910" y="873034"/>
            <a:ext cx="4191001" cy="678981"/>
          </a:xfrm>
        </p:spPr>
        <p:txBody>
          <a:bodyPr>
            <a:normAutofit fontScale="90000"/>
          </a:bodyPr>
          <a:lstStyle/>
          <a:p>
            <a:r>
              <a:rPr lang="en-GB" sz="2700" dirty="0">
                <a:solidFill>
                  <a:schemeClr val="accent5">
                    <a:lumMod val="50000"/>
                  </a:schemeClr>
                </a:solidFill>
                <a:latin typeface="Arial" panose="020B0604020202020204" pitchFamily="34" charset="0"/>
                <a:cs typeface="Arial" panose="020B0604020202020204" pitchFamily="34" charset="0"/>
              </a:rPr>
              <a:t>Online Learning Class Rules</a:t>
            </a:r>
          </a:p>
        </p:txBody>
      </p:sp>
      <p:sp>
        <p:nvSpPr>
          <p:cNvPr id="3" name="Subtitle 2"/>
          <p:cNvSpPr>
            <a:spLocks noGrp="1"/>
          </p:cNvSpPr>
          <p:nvPr>
            <p:ph type="subTitle" idx="1"/>
          </p:nvPr>
        </p:nvSpPr>
        <p:spPr>
          <a:xfrm>
            <a:off x="1328604" y="2121574"/>
            <a:ext cx="7635597" cy="3688461"/>
          </a:xfrm>
        </p:spPr>
        <p:txBody>
          <a:bodyPr>
            <a:normAutofit fontScale="92500" lnSpcReduction="10000"/>
          </a:bodyPr>
          <a:lstStyle/>
          <a:p>
            <a:pPr marL="342900" indent="-342900" algn="l">
              <a:buFont typeface="Arial" panose="020B0604020202020204" pitchFamily="34" charset="0"/>
              <a:buAutoNum type="arabicPeriod"/>
            </a:pPr>
            <a:r>
              <a:rPr lang="en-GB" dirty="0">
                <a:solidFill>
                  <a:schemeClr val="accent5">
                    <a:lumMod val="50000"/>
                  </a:schemeClr>
                </a:solidFill>
                <a:latin typeface="Arial" panose="020B0604020202020204" pitchFamily="34" charset="0"/>
                <a:cs typeface="Arial" panose="020B0604020202020204" pitchFamily="34" charset="0"/>
              </a:rPr>
              <a:t>Try to be somewhere quiet.</a:t>
            </a:r>
          </a:p>
          <a:p>
            <a:pPr marL="342900" indent="-342900" algn="l">
              <a:buFont typeface="Arial" panose="020B0604020202020204" pitchFamily="34" charset="0"/>
              <a:buAutoNum type="arabicPeriod"/>
            </a:pPr>
            <a:r>
              <a:rPr lang="en-GB" dirty="0">
                <a:solidFill>
                  <a:schemeClr val="accent5">
                    <a:lumMod val="50000"/>
                  </a:schemeClr>
                </a:solidFill>
                <a:latin typeface="Arial" panose="020B0604020202020204" pitchFamily="34" charset="0"/>
                <a:cs typeface="Arial" panose="020B0604020202020204" pitchFamily="34" charset="0"/>
              </a:rPr>
              <a:t>Even if you’re at home wear appropriate clothes.</a:t>
            </a:r>
          </a:p>
          <a:p>
            <a:pPr marL="342900" indent="-342900" algn="l">
              <a:buFont typeface="Arial" panose="020B0604020202020204" pitchFamily="34" charset="0"/>
              <a:buAutoNum type="arabicPeriod"/>
            </a:pPr>
            <a:r>
              <a:rPr lang="en-GB" dirty="0">
                <a:solidFill>
                  <a:schemeClr val="accent5">
                    <a:lumMod val="50000"/>
                  </a:schemeClr>
                </a:solidFill>
                <a:latin typeface="Arial" panose="020B0604020202020204" pitchFamily="34" charset="0"/>
                <a:cs typeface="Arial" panose="020B0604020202020204" pitchFamily="34" charset="0"/>
              </a:rPr>
              <a:t>Be on time.</a:t>
            </a:r>
          </a:p>
          <a:p>
            <a:pPr marL="342900" indent="-342900" algn="l">
              <a:buAutoNum type="arabicPeriod"/>
            </a:pPr>
            <a:r>
              <a:rPr lang="en-GB" dirty="0">
                <a:solidFill>
                  <a:schemeClr val="accent5">
                    <a:lumMod val="50000"/>
                  </a:schemeClr>
                </a:solidFill>
                <a:latin typeface="Arial" panose="020B0604020202020204" pitchFamily="34" charset="0"/>
                <a:cs typeface="Arial" panose="020B0604020202020204" pitchFamily="34" charset="0"/>
              </a:rPr>
              <a:t>Respect everyone and do as the teacher asks.</a:t>
            </a:r>
          </a:p>
          <a:p>
            <a:pPr marL="342900" indent="-342900" algn="l">
              <a:buAutoNum type="arabicPeriod"/>
            </a:pPr>
            <a:r>
              <a:rPr lang="en-GB" dirty="0">
                <a:solidFill>
                  <a:schemeClr val="accent5">
                    <a:lumMod val="50000"/>
                  </a:schemeClr>
                </a:solidFill>
                <a:latin typeface="Arial" panose="020B0604020202020204" pitchFamily="34" charset="0"/>
                <a:cs typeface="Arial" panose="020B0604020202020204" pitchFamily="34" charset="0"/>
              </a:rPr>
              <a:t>Wait until you’re asked to speak.</a:t>
            </a:r>
          </a:p>
          <a:p>
            <a:pPr marL="342900" indent="-342900" algn="l">
              <a:buFont typeface="Arial" panose="020B0604020202020204" pitchFamily="34" charset="0"/>
              <a:buAutoNum type="arabicPeriod"/>
            </a:pPr>
            <a:r>
              <a:rPr lang="en-GB" dirty="0">
                <a:solidFill>
                  <a:schemeClr val="accent5">
                    <a:lumMod val="50000"/>
                  </a:schemeClr>
                </a:solidFill>
                <a:latin typeface="Arial" panose="020B0604020202020204" pitchFamily="34" charset="0"/>
                <a:cs typeface="Arial" panose="020B0604020202020204" pitchFamily="34" charset="0"/>
              </a:rPr>
              <a:t>Turn your microphone off when others are talking.</a:t>
            </a:r>
          </a:p>
          <a:p>
            <a:pPr marL="342900" indent="-342900" algn="l">
              <a:buFont typeface="Arial" panose="020B0604020202020204" pitchFamily="34" charset="0"/>
              <a:buAutoNum type="arabicPeriod"/>
            </a:pPr>
            <a:r>
              <a:rPr lang="en-GB" dirty="0">
                <a:solidFill>
                  <a:schemeClr val="accent5">
                    <a:lumMod val="50000"/>
                  </a:schemeClr>
                </a:solidFill>
                <a:latin typeface="Arial" panose="020B0604020202020204" pitchFamily="34" charset="0"/>
                <a:cs typeface="Arial" panose="020B0604020202020204" pitchFamily="34" charset="0"/>
              </a:rPr>
              <a:t>Be patient because sometimes the systems don’t work.</a:t>
            </a:r>
          </a:p>
          <a:p>
            <a:pPr marL="342900" indent="-342900" algn="l">
              <a:buFont typeface="Arial" panose="020B0604020202020204" pitchFamily="34" charset="0"/>
              <a:buAutoNum type="arabicPeriod"/>
            </a:pPr>
            <a:r>
              <a:rPr lang="en-GB" dirty="0">
                <a:solidFill>
                  <a:schemeClr val="accent5">
                    <a:lumMod val="50000"/>
                  </a:schemeClr>
                </a:solidFill>
                <a:latin typeface="Arial" panose="020B0604020202020204" pitchFamily="34" charset="0"/>
                <a:cs typeface="Arial" panose="020B0604020202020204" pitchFamily="34" charset="0"/>
              </a:rPr>
              <a:t>Do your homework.</a:t>
            </a:r>
          </a:p>
          <a:p>
            <a:pPr marL="342900" indent="-342900" algn="l">
              <a:buAutoNum type="arabicPeriod"/>
            </a:pPr>
            <a:r>
              <a:rPr lang="en-GB" dirty="0">
                <a:solidFill>
                  <a:schemeClr val="accent5">
                    <a:lumMod val="50000"/>
                  </a:schemeClr>
                </a:solidFill>
                <a:latin typeface="Arial" panose="020B0604020202020204" pitchFamily="34" charset="0"/>
                <a:cs typeface="Arial" panose="020B0604020202020204" pitchFamily="34" charset="0"/>
              </a:rPr>
              <a:t>Never record or screenshot any part of the lesson.</a:t>
            </a:r>
          </a:p>
          <a:p>
            <a:pPr marL="342900" indent="-342900" algn="l">
              <a:buAutoNum type="arabicPeriod"/>
            </a:pPr>
            <a:r>
              <a:rPr lang="en-GB" dirty="0">
                <a:solidFill>
                  <a:schemeClr val="accent5">
                    <a:lumMod val="50000"/>
                  </a:schemeClr>
                </a:solidFill>
                <a:latin typeface="Arial" panose="020B0604020202020204" pitchFamily="34" charset="0"/>
                <a:cs typeface="Arial" panose="020B0604020202020204" pitchFamily="34" charset="0"/>
              </a:rPr>
              <a:t>Have fun and learn!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637" y="1065248"/>
            <a:ext cx="3129878" cy="859560"/>
          </a:xfrm>
          <a:prstGeom prst="rect">
            <a:avLst/>
          </a:prstGeom>
          <a:solidFill>
            <a:schemeClr val="accent4">
              <a:lumMod val="20000"/>
              <a:lumOff val="80000"/>
            </a:schemeClr>
          </a:solid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854" y="5181512"/>
            <a:ext cx="817419" cy="559184"/>
          </a:xfrm>
          <a:prstGeom prst="rect">
            <a:avLst/>
          </a:prstGeom>
        </p:spPr>
      </p:pic>
    </p:spTree>
    <p:extLst>
      <p:ext uri="{BB962C8B-B14F-4D97-AF65-F5344CB8AC3E}">
        <p14:creationId xmlns:p14="http://schemas.microsoft.com/office/powerpoint/2010/main" val="143814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834" y="1368001"/>
            <a:ext cx="11604185" cy="4596864"/>
          </a:xfrm>
        </p:spPr>
        <p:txBody>
          <a:bodyPr>
            <a:normAutofit/>
          </a:bodyPr>
          <a:lstStyle/>
          <a:p>
            <a:r>
              <a:rPr lang="en-GB" dirty="0"/>
              <a:t>A confidential service for learners </a:t>
            </a:r>
          </a:p>
          <a:p>
            <a:endParaRPr lang="en-GB" dirty="0"/>
          </a:p>
          <a:p>
            <a:r>
              <a:rPr lang="en-GB" dirty="0"/>
              <a:t>Up to 3 one hour sessions with a qualified adviser</a:t>
            </a:r>
          </a:p>
          <a:p>
            <a:endParaRPr lang="en-GB" dirty="0"/>
          </a:p>
          <a:p>
            <a:r>
              <a:rPr lang="en-GB" dirty="0"/>
              <a:t>Adherence to the </a:t>
            </a:r>
            <a:r>
              <a:rPr lang="en-GB" b="1" dirty="0"/>
              <a:t>Guidance Council’s Code of Principles </a:t>
            </a:r>
            <a:r>
              <a:rPr lang="en-GB" dirty="0"/>
              <a:t>(impartial, current, confidential, in accordance with equality and diversity legislation, accessible, individual ownership, transparency)</a:t>
            </a:r>
          </a:p>
          <a:p>
            <a:pPr marL="0" indent="0">
              <a:buNone/>
            </a:pPr>
            <a:r>
              <a:rPr lang="en-GB" dirty="0"/>
              <a:t>     and the </a:t>
            </a:r>
            <a:r>
              <a:rPr lang="en-GB" b="1" dirty="0"/>
              <a:t>Career Development Institute’s Code of Practice</a:t>
            </a:r>
            <a:r>
              <a:rPr lang="en-GB" dirty="0"/>
              <a:t> (as above, also duty of care,        accountability and CPD)</a:t>
            </a:r>
          </a:p>
          <a:p>
            <a:pPr marL="0" indent="0">
              <a:buNone/>
            </a:pPr>
            <a:r>
              <a:rPr lang="en-GB" dirty="0"/>
              <a:t> </a:t>
            </a:r>
          </a:p>
          <a:p>
            <a:endParaRPr lang="en-GB" dirty="0"/>
          </a:p>
          <a:p>
            <a:endParaRPr lang="en-GB" dirty="0"/>
          </a:p>
        </p:txBody>
      </p:sp>
      <p:sp>
        <p:nvSpPr>
          <p:cNvPr id="2" name="Title 1"/>
          <p:cNvSpPr>
            <a:spLocks noGrp="1"/>
          </p:cNvSpPr>
          <p:nvPr>
            <p:ph type="title"/>
          </p:nvPr>
        </p:nvSpPr>
        <p:spPr/>
        <p:txBody>
          <a:bodyPr/>
          <a:lstStyle/>
          <a:p>
            <a:r>
              <a:rPr lang="en-GB" dirty="0"/>
              <a:t>Our ACL 1-1 IAG service</a:t>
            </a:r>
          </a:p>
        </p:txBody>
      </p:sp>
    </p:spTree>
    <p:extLst>
      <p:ext uri="{BB962C8B-B14F-4D97-AF65-F5344CB8AC3E}">
        <p14:creationId xmlns:p14="http://schemas.microsoft.com/office/powerpoint/2010/main" val="330648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550" y="2255520"/>
            <a:ext cx="4600382" cy="2769326"/>
          </a:xfrm>
        </p:spPr>
        <p:txBody>
          <a:bodyPr>
            <a:normAutofit fontScale="92500" lnSpcReduction="20000"/>
          </a:bodyPr>
          <a:lstStyle/>
          <a:p>
            <a:pPr marL="0" indent="0">
              <a:buNone/>
            </a:pPr>
            <a:r>
              <a:rPr lang="en-US" b="1" dirty="0"/>
              <a:t>For general appointments:</a:t>
            </a:r>
          </a:p>
          <a:p>
            <a:pPr marL="0" indent="0">
              <a:buNone/>
            </a:pPr>
            <a:r>
              <a:rPr lang="en-GB" dirty="0"/>
              <a:t>Contact Alison on 07808 879044</a:t>
            </a:r>
          </a:p>
          <a:p>
            <a:pPr marL="0" indent="0">
              <a:buNone/>
            </a:pPr>
            <a:r>
              <a:rPr lang="en-GB" dirty="0"/>
              <a:t>Email </a:t>
            </a:r>
            <a:r>
              <a:rPr lang="en-GB" u="sng" dirty="0">
                <a:hlinkClick r:id="rId2"/>
              </a:rPr>
              <a:t>Alison.moore@islington.gov.uk</a:t>
            </a:r>
            <a:r>
              <a:rPr lang="en-GB" dirty="0"/>
              <a:t>  </a:t>
            </a:r>
          </a:p>
          <a:p>
            <a:pPr marL="0" indent="0">
              <a:buNone/>
            </a:pPr>
            <a:endParaRPr lang="en-GB" dirty="0"/>
          </a:p>
          <a:p>
            <a:pPr marL="0" indent="0">
              <a:buNone/>
            </a:pPr>
            <a:r>
              <a:rPr lang="en-GB" dirty="0"/>
              <a:t>Appointments available:</a:t>
            </a:r>
          </a:p>
          <a:p>
            <a:pPr marL="0" indent="0">
              <a:buNone/>
            </a:pPr>
            <a:r>
              <a:rPr lang="en-GB" dirty="0"/>
              <a:t>Tuesdays and Thursdays</a:t>
            </a:r>
          </a:p>
          <a:p>
            <a:pPr marL="0" indent="0">
              <a:buNone/>
            </a:pPr>
            <a:r>
              <a:rPr lang="en-GB" dirty="0"/>
              <a:t>9.30am - 12.30pm and 1 – 4pm</a:t>
            </a:r>
          </a:p>
          <a:p>
            <a:pPr marL="0" indent="0">
              <a:buNone/>
            </a:pPr>
            <a:r>
              <a:rPr lang="en-GB" dirty="0"/>
              <a:t>  </a:t>
            </a:r>
          </a:p>
          <a:p>
            <a:pPr marL="0" indent="0">
              <a:buNone/>
            </a:pPr>
            <a:r>
              <a:rPr lang="en-GB" dirty="0"/>
              <a:t> </a:t>
            </a:r>
          </a:p>
          <a:p>
            <a:endParaRPr lang="en-GB" dirty="0"/>
          </a:p>
        </p:txBody>
      </p:sp>
      <p:sp>
        <p:nvSpPr>
          <p:cNvPr id="2" name="Title 1"/>
          <p:cNvSpPr>
            <a:spLocks noGrp="1"/>
          </p:cNvSpPr>
          <p:nvPr>
            <p:ph type="title"/>
          </p:nvPr>
        </p:nvSpPr>
        <p:spPr>
          <a:xfrm>
            <a:off x="511550" y="913168"/>
            <a:ext cx="9520726" cy="424800"/>
          </a:xfrm>
        </p:spPr>
        <p:txBody>
          <a:bodyPr>
            <a:normAutofit fontScale="90000"/>
          </a:bodyPr>
          <a:lstStyle/>
          <a:p>
            <a:r>
              <a:rPr lang="en-GB" dirty="0"/>
              <a:t>How can learners book an appointment?</a:t>
            </a:r>
          </a:p>
        </p:txBody>
      </p:sp>
      <p:sp>
        <p:nvSpPr>
          <p:cNvPr id="5" name="Rectangle 4"/>
          <p:cNvSpPr/>
          <p:nvPr/>
        </p:nvSpPr>
        <p:spPr>
          <a:xfrm>
            <a:off x="511550" y="5294707"/>
            <a:ext cx="1142790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To find out about all or our courses on offer visit: </a:t>
            </a:r>
            <a:r>
              <a:rPr kumimoji="0" lang="en-GB" sz="2000" b="0" i="0" u="sng" strike="noStrike" kern="1200" cap="none" spc="0" normalizeH="0" baseline="0" noProof="0" dirty="0">
                <a:ln>
                  <a:noFill/>
                </a:ln>
                <a:solidFill>
                  <a:prstClr val="black"/>
                </a:solidFill>
                <a:effectLst/>
                <a:uLnTx/>
                <a:uFillTx/>
                <a:latin typeface="Arial"/>
                <a:ea typeface="+mn-ea"/>
                <a:cs typeface="+mn-cs"/>
                <a:hlinkClick r:id="rId3"/>
              </a:rPr>
              <a:t>www.adultlearning.islington.gov.uk</a:t>
            </a:r>
            <a:r>
              <a:rPr kumimoji="0" lang="en-GB" sz="2000" b="0" i="0" u="none" strike="noStrike" kern="1200" cap="none" spc="0" normalizeH="0" baseline="0" noProof="0" dirty="0">
                <a:ln>
                  <a:noFill/>
                </a:ln>
                <a:solidFill>
                  <a:prstClr val="black"/>
                </a:solidFill>
                <a:effectLst/>
                <a:uLnTx/>
                <a:uFillTx/>
                <a:latin typeface="Arial"/>
                <a:ea typeface="+mn-ea"/>
                <a:cs typeface="+mn-cs"/>
              </a:rPr>
              <a:t> </a:t>
            </a:r>
          </a:p>
        </p:txBody>
      </p:sp>
      <p:sp>
        <p:nvSpPr>
          <p:cNvPr id="6" name="Rectangle 5"/>
          <p:cNvSpPr/>
          <p:nvPr/>
        </p:nvSpPr>
        <p:spPr>
          <a:xfrm>
            <a:off x="511550" y="1602481"/>
            <a:ext cx="1014339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 the Autumn term we are offering </a:t>
            </a:r>
            <a:r>
              <a:rPr kumimoji="0" lang="en-GB" sz="2000" b="1" i="0" u="none" strike="noStrike" kern="1200" cap="none" spc="0" normalizeH="0" baseline="0" noProof="0" dirty="0">
                <a:ln>
                  <a:noFill/>
                </a:ln>
                <a:solidFill>
                  <a:prstClr val="black"/>
                </a:solidFill>
                <a:effectLst/>
                <a:uLnTx/>
                <a:uFillTx/>
                <a:latin typeface="Arial"/>
                <a:ea typeface="+mn-ea"/>
                <a:cs typeface="+mn-cs"/>
              </a:rPr>
              <a:t>IAG sessions </a:t>
            </a:r>
            <a:r>
              <a:rPr kumimoji="0" lang="en-GB" sz="2000" b="0" i="0" u="none" strike="noStrike" kern="1200" cap="none" spc="0" normalizeH="0" baseline="0" noProof="0" dirty="0">
                <a:ln>
                  <a:noFill/>
                </a:ln>
                <a:solidFill>
                  <a:prstClr val="black"/>
                </a:solidFill>
                <a:effectLst/>
                <a:uLnTx/>
                <a:uFillTx/>
                <a:latin typeface="Arial"/>
                <a:ea typeface="+mn-ea"/>
                <a:cs typeface="+mn-cs"/>
              </a:rPr>
              <a:t>via telephone and/or via MS Teams</a:t>
            </a:r>
          </a:p>
        </p:txBody>
      </p:sp>
    </p:spTree>
    <p:extLst>
      <p:ext uri="{BB962C8B-B14F-4D97-AF65-F5344CB8AC3E}">
        <p14:creationId xmlns:p14="http://schemas.microsoft.com/office/powerpoint/2010/main" val="385886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2347"/>
          <a:stretch/>
        </p:blipFill>
        <p:spPr>
          <a:xfrm>
            <a:off x="6545898" y="0"/>
            <a:ext cx="5371322" cy="6795350"/>
          </a:xfrm>
          <a:prstGeom prst="rect">
            <a:avLst/>
          </a:prstGeom>
        </p:spPr>
      </p:pic>
      <p:sp>
        <p:nvSpPr>
          <p:cNvPr id="2" name="Content Placeholder 1"/>
          <p:cNvSpPr>
            <a:spLocks noGrp="1"/>
          </p:cNvSpPr>
          <p:nvPr>
            <p:ph idx="1"/>
          </p:nvPr>
        </p:nvSpPr>
        <p:spPr/>
        <p:txBody>
          <a:bodyPr/>
          <a:lstStyle/>
          <a:p>
            <a:endParaRPr lang="en-GB" dirty="0"/>
          </a:p>
        </p:txBody>
      </p:sp>
      <p:graphicFrame>
        <p:nvGraphicFramePr>
          <p:cNvPr id="5" name="Object 4"/>
          <p:cNvGraphicFramePr>
            <a:graphicFrameLocks noChangeAspect="1"/>
          </p:cNvGraphicFramePr>
          <p:nvPr/>
        </p:nvGraphicFramePr>
        <p:xfrm>
          <a:off x="274780" y="-23165"/>
          <a:ext cx="4862582" cy="6881165"/>
        </p:xfrm>
        <a:graphic>
          <a:graphicData uri="http://schemas.openxmlformats.org/presentationml/2006/ole">
            <mc:AlternateContent xmlns:mc="http://schemas.openxmlformats.org/markup-compatibility/2006">
              <mc:Choice xmlns:v="urn:schemas-microsoft-com:vml" Requires="v">
                <p:oleObj spid="_x0000_s1034" name="Acrobat Document" r:id="rId4" imgW="2833514" imgH="4009869" progId="AcroExch.Document.DC">
                  <p:embed/>
                </p:oleObj>
              </mc:Choice>
              <mc:Fallback>
                <p:oleObj name="Acrobat Document" r:id="rId4" imgW="2833514" imgH="4009869" progId="AcroExch.Document.DC">
                  <p:embed/>
                  <p:pic>
                    <p:nvPicPr>
                      <p:cNvPr id="5" name="Object 4"/>
                      <p:cNvPicPr/>
                      <p:nvPr/>
                    </p:nvPicPr>
                    <p:blipFill>
                      <a:blip r:embed="rId5"/>
                      <a:stretch>
                        <a:fillRect/>
                      </a:stretch>
                    </p:blipFill>
                    <p:spPr>
                      <a:xfrm>
                        <a:off x="274780" y="-23165"/>
                        <a:ext cx="4862582" cy="6881165"/>
                      </a:xfrm>
                      <a:prstGeom prst="rect">
                        <a:avLst/>
                      </a:prstGeom>
                    </p:spPr>
                  </p:pic>
                </p:oleObj>
              </mc:Fallback>
            </mc:AlternateContent>
          </a:graphicData>
        </a:graphic>
      </p:graphicFrame>
    </p:spTree>
    <p:extLst>
      <p:ext uri="{BB962C8B-B14F-4D97-AF65-F5344CB8AC3E}">
        <p14:creationId xmlns:p14="http://schemas.microsoft.com/office/powerpoint/2010/main" val="97080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0"/>
          </p:nvPr>
        </p:nvPicPr>
        <p:blipFill rotWithShape="1">
          <a:blip r:embed="rId2"/>
          <a:srcRect t="3417" b="5794"/>
          <a:stretch/>
        </p:blipFill>
        <p:spPr>
          <a:xfrm>
            <a:off x="657546" y="526487"/>
            <a:ext cx="10859783" cy="6259594"/>
          </a:xfrm>
          <a:prstGeom prst="rect">
            <a:avLst/>
          </a:prstGeom>
        </p:spPr>
      </p:pic>
      <p:sp>
        <p:nvSpPr>
          <p:cNvPr id="4" name="Slide Number Placeholder 3"/>
          <p:cNvSpPr>
            <a:spLocks noGrp="1"/>
          </p:cNvSpPr>
          <p:nvPr>
            <p:ph type="sldNum" sz="quarter" idx="11"/>
          </p:nvPr>
        </p:nvSpPr>
        <p:spPr/>
        <p:txBody>
          <a:bodyPr/>
          <a:lstStyle/>
          <a:p>
            <a:fld id="{1752037A-4942-4206-937A-B7AB6E09D7C2}" type="slidenum">
              <a:rPr lang="en-GB" smtClean="0"/>
              <a:pPr/>
              <a:t>7</a:t>
            </a:fld>
            <a:endParaRPr lang="en-GB" dirty="0"/>
          </a:p>
        </p:txBody>
      </p:sp>
      <p:sp>
        <p:nvSpPr>
          <p:cNvPr id="5" name="Title 4"/>
          <p:cNvSpPr>
            <a:spLocks noGrp="1"/>
          </p:cNvSpPr>
          <p:nvPr>
            <p:ph type="title"/>
          </p:nvPr>
        </p:nvSpPr>
        <p:spPr>
          <a:xfrm>
            <a:off x="62087" y="71287"/>
            <a:ext cx="6734267" cy="410400"/>
          </a:xfrm>
        </p:spPr>
        <p:txBody>
          <a:bodyPr/>
          <a:lstStyle/>
          <a:p>
            <a:r>
              <a:rPr lang="en-GB" dirty="0"/>
              <a:t>Announcements – mentoring project</a:t>
            </a:r>
          </a:p>
        </p:txBody>
      </p:sp>
    </p:spTree>
    <p:extLst>
      <p:ext uri="{BB962C8B-B14F-4D97-AF65-F5344CB8AC3E}">
        <p14:creationId xmlns:p14="http://schemas.microsoft.com/office/powerpoint/2010/main" val="355537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73471" y="926211"/>
            <a:ext cx="3372747" cy="4644382"/>
          </a:xfrm>
        </p:spPr>
        <p:txBody>
          <a:bodyPr/>
          <a:lstStyle/>
          <a:p>
            <a:endParaRPr lang="en-GB" dirty="0"/>
          </a:p>
        </p:txBody>
      </p:sp>
      <p:sp>
        <p:nvSpPr>
          <p:cNvPr id="3" name="Content Placeholder 2"/>
          <p:cNvSpPr>
            <a:spLocks noGrp="1"/>
          </p:cNvSpPr>
          <p:nvPr>
            <p:ph idx="10"/>
          </p:nvPr>
        </p:nvSpPr>
        <p:spPr>
          <a:xfrm>
            <a:off x="180819" y="391955"/>
            <a:ext cx="8141906" cy="4644382"/>
          </a:xfrm>
        </p:spPr>
        <p:txBody>
          <a:bodyPr/>
          <a:lstStyle/>
          <a:p>
            <a:r>
              <a:rPr lang="en-GB" dirty="0"/>
              <a:t>This term we are delivering courses face to face in Customer Service, Basic Food Hygiene, Working in Adult Social Care and Working in Early Years. I attach a flyer for each with further information and contact details for those that are interested. It would learners who are looking for courses to help them improve their chances of gaining employment in these areas.</a:t>
            </a:r>
          </a:p>
          <a:p>
            <a:r>
              <a:rPr lang="en-GB" dirty="0"/>
              <a:t> </a:t>
            </a:r>
          </a:p>
          <a:p>
            <a:r>
              <a:rPr lang="en-GB" dirty="0"/>
              <a:t>Applicants need to be assessed and enrolled. Upon completion of the course they will be given guidance on progression opportunities. </a:t>
            </a:r>
          </a:p>
          <a:p>
            <a:pPr marL="0" indent="0">
              <a:buNone/>
            </a:pPr>
            <a:endParaRPr lang="en-GB" dirty="0"/>
          </a:p>
          <a:p>
            <a:r>
              <a:rPr lang="en-GB" dirty="0"/>
              <a:t>These sessions are FREE for Islington residents or parents with children in Islington schools. You must be 19 or over, unemployed or low waged, and receiving benefits.</a:t>
            </a:r>
          </a:p>
          <a:p>
            <a:endParaRPr lang="en-GB" dirty="0"/>
          </a:p>
        </p:txBody>
      </p:sp>
      <p:sp>
        <p:nvSpPr>
          <p:cNvPr id="4" name="Slide Number Placeholder 3"/>
          <p:cNvSpPr>
            <a:spLocks noGrp="1"/>
          </p:cNvSpPr>
          <p:nvPr>
            <p:ph type="sldNum" sz="quarter" idx="11"/>
          </p:nvPr>
        </p:nvSpPr>
        <p:spPr/>
        <p:txBody>
          <a:bodyPr/>
          <a:lstStyle/>
          <a:p>
            <a:fld id="{1752037A-4942-4206-937A-B7AB6E09D7C2}" type="slidenum">
              <a:rPr lang="en-GB" smtClean="0"/>
              <a:pPr/>
              <a:t>8</a:t>
            </a:fld>
            <a:endParaRPr lang="en-GB" dirty="0"/>
          </a:p>
        </p:txBody>
      </p:sp>
    </p:spTree>
    <p:extLst>
      <p:ext uri="{BB962C8B-B14F-4D97-AF65-F5344CB8AC3E}">
        <p14:creationId xmlns:p14="http://schemas.microsoft.com/office/powerpoint/2010/main" val="249527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2381" t="2890" r="65019" b="7302"/>
          <a:stretch/>
        </p:blipFill>
        <p:spPr>
          <a:xfrm>
            <a:off x="9254142" y="2001800"/>
            <a:ext cx="2735800" cy="4856200"/>
          </a:xfrm>
          <a:prstGeom prst="rect">
            <a:avLst/>
          </a:prstGeom>
        </p:spPr>
      </p:pic>
      <p:pic>
        <p:nvPicPr>
          <p:cNvPr id="6" name="Content Placeholder 5"/>
          <p:cNvPicPr>
            <a:picLocks noGrp="1" noChangeAspect="1"/>
          </p:cNvPicPr>
          <p:nvPr>
            <p:ph idx="10"/>
          </p:nvPr>
        </p:nvPicPr>
        <p:blipFill rotWithShape="1">
          <a:blip r:embed="rId3"/>
          <a:srcRect l="3404" t="3719" r="50333" b="7997"/>
          <a:stretch/>
        </p:blipFill>
        <p:spPr>
          <a:xfrm>
            <a:off x="168972" y="0"/>
            <a:ext cx="2956912" cy="3133618"/>
          </a:xfrm>
          <a:prstGeom prst="rect">
            <a:avLst/>
          </a:prstGeom>
        </p:spPr>
      </p:pic>
      <p:sp>
        <p:nvSpPr>
          <p:cNvPr id="4" name="Slide Number Placeholder 3"/>
          <p:cNvSpPr>
            <a:spLocks noGrp="1"/>
          </p:cNvSpPr>
          <p:nvPr>
            <p:ph type="sldNum" sz="quarter" idx="11"/>
          </p:nvPr>
        </p:nvSpPr>
        <p:spPr/>
        <p:txBody>
          <a:bodyPr/>
          <a:lstStyle/>
          <a:p>
            <a:fld id="{1752037A-4942-4206-937A-B7AB6E09D7C2}" type="slidenum">
              <a:rPr lang="en-GB" smtClean="0"/>
              <a:pPr/>
              <a:t>9</a:t>
            </a:fld>
            <a:endParaRPr lang="en-GB" dirty="0"/>
          </a:p>
        </p:txBody>
      </p:sp>
      <p:pic>
        <p:nvPicPr>
          <p:cNvPr id="8" name="Picture 7"/>
          <p:cNvPicPr>
            <a:picLocks noChangeAspect="1"/>
          </p:cNvPicPr>
          <p:nvPr/>
        </p:nvPicPr>
        <p:blipFill>
          <a:blip r:embed="rId4"/>
          <a:stretch>
            <a:fillRect/>
          </a:stretch>
        </p:blipFill>
        <p:spPr>
          <a:xfrm>
            <a:off x="5818261" y="78419"/>
            <a:ext cx="3078373" cy="3805212"/>
          </a:xfrm>
          <a:prstGeom prst="rect">
            <a:avLst/>
          </a:prstGeom>
        </p:spPr>
      </p:pic>
      <p:pic>
        <p:nvPicPr>
          <p:cNvPr id="9" name="Picture 8"/>
          <p:cNvPicPr>
            <a:picLocks noChangeAspect="1"/>
          </p:cNvPicPr>
          <p:nvPr/>
        </p:nvPicPr>
        <p:blipFill>
          <a:blip r:embed="rId5"/>
          <a:stretch>
            <a:fillRect/>
          </a:stretch>
        </p:blipFill>
        <p:spPr>
          <a:xfrm>
            <a:off x="2262858" y="2578813"/>
            <a:ext cx="3458372" cy="4007717"/>
          </a:xfrm>
          <a:prstGeom prst="rect">
            <a:avLst/>
          </a:prstGeom>
        </p:spPr>
      </p:pic>
    </p:spTree>
    <p:extLst>
      <p:ext uri="{BB962C8B-B14F-4D97-AF65-F5344CB8AC3E}">
        <p14:creationId xmlns:p14="http://schemas.microsoft.com/office/powerpoint/2010/main" val="1967586363"/>
      </p:ext>
    </p:extLst>
  </p:cSld>
  <p:clrMapOvr>
    <a:masterClrMapping/>
  </p:clrMapOvr>
</p:sld>
</file>

<file path=ppt/theme/theme1.xml><?xml version="1.0" encoding="utf-8"?>
<a:theme xmlns:a="http://schemas.openxmlformats.org/drawingml/2006/main" name="Islington Council">
  <a:themeElements>
    <a:clrScheme name="PH LBI Colours">
      <a:dk1>
        <a:sysClr val="windowText" lastClr="000000"/>
      </a:dk1>
      <a:lt1>
        <a:sysClr val="window" lastClr="FFFFFF"/>
      </a:lt1>
      <a:dk2>
        <a:srgbClr val="003893"/>
      </a:dk2>
      <a:lt2>
        <a:srgbClr val="EEECE1"/>
      </a:lt2>
      <a:accent1>
        <a:srgbClr val="007229"/>
      </a:accent1>
      <a:accent2>
        <a:srgbClr val="B9D300"/>
      </a:accent2>
      <a:accent3>
        <a:srgbClr val="0097AC"/>
      </a:accent3>
      <a:accent4>
        <a:srgbClr val="003151"/>
      </a:accent4>
      <a:accent5>
        <a:srgbClr val="9C307D"/>
      </a:accent5>
      <a:accent6>
        <a:srgbClr val="591E55"/>
      </a:accent6>
      <a:hlink>
        <a:srgbClr val="003893"/>
      </a:hlink>
      <a:folHlink>
        <a:srgbClr val="5600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CE2CCF9E8B04C82CAD9412AB99853" ma:contentTypeVersion="14" ma:contentTypeDescription="Create a new document." ma:contentTypeScope="" ma:versionID="cb021e280cf1d7870b6ef11f57cd76f6">
  <xsd:schema xmlns:xsd="http://www.w3.org/2001/XMLSchema" xmlns:xs="http://www.w3.org/2001/XMLSchema" xmlns:p="http://schemas.microsoft.com/office/2006/metadata/properties" xmlns:ns3="15214c3a-c4c8-4e1b-a9e9-78803475fd2c" xmlns:ns4="9da31f7d-053b-4dc7-8630-e8b4f9ad6862" targetNamespace="http://schemas.microsoft.com/office/2006/metadata/properties" ma:root="true" ma:fieldsID="d4db69424810b5017af5a25b562ff81c" ns3:_="" ns4:_="">
    <xsd:import namespace="15214c3a-c4c8-4e1b-a9e9-78803475fd2c"/>
    <xsd:import namespace="9da31f7d-053b-4dc7-8630-e8b4f9ad68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4c3a-c4c8-4e1b-a9e9-78803475f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31f7d-053b-4dc7-8630-e8b4f9ad68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22FC9A-2612-4ADC-A8A3-24D99283EED9}">
  <ds:schemaRefs>
    <ds:schemaRef ds:uri="http://schemas.microsoft.com/sharepoint/v3/contenttype/forms"/>
  </ds:schemaRefs>
</ds:datastoreItem>
</file>

<file path=customXml/itemProps2.xml><?xml version="1.0" encoding="utf-8"?>
<ds:datastoreItem xmlns:ds="http://schemas.openxmlformats.org/officeDocument/2006/customXml" ds:itemID="{74987922-BC9C-47DE-8FE3-7050F7E07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4c3a-c4c8-4e1b-a9e9-78803475fd2c"/>
    <ds:schemaRef ds:uri="9da31f7d-053b-4dc7-8630-e8b4f9ad6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A77364-5556-4E1D-AD95-3C238494D056}">
  <ds:schemaRefs>
    <ds:schemaRef ds:uri="http://schemas.microsoft.com/office/2006/documentManagement/types"/>
    <ds:schemaRef ds:uri="9da31f7d-053b-4dc7-8630-e8b4f9ad6862"/>
    <ds:schemaRef ds:uri="http://schemas.openxmlformats.org/package/2006/metadata/core-properties"/>
    <ds:schemaRef ds:uri="http://www.w3.org/XML/1998/namespace"/>
    <ds:schemaRef ds:uri="http://purl.org/dc/elements/1.1/"/>
    <ds:schemaRef ds:uri="http://schemas.microsoft.com/office/infopath/2007/PartnerControls"/>
    <ds:schemaRef ds:uri="http://purl.org/dc/terms/"/>
    <ds:schemaRef ds:uri="15214c3a-c4c8-4e1b-a9e9-78803475fd2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610</TotalTime>
  <Words>791</Words>
  <Application>Microsoft Office PowerPoint</Application>
  <PresentationFormat>Widescreen</PresentationFormat>
  <Paragraphs>136</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Wingdings</vt:lpstr>
      <vt:lpstr>Islington Council</vt:lpstr>
      <vt:lpstr>Acrobat Document</vt:lpstr>
      <vt:lpstr>PowerPoint Presentation</vt:lpstr>
      <vt:lpstr>Session aims/objs</vt:lpstr>
      <vt:lpstr>Online Learning Class Rules</vt:lpstr>
      <vt:lpstr>Our ACL 1-1 IAG service</vt:lpstr>
      <vt:lpstr>How can learners book an appointment?</vt:lpstr>
      <vt:lpstr>PowerPoint Presentation</vt:lpstr>
      <vt:lpstr>Announcements – mentoring project</vt:lpstr>
      <vt:lpstr>PowerPoint Presentation</vt:lpstr>
      <vt:lpstr>PowerPoint Presentation</vt:lpstr>
      <vt:lpstr>Learner Survey  If you are aged 19 or over,  go to:  https://www.iffresearch.com/LLS/gkqf   Or scan the QR code to take part! Via the screen     </vt:lpstr>
      <vt:lpstr>Course outline</vt:lpstr>
      <vt:lpstr>Discuss the following: </vt:lpstr>
      <vt:lpstr>PowerPoint Presentation</vt:lpstr>
      <vt:lpstr>Processed foods – the facts </vt:lpstr>
      <vt:lpstr>Processed foods – the facts </vt:lpstr>
      <vt:lpstr>References:    </vt:lpstr>
      <vt:lpstr>Questions about eating processed foods.</vt:lpstr>
      <vt:lpstr>Lesson summary</vt:lpstr>
      <vt:lpstr>Homework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ESOL Level 1 Summer Term</dc:title>
  <dc:creator>Microsoft Office User</dc:creator>
  <cp:lastModifiedBy>Deborah Hill</cp:lastModifiedBy>
  <cp:revision>70</cp:revision>
  <dcterms:created xsi:type="dcterms:W3CDTF">2020-04-27T09:47:50Z</dcterms:created>
  <dcterms:modified xsi:type="dcterms:W3CDTF">2022-01-09T16:46:03Z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0x01010079FCE2CCF9E8B04C82CAD9412AB99853</vt:lpwstr>
  </property>
</Properties>
</file>