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5" r:id="rId10"/>
    <p:sldId id="261" r:id="rId11"/>
    <p:sldId id="262" r:id="rId12"/>
    <p:sldId id="263" r:id="rId13"/>
    <p:sldId id="266" r:id="rId14"/>
    <p:sldId id="264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7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56BA6-CD80-4508-8985-699DAEFCBAD5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7544E1-7A16-45E8-A7A3-A4E648D5877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4624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5A55963-0794-47CE-A3B2-6BFF10F7D619}" type="slidenum">
              <a:rPr lang="en-GB" altLang="en-US" sz="1200" smtClean="0">
                <a:latin typeface="Calibri" panose="020F0502020204030204" pitchFamily="34" charset="0"/>
              </a:rPr>
              <a:pPr/>
              <a:t>2</a:t>
            </a:fld>
            <a:endParaRPr lang="en-GB" altLang="en-US" sz="120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1341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98FE190-2064-4963-BBEC-2D03B6D5083A}" type="slidenum">
              <a:rPr lang="en-GB" altLang="en-US" sz="1200" smtClean="0"/>
              <a:pPr/>
              <a:t>3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42143021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424F2005-3F39-4262-A747-92D3E96E4E30}" type="slidenum">
              <a:rPr lang="en-GB" altLang="en-US" sz="1200" smtClean="0"/>
              <a:pPr/>
              <a:t>4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2568298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78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7990DC90-8BA4-4A4B-8F64-CB9D023855CD}" type="slidenum">
              <a:rPr lang="en-GB" altLang="en-US" sz="1200" smtClean="0"/>
              <a:pPr/>
              <a:t>5</a:t>
            </a:fld>
            <a:endParaRPr lang="en-GB" altLang="en-US" sz="1200" smtClean="0"/>
          </a:p>
        </p:txBody>
      </p:sp>
    </p:spTree>
    <p:extLst>
      <p:ext uri="{BB962C8B-B14F-4D97-AF65-F5344CB8AC3E}">
        <p14:creationId xmlns:p14="http://schemas.microsoft.com/office/powerpoint/2010/main" val="687306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83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B9CA7638-DC5C-41DB-9BE0-C5CDE624A714}" type="slidenum">
              <a:rPr lang="en-GB" altLang="en-US" sz="1200" smtClean="0">
                <a:latin typeface="Calibri" panose="020F0502020204030204" pitchFamily="34" charset="0"/>
              </a:rPr>
              <a:pPr/>
              <a:t>11</a:t>
            </a:fld>
            <a:endParaRPr lang="en-GB" altLang="en-US" sz="1200" smtClean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02292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Positive Communication Skills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6834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Look at the following sentence and try saying it out loud and stressing a different word each time.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How does it change the meaning of the sentence?</a:t>
            </a:r>
          </a:p>
          <a:p>
            <a:r>
              <a:rPr lang="en-GB" dirty="0" smtClean="0"/>
              <a:t>How much do you think interviewers listen to the tone of </a:t>
            </a:r>
            <a:r>
              <a:rPr lang="en-GB" smtClean="0"/>
              <a:t>your voice?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281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Tone of Voice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2063750" y="3268664"/>
            <a:ext cx="8229600" cy="1252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Tx/>
              <a:buSzTx/>
              <a:buFontTx/>
              <a:buNone/>
            </a:pPr>
            <a:r>
              <a:rPr lang="en-GB" altLang="en-US" sz="4400">
                <a:solidFill>
                  <a:srgbClr val="666666"/>
                </a:solidFill>
                <a:latin typeface="Calibri" panose="020F0502020204030204" pitchFamily="34" charset="0"/>
              </a:rPr>
              <a:t>I</a:t>
            </a:r>
            <a:r>
              <a:rPr lang="en-GB" altLang="en-US" sz="440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4400">
                <a:solidFill>
                  <a:srgbClr val="FF0000"/>
                </a:solidFill>
                <a:latin typeface="Calibri" panose="020F0502020204030204" pitchFamily="34" charset="0"/>
              </a:rPr>
              <a:t>never</a:t>
            </a:r>
            <a:r>
              <a:rPr lang="en-GB" altLang="en-US" sz="440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4400">
                <a:solidFill>
                  <a:srgbClr val="92D050"/>
                </a:solidFill>
                <a:latin typeface="Calibri" panose="020F0502020204030204" pitchFamily="34" charset="0"/>
              </a:rPr>
              <a:t>said</a:t>
            </a:r>
            <a:r>
              <a:rPr lang="en-GB" altLang="en-US" sz="440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4400">
                <a:solidFill>
                  <a:srgbClr val="E94D23"/>
                </a:solidFill>
                <a:latin typeface="Calibri" panose="020F0502020204030204" pitchFamily="34" charset="0"/>
              </a:rPr>
              <a:t>she</a:t>
            </a:r>
            <a:r>
              <a:rPr lang="en-GB" altLang="en-US" sz="440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4400">
                <a:solidFill>
                  <a:srgbClr val="7030A0"/>
                </a:solidFill>
                <a:latin typeface="Calibri" panose="020F0502020204030204" pitchFamily="34" charset="0"/>
              </a:rPr>
              <a:t>ate</a:t>
            </a:r>
            <a:r>
              <a:rPr lang="en-GB" altLang="en-US" sz="440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4400">
                <a:solidFill>
                  <a:srgbClr val="0D0D0D"/>
                </a:solidFill>
                <a:latin typeface="Calibri" panose="020F0502020204030204" pitchFamily="34" charset="0"/>
              </a:rPr>
              <a:t>my</a:t>
            </a:r>
            <a:r>
              <a:rPr lang="en-GB" altLang="en-US" sz="4400">
                <a:solidFill>
                  <a:schemeClr val="accent1"/>
                </a:solidFill>
                <a:latin typeface="Calibri" panose="020F0502020204030204" pitchFamily="34" charset="0"/>
              </a:rPr>
              <a:t> </a:t>
            </a:r>
            <a:r>
              <a:rPr lang="en-GB" altLang="en-US" sz="4400">
                <a:solidFill>
                  <a:srgbClr val="FFC000"/>
                </a:solidFill>
                <a:latin typeface="Calibri" panose="020F0502020204030204" pitchFamily="34" charset="0"/>
              </a:rPr>
              <a:t>sandwich!</a:t>
            </a:r>
          </a:p>
        </p:txBody>
      </p:sp>
    </p:spTree>
    <p:extLst>
      <p:ext uri="{BB962C8B-B14F-4D97-AF65-F5344CB8AC3E}">
        <p14:creationId xmlns:p14="http://schemas.microsoft.com/office/powerpoint/2010/main" val="3451679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11"/>
          <p:cNvSpPr>
            <a:spLocks noChangeArrowheads="1"/>
          </p:cNvSpPr>
          <p:nvPr/>
        </p:nvSpPr>
        <p:spPr bwMode="auto">
          <a:xfrm>
            <a:off x="1676401" y="-322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GB" altLang="en-US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grpSp>
        <p:nvGrpSpPr>
          <p:cNvPr id="71683" name="Group 1"/>
          <p:cNvGrpSpPr>
            <a:grpSpLocks noChangeAspect="1"/>
          </p:cNvGrpSpPr>
          <p:nvPr/>
        </p:nvGrpSpPr>
        <p:grpSpPr bwMode="auto">
          <a:xfrm>
            <a:off x="2708275" y="650876"/>
            <a:ext cx="1911350" cy="3109913"/>
            <a:chOff x="-69" y="-112"/>
            <a:chExt cx="1880" cy="3058"/>
          </a:xfrm>
        </p:grpSpPr>
        <p:sp>
          <p:nvSpPr>
            <p:cNvPr id="71694" name="AutoShape 10"/>
            <p:cNvSpPr>
              <a:spLocks noChangeAspect="1" noChangeArrowheads="1" noTextEdit="1"/>
            </p:cNvSpPr>
            <p:nvPr/>
          </p:nvSpPr>
          <p:spPr bwMode="auto">
            <a:xfrm>
              <a:off x="-69" y="-112"/>
              <a:ext cx="1880" cy="305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695" name="Freeform 9"/>
            <p:cNvSpPr>
              <a:spLocks/>
            </p:cNvSpPr>
            <p:nvPr/>
          </p:nvSpPr>
          <p:spPr bwMode="auto">
            <a:xfrm>
              <a:off x="416" y="1397"/>
              <a:ext cx="938" cy="1236"/>
            </a:xfrm>
            <a:custGeom>
              <a:avLst/>
              <a:gdLst>
                <a:gd name="T0" fmla="*/ 417 w 938"/>
                <a:gd name="T1" fmla="*/ 174 h 1236"/>
                <a:gd name="T2" fmla="*/ 396 w 938"/>
                <a:gd name="T3" fmla="*/ 178 h 1236"/>
                <a:gd name="T4" fmla="*/ 380 w 938"/>
                <a:gd name="T5" fmla="*/ 188 h 1236"/>
                <a:gd name="T6" fmla="*/ 369 w 938"/>
                <a:gd name="T7" fmla="*/ 205 h 1236"/>
                <a:gd name="T8" fmla="*/ 363 w 938"/>
                <a:gd name="T9" fmla="*/ 225 h 1236"/>
                <a:gd name="T10" fmla="*/ 367 w 938"/>
                <a:gd name="T11" fmla="*/ 245 h 1236"/>
                <a:gd name="T12" fmla="*/ 378 w 938"/>
                <a:gd name="T13" fmla="*/ 261 h 1236"/>
                <a:gd name="T14" fmla="*/ 395 w 938"/>
                <a:gd name="T15" fmla="*/ 273 h 1236"/>
                <a:gd name="T16" fmla="*/ 447 w 938"/>
                <a:gd name="T17" fmla="*/ 288 h 1236"/>
                <a:gd name="T18" fmla="*/ 528 w 938"/>
                <a:gd name="T19" fmla="*/ 320 h 1236"/>
                <a:gd name="T20" fmla="*/ 601 w 938"/>
                <a:gd name="T21" fmla="*/ 363 h 1236"/>
                <a:gd name="T22" fmla="*/ 666 w 938"/>
                <a:gd name="T23" fmla="*/ 418 h 1236"/>
                <a:gd name="T24" fmla="*/ 722 w 938"/>
                <a:gd name="T25" fmla="*/ 481 h 1236"/>
                <a:gd name="T26" fmla="*/ 769 w 938"/>
                <a:gd name="T27" fmla="*/ 551 h 1236"/>
                <a:gd name="T28" fmla="*/ 803 w 938"/>
                <a:gd name="T29" fmla="*/ 629 h 1236"/>
                <a:gd name="T30" fmla="*/ 825 w 938"/>
                <a:gd name="T31" fmla="*/ 711 h 1236"/>
                <a:gd name="T32" fmla="*/ 641 w 938"/>
                <a:gd name="T33" fmla="*/ 754 h 1236"/>
                <a:gd name="T34" fmla="*/ 611 w 938"/>
                <a:gd name="T35" fmla="*/ 946 h 1236"/>
                <a:gd name="T36" fmla="*/ 556 w 938"/>
                <a:gd name="T37" fmla="*/ 927 h 1236"/>
                <a:gd name="T38" fmla="*/ 508 w 938"/>
                <a:gd name="T39" fmla="*/ 896 h 1236"/>
                <a:gd name="T40" fmla="*/ 469 w 938"/>
                <a:gd name="T41" fmla="*/ 853 h 1236"/>
                <a:gd name="T42" fmla="*/ 448 w 938"/>
                <a:gd name="T43" fmla="*/ 818 h 1236"/>
                <a:gd name="T44" fmla="*/ 434 w 938"/>
                <a:gd name="T45" fmla="*/ 805 h 1236"/>
                <a:gd name="T46" fmla="*/ 415 w 938"/>
                <a:gd name="T47" fmla="*/ 798 h 1236"/>
                <a:gd name="T48" fmla="*/ 395 w 938"/>
                <a:gd name="T49" fmla="*/ 800 h 1236"/>
                <a:gd name="T50" fmla="*/ 369 w 938"/>
                <a:gd name="T51" fmla="*/ 815 h 1236"/>
                <a:gd name="T52" fmla="*/ 356 w 938"/>
                <a:gd name="T53" fmla="*/ 853 h 1236"/>
                <a:gd name="T54" fmla="*/ 362 w 938"/>
                <a:gd name="T55" fmla="*/ 871 h 1236"/>
                <a:gd name="T56" fmla="*/ 383 w 938"/>
                <a:gd name="T57" fmla="*/ 910 h 1236"/>
                <a:gd name="T58" fmla="*/ 411 w 938"/>
                <a:gd name="T59" fmla="*/ 945 h 1236"/>
                <a:gd name="T60" fmla="*/ 441 w 938"/>
                <a:gd name="T61" fmla="*/ 976 h 1236"/>
                <a:gd name="T62" fmla="*/ 476 w 938"/>
                <a:gd name="T63" fmla="*/ 1001 h 1236"/>
                <a:gd name="T64" fmla="*/ 514 w 938"/>
                <a:gd name="T65" fmla="*/ 1022 h 1236"/>
                <a:gd name="T66" fmla="*/ 554 w 938"/>
                <a:gd name="T67" fmla="*/ 1038 h 1236"/>
                <a:gd name="T68" fmla="*/ 596 w 938"/>
                <a:gd name="T69" fmla="*/ 1049 h 1236"/>
                <a:gd name="T70" fmla="*/ 641 w 938"/>
                <a:gd name="T71" fmla="*/ 1054 h 1236"/>
                <a:gd name="T72" fmla="*/ 104 w 938"/>
                <a:gd name="T73" fmla="*/ 1133 h 1236"/>
                <a:gd name="T74" fmla="*/ 273 w 938"/>
                <a:gd name="T75" fmla="*/ 264 h 1236"/>
                <a:gd name="T76" fmla="*/ 169 w 938"/>
                <a:gd name="T77" fmla="*/ 23 h 1236"/>
                <a:gd name="T78" fmla="*/ 155 w 938"/>
                <a:gd name="T79" fmla="*/ 9 h 1236"/>
                <a:gd name="T80" fmla="*/ 137 w 938"/>
                <a:gd name="T81" fmla="*/ 1 h 1236"/>
                <a:gd name="T82" fmla="*/ 117 w 938"/>
                <a:gd name="T83" fmla="*/ 1 h 1236"/>
                <a:gd name="T84" fmla="*/ 89 w 938"/>
                <a:gd name="T85" fmla="*/ 16 h 1236"/>
                <a:gd name="T86" fmla="*/ 75 w 938"/>
                <a:gd name="T87" fmla="*/ 52 h 1236"/>
                <a:gd name="T88" fmla="*/ 79 w 938"/>
                <a:gd name="T89" fmla="*/ 72 h 1236"/>
                <a:gd name="T90" fmla="*/ 0 w 938"/>
                <a:gd name="T91" fmla="*/ 161 h 1236"/>
                <a:gd name="T92" fmla="*/ 745 w 938"/>
                <a:gd name="T93" fmla="*/ 1235 h 1236"/>
                <a:gd name="T94" fmla="*/ 938 w 938"/>
                <a:gd name="T95" fmla="*/ 857 h 1236"/>
                <a:gd name="T96" fmla="*/ 935 w 938"/>
                <a:gd name="T97" fmla="*/ 749 h 1236"/>
                <a:gd name="T98" fmla="*/ 916 w 938"/>
                <a:gd name="T99" fmla="*/ 642 h 1236"/>
                <a:gd name="T100" fmla="*/ 879 w 938"/>
                <a:gd name="T101" fmla="*/ 540 h 1236"/>
                <a:gd name="T102" fmla="*/ 825 w 938"/>
                <a:gd name="T103" fmla="*/ 446 h 1236"/>
                <a:gd name="T104" fmla="*/ 757 w 938"/>
                <a:gd name="T105" fmla="*/ 362 h 1236"/>
                <a:gd name="T106" fmla="*/ 676 w 938"/>
                <a:gd name="T107" fmla="*/ 290 h 1236"/>
                <a:gd name="T108" fmla="*/ 583 w 938"/>
                <a:gd name="T109" fmla="*/ 232 h 1236"/>
                <a:gd name="T110" fmla="*/ 482 w 938"/>
                <a:gd name="T111" fmla="*/ 189 h 12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938"/>
                <a:gd name="T169" fmla="*/ 0 h 1236"/>
                <a:gd name="T170" fmla="*/ 938 w 938"/>
                <a:gd name="T171" fmla="*/ 1236 h 1236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938" h="1236">
                  <a:moveTo>
                    <a:pt x="427" y="175"/>
                  </a:moveTo>
                  <a:lnTo>
                    <a:pt x="417" y="174"/>
                  </a:lnTo>
                  <a:lnTo>
                    <a:pt x="406" y="175"/>
                  </a:lnTo>
                  <a:lnTo>
                    <a:pt x="396" y="178"/>
                  </a:lnTo>
                  <a:lnTo>
                    <a:pt x="388" y="182"/>
                  </a:lnTo>
                  <a:lnTo>
                    <a:pt x="380" y="188"/>
                  </a:lnTo>
                  <a:lnTo>
                    <a:pt x="373" y="197"/>
                  </a:lnTo>
                  <a:lnTo>
                    <a:pt x="369" y="205"/>
                  </a:lnTo>
                  <a:lnTo>
                    <a:pt x="364" y="215"/>
                  </a:lnTo>
                  <a:lnTo>
                    <a:pt x="363" y="225"/>
                  </a:lnTo>
                  <a:lnTo>
                    <a:pt x="364" y="235"/>
                  </a:lnTo>
                  <a:lnTo>
                    <a:pt x="367" y="245"/>
                  </a:lnTo>
                  <a:lnTo>
                    <a:pt x="372" y="254"/>
                  </a:lnTo>
                  <a:lnTo>
                    <a:pt x="378" y="261"/>
                  </a:lnTo>
                  <a:lnTo>
                    <a:pt x="386" y="268"/>
                  </a:lnTo>
                  <a:lnTo>
                    <a:pt x="395" y="273"/>
                  </a:lnTo>
                  <a:lnTo>
                    <a:pt x="405" y="277"/>
                  </a:lnTo>
                  <a:lnTo>
                    <a:pt x="447" y="288"/>
                  </a:lnTo>
                  <a:lnTo>
                    <a:pt x="489" y="303"/>
                  </a:lnTo>
                  <a:lnTo>
                    <a:pt x="528" y="320"/>
                  </a:lnTo>
                  <a:lnTo>
                    <a:pt x="566" y="340"/>
                  </a:lnTo>
                  <a:lnTo>
                    <a:pt x="601" y="363"/>
                  </a:lnTo>
                  <a:lnTo>
                    <a:pt x="635" y="389"/>
                  </a:lnTo>
                  <a:lnTo>
                    <a:pt x="666" y="418"/>
                  </a:lnTo>
                  <a:lnTo>
                    <a:pt x="696" y="448"/>
                  </a:lnTo>
                  <a:lnTo>
                    <a:pt x="722" y="481"/>
                  </a:lnTo>
                  <a:lnTo>
                    <a:pt x="747" y="515"/>
                  </a:lnTo>
                  <a:lnTo>
                    <a:pt x="769" y="551"/>
                  </a:lnTo>
                  <a:lnTo>
                    <a:pt x="787" y="590"/>
                  </a:lnTo>
                  <a:lnTo>
                    <a:pt x="803" y="629"/>
                  </a:lnTo>
                  <a:lnTo>
                    <a:pt x="815" y="669"/>
                  </a:lnTo>
                  <a:lnTo>
                    <a:pt x="825" y="711"/>
                  </a:lnTo>
                  <a:lnTo>
                    <a:pt x="831" y="754"/>
                  </a:lnTo>
                  <a:lnTo>
                    <a:pt x="641" y="754"/>
                  </a:lnTo>
                  <a:lnTo>
                    <a:pt x="641" y="950"/>
                  </a:lnTo>
                  <a:lnTo>
                    <a:pt x="611" y="946"/>
                  </a:lnTo>
                  <a:lnTo>
                    <a:pt x="583" y="939"/>
                  </a:lnTo>
                  <a:lnTo>
                    <a:pt x="556" y="927"/>
                  </a:lnTo>
                  <a:lnTo>
                    <a:pt x="531" y="913"/>
                  </a:lnTo>
                  <a:lnTo>
                    <a:pt x="508" y="896"/>
                  </a:lnTo>
                  <a:lnTo>
                    <a:pt x="488" y="876"/>
                  </a:lnTo>
                  <a:lnTo>
                    <a:pt x="469" y="853"/>
                  </a:lnTo>
                  <a:lnTo>
                    <a:pt x="454" y="827"/>
                  </a:lnTo>
                  <a:lnTo>
                    <a:pt x="448" y="818"/>
                  </a:lnTo>
                  <a:lnTo>
                    <a:pt x="441" y="811"/>
                  </a:lnTo>
                  <a:lnTo>
                    <a:pt x="434" y="805"/>
                  </a:lnTo>
                  <a:lnTo>
                    <a:pt x="424" y="801"/>
                  </a:lnTo>
                  <a:lnTo>
                    <a:pt x="415" y="798"/>
                  </a:lnTo>
                  <a:lnTo>
                    <a:pt x="405" y="798"/>
                  </a:lnTo>
                  <a:lnTo>
                    <a:pt x="395" y="800"/>
                  </a:lnTo>
                  <a:lnTo>
                    <a:pt x="385" y="802"/>
                  </a:lnTo>
                  <a:lnTo>
                    <a:pt x="369" y="815"/>
                  </a:lnTo>
                  <a:lnTo>
                    <a:pt x="359" y="833"/>
                  </a:lnTo>
                  <a:lnTo>
                    <a:pt x="356" y="853"/>
                  </a:lnTo>
                  <a:lnTo>
                    <a:pt x="362" y="871"/>
                  </a:lnTo>
                  <a:lnTo>
                    <a:pt x="372" y="891"/>
                  </a:lnTo>
                  <a:lnTo>
                    <a:pt x="383" y="910"/>
                  </a:lnTo>
                  <a:lnTo>
                    <a:pt x="396" y="929"/>
                  </a:lnTo>
                  <a:lnTo>
                    <a:pt x="411" y="945"/>
                  </a:lnTo>
                  <a:lnTo>
                    <a:pt x="425" y="960"/>
                  </a:lnTo>
                  <a:lnTo>
                    <a:pt x="441" y="976"/>
                  </a:lnTo>
                  <a:lnTo>
                    <a:pt x="459" y="989"/>
                  </a:lnTo>
                  <a:lnTo>
                    <a:pt x="476" y="1001"/>
                  </a:lnTo>
                  <a:lnTo>
                    <a:pt x="495" y="1012"/>
                  </a:lnTo>
                  <a:lnTo>
                    <a:pt x="514" y="1022"/>
                  </a:lnTo>
                  <a:lnTo>
                    <a:pt x="534" y="1031"/>
                  </a:lnTo>
                  <a:lnTo>
                    <a:pt x="554" y="1038"/>
                  </a:lnTo>
                  <a:lnTo>
                    <a:pt x="574" y="1044"/>
                  </a:lnTo>
                  <a:lnTo>
                    <a:pt x="596" y="1049"/>
                  </a:lnTo>
                  <a:lnTo>
                    <a:pt x="619" y="1052"/>
                  </a:lnTo>
                  <a:lnTo>
                    <a:pt x="641" y="1054"/>
                  </a:lnTo>
                  <a:lnTo>
                    <a:pt x="641" y="1133"/>
                  </a:lnTo>
                  <a:lnTo>
                    <a:pt x="104" y="1133"/>
                  </a:lnTo>
                  <a:lnTo>
                    <a:pt x="104" y="264"/>
                  </a:lnTo>
                  <a:lnTo>
                    <a:pt x="273" y="264"/>
                  </a:lnTo>
                  <a:lnTo>
                    <a:pt x="175" y="31"/>
                  </a:lnTo>
                  <a:lnTo>
                    <a:pt x="169" y="23"/>
                  </a:lnTo>
                  <a:lnTo>
                    <a:pt x="163" y="14"/>
                  </a:lnTo>
                  <a:lnTo>
                    <a:pt x="155" y="9"/>
                  </a:lnTo>
                  <a:lnTo>
                    <a:pt x="146" y="4"/>
                  </a:lnTo>
                  <a:lnTo>
                    <a:pt x="137" y="1"/>
                  </a:lnTo>
                  <a:lnTo>
                    <a:pt x="127" y="0"/>
                  </a:lnTo>
                  <a:lnTo>
                    <a:pt x="117" y="1"/>
                  </a:lnTo>
                  <a:lnTo>
                    <a:pt x="107" y="4"/>
                  </a:lnTo>
                  <a:lnTo>
                    <a:pt x="89" y="16"/>
                  </a:lnTo>
                  <a:lnTo>
                    <a:pt x="79" y="33"/>
                  </a:lnTo>
                  <a:lnTo>
                    <a:pt x="75" y="52"/>
                  </a:lnTo>
                  <a:lnTo>
                    <a:pt x="79" y="72"/>
                  </a:lnTo>
                  <a:lnTo>
                    <a:pt x="117" y="161"/>
                  </a:lnTo>
                  <a:lnTo>
                    <a:pt x="0" y="161"/>
                  </a:lnTo>
                  <a:lnTo>
                    <a:pt x="0" y="1236"/>
                  </a:lnTo>
                  <a:lnTo>
                    <a:pt x="745" y="1235"/>
                  </a:lnTo>
                  <a:lnTo>
                    <a:pt x="745" y="857"/>
                  </a:lnTo>
                  <a:lnTo>
                    <a:pt x="938" y="857"/>
                  </a:lnTo>
                  <a:lnTo>
                    <a:pt x="938" y="805"/>
                  </a:lnTo>
                  <a:lnTo>
                    <a:pt x="935" y="749"/>
                  </a:lnTo>
                  <a:lnTo>
                    <a:pt x="928" y="695"/>
                  </a:lnTo>
                  <a:lnTo>
                    <a:pt x="916" y="642"/>
                  </a:lnTo>
                  <a:lnTo>
                    <a:pt x="900" y="590"/>
                  </a:lnTo>
                  <a:lnTo>
                    <a:pt x="879" y="540"/>
                  </a:lnTo>
                  <a:lnTo>
                    <a:pt x="854" y="491"/>
                  </a:lnTo>
                  <a:lnTo>
                    <a:pt x="825" y="446"/>
                  </a:lnTo>
                  <a:lnTo>
                    <a:pt x="793" y="402"/>
                  </a:lnTo>
                  <a:lnTo>
                    <a:pt x="757" y="362"/>
                  </a:lnTo>
                  <a:lnTo>
                    <a:pt x="718" y="324"/>
                  </a:lnTo>
                  <a:lnTo>
                    <a:pt x="676" y="290"/>
                  </a:lnTo>
                  <a:lnTo>
                    <a:pt x="631" y="260"/>
                  </a:lnTo>
                  <a:lnTo>
                    <a:pt x="583" y="232"/>
                  </a:lnTo>
                  <a:lnTo>
                    <a:pt x="534" y="208"/>
                  </a:lnTo>
                  <a:lnTo>
                    <a:pt x="482" y="189"/>
                  </a:lnTo>
                  <a:lnTo>
                    <a:pt x="427" y="17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696" name="Freeform 8"/>
            <p:cNvSpPr>
              <a:spLocks/>
            </p:cNvSpPr>
            <p:nvPr/>
          </p:nvSpPr>
          <p:spPr bwMode="auto">
            <a:xfrm>
              <a:off x="1079" y="1651"/>
              <a:ext cx="454" cy="451"/>
            </a:xfrm>
            <a:custGeom>
              <a:avLst/>
              <a:gdLst>
                <a:gd name="T0" fmla="*/ 227 w 454"/>
                <a:gd name="T1" fmla="*/ 451 h 451"/>
                <a:gd name="T2" fmla="*/ 250 w 454"/>
                <a:gd name="T3" fmla="*/ 449 h 451"/>
                <a:gd name="T4" fmla="*/ 272 w 454"/>
                <a:gd name="T5" fmla="*/ 447 h 451"/>
                <a:gd name="T6" fmla="*/ 294 w 454"/>
                <a:gd name="T7" fmla="*/ 441 h 451"/>
                <a:gd name="T8" fmla="*/ 314 w 454"/>
                <a:gd name="T9" fmla="*/ 434 h 451"/>
                <a:gd name="T10" fmla="*/ 334 w 454"/>
                <a:gd name="T11" fmla="*/ 425 h 451"/>
                <a:gd name="T12" fmla="*/ 353 w 454"/>
                <a:gd name="T13" fmla="*/ 413 h 451"/>
                <a:gd name="T14" fmla="*/ 370 w 454"/>
                <a:gd name="T15" fmla="*/ 401 h 451"/>
                <a:gd name="T16" fmla="*/ 388 w 454"/>
                <a:gd name="T17" fmla="*/ 385 h 451"/>
                <a:gd name="T18" fmla="*/ 404 w 454"/>
                <a:gd name="T19" fmla="*/ 369 h 451"/>
                <a:gd name="T20" fmla="*/ 417 w 454"/>
                <a:gd name="T21" fmla="*/ 350 h 451"/>
                <a:gd name="T22" fmla="*/ 428 w 454"/>
                <a:gd name="T23" fmla="*/ 332 h 451"/>
                <a:gd name="T24" fmla="*/ 437 w 454"/>
                <a:gd name="T25" fmla="*/ 312 h 451"/>
                <a:gd name="T26" fmla="*/ 444 w 454"/>
                <a:gd name="T27" fmla="*/ 291 h 451"/>
                <a:gd name="T28" fmla="*/ 450 w 454"/>
                <a:gd name="T29" fmla="*/ 270 h 451"/>
                <a:gd name="T30" fmla="*/ 453 w 454"/>
                <a:gd name="T31" fmla="*/ 248 h 451"/>
                <a:gd name="T32" fmla="*/ 454 w 454"/>
                <a:gd name="T33" fmla="*/ 225 h 451"/>
                <a:gd name="T34" fmla="*/ 453 w 454"/>
                <a:gd name="T35" fmla="*/ 202 h 451"/>
                <a:gd name="T36" fmla="*/ 450 w 454"/>
                <a:gd name="T37" fmla="*/ 181 h 451"/>
                <a:gd name="T38" fmla="*/ 444 w 454"/>
                <a:gd name="T39" fmla="*/ 159 h 451"/>
                <a:gd name="T40" fmla="*/ 437 w 454"/>
                <a:gd name="T41" fmla="*/ 139 h 451"/>
                <a:gd name="T42" fmla="*/ 428 w 454"/>
                <a:gd name="T43" fmla="*/ 119 h 451"/>
                <a:gd name="T44" fmla="*/ 417 w 454"/>
                <a:gd name="T45" fmla="*/ 101 h 451"/>
                <a:gd name="T46" fmla="*/ 404 w 454"/>
                <a:gd name="T47" fmla="*/ 83 h 451"/>
                <a:gd name="T48" fmla="*/ 388 w 454"/>
                <a:gd name="T49" fmla="*/ 66 h 451"/>
                <a:gd name="T50" fmla="*/ 370 w 454"/>
                <a:gd name="T51" fmla="*/ 52 h 451"/>
                <a:gd name="T52" fmla="*/ 353 w 454"/>
                <a:gd name="T53" fmla="*/ 39 h 451"/>
                <a:gd name="T54" fmla="*/ 334 w 454"/>
                <a:gd name="T55" fmla="*/ 27 h 451"/>
                <a:gd name="T56" fmla="*/ 314 w 454"/>
                <a:gd name="T57" fmla="*/ 17 h 451"/>
                <a:gd name="T58" fmla="*/ 294 w 454"/>
                <a:gd name="T59" fmla="*/ 10 h 451"/>
                <a:gd name="T60" fmla="*/ 272 w 454"/>
                <a:gd name="T61" fmla="*/ 4 h 451"/>
                <a:gd name="T62" fmla="*/ 250 w 454"/>
                <a:gd name="T63" fmla="*/ 1 h 451"/>
                <a:gd name="T64" fmla="*/ 227 w 454"/>
                <a:gd name="T65" fmla="*/ 0 h 451"/>
                <a:gd name="T66" fmla="*/ 181 w 454"/>
                <a:gd name="T67" fmla="*/ 4 h 451"/>
                <a:gd name="T68" fmla="*/ 139 w 454"/>
                <a:gd name="T69" fmla="*/ 17 h 451"/>
                <a:gd name="T70" fmla="*/ 100 w 454"/>
                <a:gd name="T71" fmla="*/ 39 h 451"/>
                <a:gd name="T72" fmla="*/ 66 w 454"/>
                <a:gd name="T73" fmla="*/ 66 h 451"/>
                <a:gd name="T74" fmla="*/ 39 w 454"/>
                <a:gd name="T75" fmla="*/ 101 h 451"/>
                <a:gd name="T76" fmla="*/ 17 w 454"/>
                <a:gd name="T77" fmla="*/ 138 h 451"/>
                <a:gd name="T78" fmla="*/ 4 w 454"/>
                <a:gd name="T79" fmla="*/ 181 h 451"/>
                <a:gd name="T80" fmla="*/ 0 w 454"/>
                <a:gd name="T81" fmla="*/ 225 h 451"/>
                <a:gd name="T82" fmla="*/ 1 w 454"/>
                <a:gd name="T83" fmla="*/ 248 h 451"/>
                <a:gd name="T84" fmla="*/ 4 w 454"/>
                <a:gd name="T85" fmla="*/ 270 h 451"/>
                <a:gd name="T86" fmla="*/ 10 w 454"/>
                <a:gd name="T87" fmla="*/ 291 h 451"/>
                <a:gd name="T88" fmla="*/ 17 w 454"/>
                <a:gd name="T89" fmla="*/ 312 h 451"/>
                <a:gd name="T90" fmla="*/ 26 w 454"/>
                <a:gd name="T91" fmla="*/ 332 h 451"/>
                <a:gd name="T92" fmla="*/ 37 w 454"/>
                <a:gd name="T93" fmla="*/ 350 h 451"/>
                <a:gd name="T94" fmla="*/ 50 w 454"/>
                <a:gd name="T95" fmla="*/ 369 h 451"/>
                <a:gd name="T96" fmla="*/ 66 w 454"/>
                <a:gd name="T97" fmla="*/ 385 h 451"/>
                <a:gd name="T98" fmla="*/ 84 w 454"/>
                <a:gd name="T99" fmla="*/ 401 h 451"/>
                <a:gd name="T100" fmla="*/ 101 w 454"/>
                <a:gd name="T101" fmla="*/ 413 h 451"/>
                <a:gd name="T102" fmla="*/ 120 w 454"/>
                <a:gd name="T103" fmla="*/ 425 h 451"/>
                <a:gd name="T104" fmla="*/ 140 w 454"/>
                <a:gd name="T105" fmla="*/ 434 h 451"/>
                <a:gd name="T106" fmla="*/ 161 w 454"/>
                <a:gd name="T107" fmla="*/ 441 h 451"/>
                <a:gd name="T108" fmla="*/ 182 w 454"/>
                <a:gd name="T109" fmla="*/ 447 h 451"/>
                <a:gd name="T110" fmla="*/ 204 w 454"/>
                <a:gd name="T111" fmla="*/ 449 h 451"/>
                <a:gd name="T112" fmla="*/ 227 w 454"/>
                <a:gd name="T113" fmla="*/ 451 h 45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54"/>
                <a:gd name="T172" fmla="*/ 0 h 451"/>
                <a:gd name="T173" fmla="*/ 454 w 454"/>
                <a:gd name="T174" fmla="*/ 451 h 45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54" h="451">
                  <a:moveTo>
                    <a:pt x="227" y="451"/>
                  </a:moveTo>
                  <a:lnTo>
                    <a:pt x="250" y="449"/>
                  </a:lnTo>
                  <a:lnTo>
                    <a:pt x="272" y="447"/>
                  </a:lnTo>
                  <a:lnTo>
                    <a:pt x="294" y="441"/>
                  </a:lnTo>
                  <a:lnTo>
                    <a:pt x="314" y="434"/>
                  </a:lnTo>
                  <a:lnTo>
                    <a:pt x="334" y="425"/>
                  </a:lnTo>
                  <a:lnTo>
                    <a:pt x="353" y="413"/>
                  </a:lnTo>
                  <a:lnTo>
                    <a:pt x="370" y="401"/>
                  </a:lnTo>
                  <a:lnTo>
                    <a:pt x="388" y="385"/>
                  </a:lnTo>
                  <a:lnTo>
                    <a:pt x="404" y="369"/>
                  </a:lnTo>
                  <a:lnTo>
                    <a:pt x="417" y="350"/>
                  </a:lnTo>
                  <a:lnTo>
                    <a:pt x="428" y="332"/>
                  </a:lnTo>
                  <a:lnTo>
                    <a:pt x="437" y="312"/>
                  </a:lnTo>
                  <a:lnTo>
                    <a:pt x="444" y="291"/>
                  </a:lnTo>
                  <a:lnTo>
                    <a:pt x="450" y="270"/>
                  </a:lnTo>
                  <a:lnTo>
                    <a:pt x="453" y="248"/>
                  </a:lnTo>
                  <a:lnTo>
                    <a:pt x="454" y="225"/>
                  </a:lnTo>
                  <a:lnTo>
                    <a:pt x="453" y="202"/>
                  </a:lnTo>
                  <a:lnTo>
                    <a:pt x="450" y="181"/>
                  </a:lnTo>
                  <a:lnTo>
                    <a:pt x="444" y="159"/>
                  </a:lnTo>
                  <a:lnTo>
                    <a:pt x="437" y="139"/>
                  </a:lnTo>
                  <a:lnTo>
                    <a:pt x="428" y="119"/>
                  </a:lnTo>
                  <a:lnTo>
                    <a:pt x="417" y="101"/>
                  </a:lnTo>
                  <a:lnTo>
                    <a:pt x="404" y="83"/>
                  </a:lnTo>
                  <a:lnTo>
                    <a:pt x="388" y="66"/>
                  </a:lnTo>
                  <a:lnTo>
                    <a:pt x="370" y="52"/>
                  </a:lnTo>
                  <a:lnTo>
                    <a:pt x="353" y="39"/>
                  </a:lnTo>
                  <a:lnTo>
                    <a:pt x="334" y="27"/>
                  </a:lnTo>
                  <a:lnTo>
                    <a:pt x="314" y="17"/>
                  </a:lnTo>
                  <a:lnTo>
                    <a:pt x="294" y="10"/>
                  </a:lnTo>
                  <a:lnTo>
                    <a:pt x="272" y="4"/>
                  </a:lnTo>
                  <a:lnTo>
                    <a:pt x="250" y="1"/>
                  </a:lnTo>
                  <a:lnTo>
                    <a:pt x="227" y="0"/>
                  </a:lnTo>
                  <a:lnTo>
                    <a:pt x="181" y="4"/>
                  </a:lnTo>
                  <a:lnTo>
                    <a:pt x="139" y="17"/>
                  </a:lnTo>
                  <a:lnTo>
                    <a:pt x="100" y="39"/>
                  </a:lnTo>
                  <a:lnTo>
                    <a:pt x="66" y="66"/>
                  </a:lnTo>
                  <a:lnTo>
                    <a:pt x="39" y="101"/>
                  </a:lnTo>
                  <a:lnTo>
                    <a:pt x="17" y="138"/>
                  </a:lnTo>
                  <a:lnTo>
                    <a:pt x="4" y="181"/>
                  </a:lnTo>
                  <a:lnTo>
                    <a:pt x="0" y="225"/>
                  </a:lnTo>
                  <a:lnTo>
                    <a:pt x="1" y="248"/>
                  </a:lnTo>
                  <a:lnTo>
                    <a:pt x="4" y="270"/>
                  </a:lnTo>
                  <a:lnTo>
                    <a:pt x="10" y="291"/>
                  </a:lnTo>
                  <a:lnTo>
                    <a:pt x="17" y="312"/>
                  </a:lnTo>
                  <a:lnTo>
                    <a:pt x="26" y="332"/>
                  </a:lnTo>
                  <a:lnTo>
                    <a:pt x="37" y="350"/>
                  </a:lnTo>
                  <a:lnTo>
                    <a:pt x="50" y="369"/>
                  </a:lnTo>
                  <a:lnTo>
                    <a:pt x="66" y="385"/>
                  </a:lnTo>
                  <a:lnTo>
                    <a:pt x="84" y="401"/>
                  </a:lnTo>
                  <a:lnTo>
                    <a:pt x="101" y="413"/>
                  </a:lnTo>
                  <a:lnTo>
                    <a:pt x="120" y="425"/>
                  </a:lnTo>
                  <a:lnTo>
                    <a:pt x="140" y="434"/>
                  </a:lnTo>
                  <a:lnTo>
                    <a:pt x="161" y="441"/>
                  </a:lnTo>
                  <a:lnTo>
                    <a:pt x="182" y="447"/>
                  </a:lnTo>
                  <a:lnTo>
                    <a:pt x="204" y="449"/>
                  </a:lnTo>
                  <a:lnTo>
                    <a:pt x="227" y="4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697" name="Freeform 7"/>
            <p:cNvSpPr>
              <a:spLocks/>
            </p:cNvSpPr>
            <p:nvPr/>
          </p:nvSpPr>
          <p:spPr bwMode="auto">
            <a:xfrm>
              <a:off x="1196" y="1767"/>
              <a:ext cx="220" cy="219"/>
            </a:xfrm>
            <a:custGeom>
              <a:avLst/>
              <a:gdLst>
                <a:gd name="T0" fmla="*/ 0 w 220"/>
                <a:gd name="T1" fmla="*/ 109 h 219"/>
                <a:gd name="T2" fmla="*/ 2 w 220"/>
                <a:gd name="T3" fmla="*/ 88 h 219"/>
                <a:gd name="T4" fmla="*/ 9 w 220"/>
                <a:gd name="T5" fmla="*/ 68 h 219"/>
                <a:gd name="T6" fmla="*/ 19 w 220"/>
                <a:gd name="T7" fmla="*/ 49 h 219"/>
                <a:gd name="T8" fmla="*/ 32 w 220"/>
                <a:gd name="T9" fmla="*/ 33 h 219"/>
                <a:gd name="T10" fmla="*/ 41 w 220"/>
                <a:gd name="T11" fmla="*/ 26 h 219"/>
                <a:gd name="T12" fmla="*/ 49 w 220"/>
                <a:gd name="T13" fmla="*/ 19 h 219"/>
                <a:gd name="T14" fmla="*/ 58 w 220"/>
                <a:gd name="T15" fmla="*/ 13 h 219"/>
                <a:gd name="T16" fmla="*/ 68 w 220"/>
                <a:gd name="T17" fmla="*/ 9 h 219"/>
                <a:gd name="T18" fmla="*/ 78 w 220"/>
                <a:gd name="T19" fmla="*/ 5 h 219"/>
                <a:gd name="T20" fmla="*/ 88 w 220"/>
                <a:gd name="T21" fmla="*/ 2 h 219"/>
                <a:gd name="T22" fmla="*/ 100 w 220"/>
                <a:gd name="T23" fmla="*/ 0 h 219"/>
                <a:gd name="T24" fmla="*/ 110 w 220"/>
                <a:gd name="T25" fmla="*/ 0 h 219"/>
                <a:gd name="T26" fmla="*/ 120 w 220"/>
                <a:gd name="T27" fmla="*/ 0 h 219"/>
                <a:gd name="T28" fmla="*/ 132 w 220"/>
                <a:gd name="T29" fmla="*/ 2 h 219"/>
                <a:gd name="T30" fmla="*/ 142 w 220"/>
                <a:gd name="T31" fmla="*/ 5 h 219"/>
                <a:gd name="T32" fmla="*/ 152 w 220"/>
                <a:gd name="T33" fmla="*/ 9 h 219"/>
                <a:gd name="T34" fmla="*/ 162 w 220"/>
                <a:gd name="T35" fmla="*/ 13 h 219"/>
                <a:gd name="T36" fmla="*/ 171 w 220"/>
                <a:gd name="T37" fmla="*/ 19 h 219"/>
                <a:gd name="T38" fmla="*/ 180 w 220"/>
                <a:gd name="T39" fmla="*/ 26 h 219"/>
                <a:gd name="T40" fmla="*/ 188 w 220"/>
                <a:gd name="T41" fmla="*/ 33 h 219"/>
                <a:gd name="T42" fmla="*/ 201 w 220"/>
                <a:gd name="T43" fmla="*/ 49 h 219"/>
                <a:gd name="T44" fmla="*/ 212 w 220"/>
                <a:gd name="T45" fmla="*/ 68 h 219"/>
                <a:gd name="T46" fmla="*/ 219 w 220"/>
                <a:gd name="T47" fmla="*/ 88 h 219"/>
                <a:gd name="T48" fmla="*/ 220 w 220"/>
                <a:gd name="T49" fmla="*/ 109 h 219"/>
                <a:gd name="T50" fmla="*/ 217 w 220"/>
                <a:gd name="T51" fmla="*/ 131 h 219"/>
                <a:gd name="T52" fmla="*/ 212 w 220"/>
                <a:gd name="T53" fmla="*/ 152 h 219"/>
                <a:gd name="T54" fmla="*/ 201 w 220"/>
                <a:gd name="T55" fmla="*/ 171 h 219"/>
                <a:gd name="T56" fmla="*/ 188 w 220"/>
                <a:gd name="T57" fmla="*/ 187 h 219"/>
                <a:gd name="T58" fmla="*/ 172 w 220"/>
                <a:gd name="T59" fmla="*/ 200 h 219"/>
                <a:gd name="T60" fmla="*/ 154 w 220"/>
                <a:gd name="T61" fmla="*/ 210 h 219"/>
                <a:gd name="T62" fmla="*/ 132 w 220"/>
                <a:gd name="T63" fmla="*/ 216 h 219"/>
                <a:gd name="T64" fmla="*/ 110 w 220"/>
                <a:gd name="T65" fmla="*/ 219 h 219"/>
                <a:gd name="T66" fmla="*/ 100 w 220"/>
                <a:gd name="T67" fmla="*/ 219 h 219"/>
                <a:gd name="T68" fmla="*/ 88 w 220"/>
                <a:gd name="T69" fmla="*/ 217 h 219"/>
                <a:gd name="T70" fmla="*/ 78 w 220"/>
                <a:gd name="T71" fmla="*/ 214 h 219"/>
                <a:gd name="T72" fmla="*/ 68 w 220"/>
                <a:gd name="T73" fmla="*/ 211 h 219"/>
                <a:gd name="T74" fmla="*/ 58 w 220"/>
                <a:gd name="T75" fmla="*/ 207 h 219"/>
                <a:gd name="T76" fmla="*/ 49 w 220"/>
                <a:gd name="T77" fmla="*/ 201 h 219"/>
                <a:gd name="T78" fmla="*/ 41 w 220"/>
                <a:gd name="T79" fmla="*/ 194 h 219"/>
                <a:gd name="T80" fmla="*/ 32 w 220"/>
                <a:gd name="T81" fmla="*/ 187 h 219"/>
                <a:gd name="T82" fmla="*/ 19 w 220"/>
                <a:gd name="T83" fmla="*/ 171 h 219"/>
                <a:gd name="T84" fmla="*/ 9 w 220"/>
                <a:gd name="T85" fmla="*/ 152 h 219"/>
                <a:gd name="T86" fmla="*/ 2 w 220"/>
                <a:gd name="T87" fmla="*/ 131 h 219"/>
                <a:gd name="T88" fmla="*/ 0 w 220"/>
                <a:gd name="T89" fmla="*/ 109 h 21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0"/>
                <a:gd name="T136" fmla="*/ 0 h 219"/>
                <a:gd name="T137" fmla="*/ 220 w 220"/>
                <a:gd name="T138" fmla="*/ 219 h 21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0" h="219">
                  <a:moveTo>
                    <a:pt x="0" y="109"/>
                  </a:moveTo>
                  <a:lnTo>
                    <a:pt x="2" y="88"/>
                  </a:lnTo>
                  <a:lnTo>
                    <a:pt x="9" y="68"/>
                  </a:lnTo>
                  <a:lnTo>
                    <a:pt x="19" y="49"/>
                  </a:lnTo>
                  <a:lnTo>
                    <a:pt x="32" y="33"/>
                  </a:lnTo>
                  <a:lnTo>
                    <a:pt x="41" y="26"/>
                  </a:lnTo>
                  <a:lnTo>
                    <a:pt x="49" y="19"/>
                  </a:lnTo>
                  <a:lnTo>
                    <a:pt x="58" y="13"/>
                  </a:lnTo>
                  <a:lnTo>
                    <a:pt x="68" y="9"/>
                  </a:lnTo>
                  <a:lnTo>
                    <a:pt x="78" y="5"/>
                  </a:lnTo>
                  <a:lnTo>
                    <a:pt x="88" y="2"/>
                  </a:lnTo>
                  <a:lnTo>
                    <a:pt x="100" y="0"/>
                  </a:lnTo>
                  <a:lnTo>
                    <a:pt x="110" y="0"/>
                  </a:lnTo>
                  <a:lnTo>
                    <a:pt x="120" y="0"/>
                  </a:lnTo>
                  <a:lnTo>
                    <a:pt x="132" y="2"/>
                  </a:lnTo>
                  <a:lnTo>
                    <a:pt x="142" y="5"/>
                  </a:lnTo>
                  <a:lnTo>
                    <a:pt x="152" y="9"/>
                  </a:lnTo>
                  <a:lnTo>
                    <a:pt x="162" y="13"/>
                  </a:lnTo>
                  <a:lnTo>
                    <a:pt x="171" y="19"/>
                  </a:lnTo>
                  <a:lnTo>
                    <a:pt x="180" y="26"/>
                  </a:lnTo>
                  <a:lnTo>
                    <a:pt x="188" y="33"/>
                  </a:lnTo>
                  <a:lnTo>
                    <a:pt x="201" y="49"/>
                  </a:lnTo>
                  <a:lnTo>
                    <a:pt x="212" y="68"/>
                  </a:lnTo>
                  <a:lnTo>
                    <a:pt x="219" y="88"/>
                  </a:lnTo>
                  <a:lnTo>
                    <a:pt x="220" y="109"/>
                  </a:lnTo>
                  <a:lnTo>
                    <a:pt x="217" y="131"/>
                  </a:lnTo>
                  <a:lnTo>
                    <a:pt x="212" y="152"/>
                  </a:lnTo>
                  <a:lnTo>
                    <a:pt x="201" y="171"/>
                  </a:lnTo>
                  <a:lnTo>
                    <a:pt x="188" y="187"/>
                  </a:lnTo>
                  <a:lnTo>
                    <a:pt x="172" y="200"/>
                  </a:lnTo>
                  <a:lnTo>
                    <a:pt x="154" y="210"/>
                  </a:lnTo>
                  <a:lnTo>
                    <a:pt x="132" y="216"/>
                  </a:lnTo>
                  <a:lnTo>
                    <a:pt x="110" y="219"/>
                  </a:lnTo>
                  <a:lnTo>
                    <a:pt x="100" y="219"/>
                  </a:lnTo>
                  <a:lnTo>
                    <a:pt x="88" y="217"/>
                  </a:lnTo>
                  <a:lnTo>
                    <a:pt x="78" y="214"/>
                  </a:lnTo>
                  <a:lnTo>
                    <a:pt x="68" y="211"/>
                  </a:lnTo>
                  <a:lnTo>
                    <a:pt x="58" y="207"/>
                  </a:lnTo>
                  <a:lnTo>
                    <a:pt x="49" y="201"/>
                  </a:lnTo>
                  <a:lnTo>
                    <a:pt x="41" y="194"/>
                  </a:lnTo>
                  <a:lnTo>
                    <a:pt x="32" y="187"/>
                  </a:lnTo>
                  <a:lnTo>
                    <a:pt x="19" y="171"/>
                  </a:lnTo>
                  <a:lnTo>
                    <a:pt x="9" y="152"/>
                  </a:lnTo>
                  <a:lnTo>
                    <a:pt x="2" y="131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698" name="Freeform 6"/>
            <p:cNvSpPr>
              <a:spLocks/>
            </p:cNvSpPr>
            <p:nvPr/>
          </p:nvSpPr>
          <p:spPr bwMode="auto">
            <a:xfrm>
              <a:off x="718" y="1651"/>
              <a:ext cx="455" cy="451"/>
            </a:xfrm>
            <a:custGeom>
              <a:avLst/>
              <a:gdLst>
                <a:gd name="T0" fmla="*/ 228 w 455"/>
                <a:gd name="T1" fmla="*/ 451 h 451"/>
                <a:gd name="T2" fmla="*/ 251 w 455"/>
                <a:gd name="T3" fmla="*/ 449 h 451"/>
                <a:gd name="T4" fmla="*/ 272 w 455"/>
                <a:gd name="T5" fmla="*/ 447 h 451"/>
                <a:gd name="T6" fmla="*/ 294 w 455"/>
                <a:gd name="T7" fmla="*/ 441 h 451"/>
                <a:gd name="T8" fmla="*/ 314 w 455"/>
                <a:gd name="T9" fmla="*/ 434 h 451"/>
                <a:gd name="T10" fmla="*/ 335 w 455"/>
                <a:gd name="T11" fmla="*/ 425 h 451"/>
                <a:gd name="T12" fmla="*/ 354 w 455"/>
                <a:gd name="T13" fmla="*/ 413 h 451"/>
                <a:gd name="T14" fmla="*/ 372 w 455"/>
                <a:gd name="T15" fmla="*/ 401 h 451"/>
                <a:gd name="T16" fmla="*/ 388 w 455"/>
                <a:gd name="T17" fmla="*/ 385 h 451"/>
                <a:gd name="T18" fmla="*/ 404 w 455"/>
                <a:gd name="T19" fmla="*/ 369 h 451"/>
                <a:gd name="T20" fmla="*/ 417 w 455"/>
                <a:gd name="T21" fmla="*/ 350 h 451"/>
                <a:gd name="T22" fmla="*/ 429 w 455"/>
                <a:gd name="T23" fmla="*/ 332 h 451"/>
                <a:gd name="T24" fmla="*/ 438 w 455"/>
                <a:gd name="T25" fmla="*/ 312 h 451"/>
                <a:gd name="T26" fmla="*/ 445 w 455"/>
                <a:gd name="T27" fmla="*/ 291 h 451"/>
                <a:gd name="T28" fmla="*/ 451 w 455"/>
                <a:gd name="T29" fmla="*/ 270 h 451"/>
                <a:gd name="T30" fmla="*/ 453 w 455"/>
                <a:gd name="T31" fmla="*/ 248 h 451"/>
                <a:gd name="T32" fmla="*/ 455 w 455"/>
                <a:gd name="T33" fmla="*/ 225 h 451"/>
                <a:gd name="T34" fmla="*/ 453 w 455"/>
                <a:gd name="T35" fmla="*/ 202 h 451"/>
                <a:gd name="T36" fmla="*/ 451 w 455"/>
                <a:gd name="T37" fmla="*/ 181 h 451"/>
                <a:gd name="T38" fmla="*/ 445 w 455"/>
                <a:gd name="T39" fmla="*/ 159 h 451"/>
                <a:gd name="T40" fmla="*/ 438 w 455"/>
                <a:gd name="T41" fmla="*/ 139 h 451"/>
                <a:gd name="T42" fmla="*/ 429 w 455"/>
                <a:gd name="T43" fmla="*/ 119 h 451"/>
                <a:gd name="T44" fmla="*/ 417 w 455"/>
                <a:gd name="T45" fmla="*/ 101 h 451"/>
                <a:gd name="T46" fmla="*/ 404 w 455"/>
                <a:gd name="T47" fmla="*/ 83 h 451"/>
                <a:gd name="T48" fmla="*/ 388 w 455"/>
                <a:gd name="T49" fmla="*/ 66 h 451"/>
                <a:gd name="T50" fmla="*/ 372 w 455"/>
                <a:gd name="T51" fmla="*/ 52 h 451"/>
                <a:gd name="T52" fmla="*/ 354 w 455"/>
                <a:gd name="T53" fmla="*/ 39 h 451"/>
                <a:gd name="T54" fmla="*/ 335 w 455"/>
                <a:gd name="T55" fmla="*/ 27 h 451"/>
                <a:gd name="T56" fmla="*/ 314 w 455"/>
                <a:gd name="T57" fmla="*/ 17 h 451"/>
                <a:gd name="T58" fmla="*/ 294 w 455"/>
                <a:gd name="T59" fmla="*/ 10 h 451"/>
                <a:gd name="T60" fmla="*/ 272 w 455"/>
                <a:gd name="T61" fmla="*/ 4 h 451"/>
                <a:gd name="T62" fmla="*/ 251 w 455"/>
                <a:gd name="T63" fmla="*/ 1 h 451"/>
                <a:gd name="T64" fmla="*/ 228 w 455"/>
                <a:gd name="T65" fmla="*/ 0 h 451"/>
                <a:gd name="T66" fmla="*/ 183 w 455"/>
                <a:gd name="T67" fmla="*/ 4 h 451"/>
                <a:gd name="T68" fmla="*/ 139 w 455"/>
                <a:gd name="T69" fmla="*/ 17 h 451"/>
                <a:gd name="T70" fmla="*/ 102 w 455"/>
                <a:gd name="T71" fmla="*/ 39 h 451"/>
                <a:gd name="T72" fmla="*/ 67 w 455"/>
                <a:gd name="T73" fmla="*/ 66 h 451"/>
                <a:gd name="T74" fmla="*/ 39 w 455"/>
                <a:gd name="T75" fmla="*/ 101 h 451"/>
                <a:gd name="T76" fmla="*/ 18 w 455"/>
                <a:gd name="T77" fmla="*/ 138 h 451"/>
                <a:gd name="T78" fmla="*/ 5 w 455"/>
                <a:gd name="T79" fmla="*/ 181 h 451"/>
                <a:gd name="T80" fmla="*/ 0 w 455"/>
                <a:gd name="T81" fmla="*/ 225 h 451"/>
                <a:gd name="T82" fmla="*/ 2 w 455"/>
                <a:gd name="T83" fmla="*/ 248 h 451"/>
                <a:gd name="T84" fmla="*/ 5 w 455"/>
                <a:gd name="T85" fmla="*/ 270 h 451"/>
                <a:gd name="T86" fmla="*/ 10 w 455"/>
                <a:gd name="T87" fmla="*/ 291 h 451"/>
                <a:gd name="T88" fmla="*/ 18 w 455"/>
                <a:gd name="T89" fmla="*/ 312 h 451"/>
                <a:gd name="T90" fmla="*/ 26 w 455"/>
                <a:gd name="T91" fmla="*/ 332 h 451"/>
                <a:gd name="T92" fmla="*/ 38 w 455"/>
                <a:gd name="T93" fmla="*/ 350 h 451"/>
                <a:gd name="T94" fmla="*/ 51 w 455"/>
                <a:gd name="T95" fmla="*/ 369 h 451"/>
                <a:gd name="T96" fmla="*/ 67 w 455"/>
                <a:gd name="T97" fmla="*/ 385 h 451"/>
                <a:gd name="T98" fmla="*/ 84 w 455"/>
                <a:gd name="T99" fmla="*/ 401 h 451"/>
                <a:gd name="T100" fmla="*/ 102 w 455"/>
                <a:gd name="T101" fmla="*/ 413 h 451"/>
                <a:gd name="T102" fmla="*/ 120 w 455"/>
                <a:gd name="T103" fmla="*/ 425 h 451"/>
                <a:gd name="T104" fmla="*/ 141 w 455"/>
                <a:gd name="T105" fmla="*/ 434 h 451"/>
                <a:gd name="T106" fmla="*/ 161 w 455"/>
                <a:gd name="T107" fmla="*/ 441 h 451"/>
                <a:gd name="T108" fmla="*/ 183 w 455"/>
                <a:gd name="T109" fmla="*/ 447 h 451"/>
                <a:gd name="T110" fmla="*/ 204 w 455"/>
                <a:gd name="T111" fmla="*/ 449 h 451"/>
                <a:gd name="T112" fmla="*/ 228 w 455"/>
                <a:gd name="T113" fmla="*/ 451 h 451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455"/>
                <a:gd name="T172" fmla="*/ 0 h 451"/>
                <a:gd name="T173" fmla="*/ 455 w 455"/>
                <a:gd name="T174" fmla="*/ 451 h 451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455" h="451">
                  <a:moveTo>
                    <a:pt x="228" y="451"/>
                  </a:moveTo>
                  <a:lnTo>
                    <a:pt x="251" y="449"/>
                  </a:lnTo>
                  <a:lnTo>
                    <a:pt x="272" y="447"/>
                  </a:lnTo>
                  <a:lnTo>
                    <a:pt x="294" y="441"/>
                  </a:lnTo>
                  <a:lnTo>
                    <a:pt x="314" y="434"/>
                  </a:lnTo>
                  <a:lnTo>
                    <a:pt x="335" y="425"/>
                  </a:lnTo>
                  <a:lnTo>
                    <a:pt x="354" y="413"/>
                  </a:lnTo>
                  <a:lnTo>
                    <a:pt x="372" y="401"/>
                  </a:lnTo>
                  <a:lnTo>
                    <a:pt x="388" y="385"/>
                  </a:lnTo>
                  <a:lnTo>
                    <a:pt x="404" y="369"/>
                  </a:lnTo>
                  <a:lnTo>
                    <a:pt x="417" y="350"/>
                  </a:lnTo>
                  <a:lnTo>
                    <a:pt x="429" y="332"/>
                  </a:lnTo>
                  <a:lnTo>
                    <a:pt x="438" y="312"/>
                  </a:lnTo>
                  <a:lnTo>
                    <a:pt x="445" y="291"/>
                  </a:lnTo>
                  <a:lnTo>
                    <a:pt x="451" y="270"/>
                  </a:lnTo>
                  <a:lnTo>
                    <a:pt x="453" y="248"/>
                  </a:lnTo>
                  <a:lnTo>
                    <a:pt x="455" y="225"/>
                  </a:lnTo>
                  <a:lnTo>
                    <a:pt x="453" y="202"/>
                  </a:lnTo>
                  <a:lnTo>
                    <a:pt x="451" y="181"/>
                  </a:lnTo>
                  <a:lnTo>
                    <a:pt x="445" y="159"/>
                  </a:lnTo>
                  <a:lnTo>
                    <a:pt x="438" y="139"/>
                  </a:lnTo>
                  <a:lnTo>
                    <a:pt x="429" y="119"/>
                  </a:lnTo>
                  <a:lnTo>
                    <a:pt x="417" y="101"/>
                  </a:lnTo>
                  <a:lnTo>
                    <a:pt x="404" y="83"/>
                  </a:lnTo>
                  <a:lnTo>
                    <a:pt x="388" y="66"/>
                  </a:lnTo>
                  <a:lnTo>
                    <a:pt x="372" y="52"/>
                  </a:lnTo>
                  <a:lnTo>
                    <a:pt x="354" y="39"/>
                  </a:lnTo>
                  <a:lnTo>
                    <a:pt x="335" y="27"/>
                  </a:lnTo>
                  <a:lnTo>
                    <a:pt x="314" y="17"/>
                  </a:lnTo>
                  <a:lnTo>
                    <a:pt x="294" y="10"/>
                  </a:lnTo>
                  <a:lnTo>
                    <a:pt x="272" y="4"/>
                  </a:lnTo>
                  <a:lnTo>
                    <a:pt x="251" y="1"/>
                  </a:lnTo>
                  <a:lnTo>
                    <a:pt x="228" y="0"/>
                  </a:lnTo>
                  <a:lnTo>
                    <a:pt x="183" y="4"/>
                  </a:lnTo>
                  <a:lnTo>
                    <a:pt x="139" y="17"/>
                  </a:lnTo>
                  <a:lnTo>
                    <a:pt x="102" y="39"/>
                  </a:lnTo>
                  <a:lnTo>
                    <a:pt x="67" y="66"/>
                  </a:lnTo>
                  <a:lnTo>
                    <a:pt x="39" y="101"/>
                  </a:lnTo>
                  <a:lnTo>
                    <a:pt x="18" y="138"/>
                  </a:lnTo>
                  <a:lnTo>
                    <a:pt x="5" y="181"/>
                  </a:lnTo>
                  <a:lnTo>
                    <a:pt x="0" y="225"/>
                  </a:lnTo>
                  <a:lnTo>
                    <a:pt x="2" y="248"/>
                  </a:lnTo>
                  <a:lnTo>
                    <a:pt x="5" y="270"/>
                  </a:lnTo>
                  <a:lnTo>
                    <a:pt x="10" y="291"/>
                  </a:lnTo>
                  <a:lnTo>
                    <a:pt x="18" y="312"/>
                  </a:lnTo>
                  <a:lnTo>
                    <a:pt x="26" y="332"/>
                  </a:lnTo>
                  <a:lnTo>
                    <a:pt x="38" y="350"/>
                  </a:lnTo>
                  <a:lnTo>
                    <a:pt x="51" y="369"/>
                  </a:lnTo>
                  <a:lnTo>
                    <a:pt x="67" y="385"/>
                  </a:lnTo>
                  <a:lnTo>
                    <a:pt x="84" y="401"/>
                  </a:lnTo>
                  <a:lnTo>
                    <a:pt x="102" y="413"/>
                  </a:lnTo>
                  <a:lnTo>
                    <a:pt x="120" y="425"/>
                  </a:lnTo>
                  <a:lnTo>
                    <a:pt x="141" y="434"/>
                  </a:lnTo>
                  <a:lnTo>
                    <a:pt x="161" y="441"/>
                  </a:lnTo>
                  <a:lnTo>
                    <a:pt x="183" y="447"/>
                  </a:lnTo>
                  <a:lnTo>
                    <a:pt x="204" y="449"/>
                  </a:lnTo>
                  <a:lnTo>
                    <a:pt x="228" y="45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699" name="Freeform 5"/>
            <p:cNvSpPr>
              <a:spLocks/>
            </p:cNvSpPr>
            <p:nvPr/>
          </p:nvSpPr>
          <p:spPr bwMode="auto">
            <a:xfrm>
              <a:off x="836" y="1767"/>
              <a:ext cx="220" cy="219"/>
            </a:xfrm>
            <a:custGeom>
              <a:avLst/>
              <a:gdLst>
                <a:gd name="T0" fmla="*/ 0 w 220"/>
                <a:gd name="T1" fmla="*/ 109 h 219"/>
                <a:gd name="T2" fmla="*/ 1 w 220"/>
                <a:gd name="T3" fmla="*/ 88 h 219"/>
                <a:gd name="T4" fmla="*/ 8 w 220"/>
                <a:gd name="T5" fmla="*/ 68 h 219"/>
                <a:gd name="T6" fmla="*/ 18 w 220"/>
                <a:gd name="T7" fmla="*/ 49 h 219"/>
                <a:gd name="T8" fmla="*/ 31 w 220"/>
                <a:gd name="T9" fmla="*/ 33 h 219"/>
                <a:gd name="T10" fmla="*/ 40 w 220"/>
                <a:gd name="T11" fmla="*/ 26 h 219"/>
                <a:gd name="T12" fmla="*/ 49 w 220"/>
                <a:gd name="T13" fmla="*/ 19 h 219"/>
                <a:gd name="T14" fmla="*/ 57 w 220"/>
                <a:gd name="T15" fmla="*/ 13 h 219"/>
                <a:gd name="T16" fmla="*/ 68 w 220"/>
                <a:gd name="T17" fmla="*/ 9 h 219"/>
                <a:gd name="T18" fmla="*/ 78 w 220"/>
                <a:gd name="T19" fmla="*/ 5 h 219"/>
                <a:gd name="T20" fmla="*/ 88 w 220"/>
                <a:gd name="T21" fmla="*/ 2 h 219"/>
                <a:gd name="T22" fmla="*/ 99 w 220"/>
                <a:gd name="T23" fmla="*/ 0 h 219"/>
                <a:gd name="T24" fmla="*/ 110 w 220"/>
                <a:gd name="T25" fmla="*/ 0 h 219"/>
                <a:gd name="T26" fmla="*/ 120 w 220"/>
                <a:gd name="T27" fmla="*/ 0 h 219"/>
                <a:gd name="T28" fmla="*/ 131 w 220"/>
                <a:gd name="T29" fmla="*/ 2 h 219"/>
                <a:gd name="T30" fmla="*/ 141 w 220"/>
                <a:gd name="T31" fmla="*/ 5 h 219"/>
                <a:gd name="T32" fmla="*/ 152 w 220"/>
                <a:gd name="T33" fmla="*/ 9 h 219"/>
                <a:gd name="T34" fmla="*/ 162 w 220"/>
                <a:gd name="T35" fmla="*/ 13 h 219"/>
                <a:gd name="T36" fmla="*/ 170 w 220"/>
                <a:gd name="T37" fmla="*/ 19 h 219"/>
                <a:gd name="T38" fmla="*/ 179 w 220"/>
                <a:gd name="T39" fmla="*/ 26 h 219"/>
                <a:gd name="T40" fmla="*/ 188 w 220"/>
                <a:gd name="T41" fmla="*/ 33 h 219"/>
                <a:gd name="T42" fmla="*/ 201 w 220"/>
                <a:gd name="T43" fmla="*/ 49 h 219"/>
                <a:gd name="T44" fmla="*/ 211 w 220"/>
                <a:gd name="T45" fmla="*/ 68 h 219"/>
                <a:gd name="T46" fmla="*/ 218 w 220"/>
                <a:gd name="T47" fmla="*/ 88 h 219"/>
                <a:gd name="T48" fmla="*/ 220 w 220"/>
                <a:gd name="T49" fmla="*/ 109 h 219"/>
                <a:gd name="T50" fmla="*/ 217 w 220"/>
                <a:gd name="T51" fmla="*/ 131 h 219"/>
                <a:gd name="T52" fmla="*/ 211 w 220"/>
                <a:gd name="T53" fmla="*/ 152 h 219"/>
                <a:gd name="T54" fmla="*/ 201 w 220"/>
                <a:gd name="T55" fmla="*/ 171 h 219"/>
                <a:gd name="T56" fmla="*/ 188 w 220"/>
                <a:gd name="T57" fmla="*/ 187 h 219"/>
                <a:gd name="T58" fmla="*/ 172 w 220"/>
                <a:gd name="T59" fmla="*/ 200 h 219"/>
                <a:gd name="T60" fmla="*/ 153 w 220"/>
                <a:gd name="T61" fmla="*/ 210 h 219"/>
                <a:gd name="T62" fmla="*/ 131 w 220"/>
                <a:gd name="T63" fmla="*/ 216 h 219"/>
                <a:gd name="T64" fmla="*/ 110 w 220"/>
                <a:gd name="T65" fmla="*/ 219 h 219"/>
                <a:gd name="T66" fmla="*/ 99 w 220"/>
                <a:gd name="T67" fmla="*/ 219 h 219"/>
                <a:gd name="T68" fmla="*/ 88 w 220"/>
                <a:gd name="T69" fmla="*/ 217 h 219"/>
                <a:gd name="T70" fmla="*/ 78 w 220"/>
                <a:gd name="T71" fmla="*/ 214 h 219"/>
                <a:gd name="T72" fmla="*/ 68 w 220"/>
                <a:gd name="T73" fmla="*/ 211 h 219"/>
                <a:gd name="T74" fmla="*/ 57 w 220"/>
                <a:gd name="T75" fmla="*/ 207 h 219"/>
                <a:gd name="T76" fmla="*/ 49 w 220"/>
                <a:gd name="T77" fmla="*/ 201 h 219"/>
                <a:gd name="T78" fmla="*/ 40 w 220"/>
                <a:gd name="T79" fmla="*/ 194 h 219"/>
                <a:gd name="T80" fmla="*/ 31 w 220"/>
                <a:gd name="T81" fmla="*/ 187 h 219"/>
                <a:gd name="T82" fmla="*/ 18 w 220"/>
                <a:gd name="T83" fmla="*/ 171 h 219"/>
                <a:gd name="T84" fmla="*/ 8 w 220"/>
                <a:gd name="T85" fmla="*/ 152 h 219"/>
                <a:gd name="T86" fmla="*/ 1 w 220"/>
                <a:gd name="T87" fmla="*/ 131 h 219"/>
                <a:gd name="T88" fmla="*/ 0 w 220"/>
                <a:gd name="T89" fmla="*/ 109 h 219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20"/>
                <a:gd name="T136" fmla="*/ 0 h 219"/>
                <a:gd name="T137" fmla="*/ 220 w 220"/>
                <a:gd name="T138" fmla="*/ 219 h 219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20" h="219">
                  <a:moveTo>
                    <a:pt x="0" y="109"/>
                  </a:moveTo>
                  <a:lnTo>
                    <a:pt x="1" y="88"/>
                  </a:lnTo>
                  <a:lnTo>
                    <a:pt x="8" y="68"/>
                  </a:lnTo>
                  <a:lnTo>
                    <a:pt x="18" y="49"/>
                  </a:lnTo>
                  <a:lnTo>
                    <a:pt x="31" y="33"/>
                  </a:lnTo>
                  <a:lnTo>
                    <a:pt x="40" y="26"/>
                  </a:lnTo>
                  <a:lnTo>
                    <a:pt x="49" y="19"/>
                  </a:lnTo>
                  <a:lnTo>
                    <a:pt x="57" y="13"/>
                  </a:lnTo>
                  <a:lnTo>
                    <a:pt x="68" y="9"/>
                  </a:lnTo>
                  <a:lnTo>
                    <a:pt x="78" y="5"/>
                  </a:lnTo>
                  <a:lnTo>
                    <a:pt x="88" y="2"/>
                  </a:lnTo>
                  <a:lnTo>
                    <a:pt x="99" y="0"/>
                  </a:lnTo>
                  <a:lnTo>
                    <a:pt x="110" y="0"/>
                  </a:lnTo>
                  <a:lnTo>
                    <a:pt x="120" y="0"/>
                  </a:lnTo>
                  <a:lnTo>
                    <a:pt x="131" y="2"/>
                  </a:lnTo>
                  <a:lnTo>
                    <a:pt x="141" y="5"/>
                  </a:lnTo>
                  <a:lnTo>
                    <a:pt x="152" y="9"/>
                  </a:lnTo>
                  <a:lnTo>
                    <a:pt x="162" y="13"/>
                  </a:lnTo>
                  <a:lnTo>
                    <a:pt x="170" y="19"/>
                  </a:lnTo>
                  <a:lnTo>
                    <a:pt x="179" y="26"/>
                  </a:lnTo>
                  <a:lnTo>
                    <a:pt x="188" y="33"/>
                  </a:lnTo>
                  <a:lnTo>
                    <a:pt x="201" y="49"/>
                  </a:lnTo>
                  <a:lnTo>
                    <a:pt x="211" y="68"/>
                  </a:lnTo>
                  <a:lnTo>
                    <a:pt x="218" y="88"/>
                  </a:lnTo>
                  <a:lnTo>
                    <a:pt x="220" y="109"/>
                  </a:lnTo>
                  <a:lnTo>
                    <a:pt x="217" y="131"/>
                  </a:lnTo>
                  <a:lnTo>
                    <a:pt x="211" y="152"/>
                  </a:lnTo>
                  <a:lnTo>
                    <a:pt x="201" y="171"/>
                  </a:lnTo>
                  <a:lnTo>
                    <a:pt x="188" y="187"/>
                  </a:lnTo>
                  <a:lnTo>
                    <a:pt x="172" y="200"/>
                  </a:lnTo>
                  <a:lnTo>
                    <a:pt x="153" y="210"/>
                  </a:lnTo>
                  <a:lnTo>
                    <a:pt x="131" y="216"/>
                  </a:lnTo>
                  <a:lnTo>
                    <a:pt x="110" y="219"/>
                  </a:lnTo>
                  <a:lnTo>
                    <a:pt x="99" y="219"/>
                  </a:lnTo>
                  <a:lnTo>
                    <a:pt x="88" y="217"/>
                  </a:lnTo>
                  <a:lnTo>
                    <a:pt x="78" y="214"/>
                  </a:lnTo>
                  <a:lnTo>
                    <a:pt x="68" y="211"/>
                  </a:lnTo>
                  <a:lnTo>
                    <a:pt x="57" y="207"/>
                  </a:lnTo>
                  <a:lnTo>
                    <a:pt x="49" y="201"/>
                  </a:lnTo>
                  <a:lnTo>
                    <a:pt x="40" y="194"/>
                  </a:lnTo>
                  <a:lnTo>
                    <a:pt x="31" y="187"/>
                  </a:lnTo>
                  <a:lnTo>
                    <a:pt x="18" y="171"/>
                  </a:lnTo>
                  <a:lnTo>
                    <a:pt x="8" y="152"/>
                  </a:lnTo>
                  <a:lnTo>
                    <a:pt x="1" y="131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00" name="Freeform 4"/>
            <p:cNvSpPr>
              <a:spLocks/>
            </p:cNvSpPr>
            <p:nvPr/>
          </p:nvSpPr>
          <p:spPr bwMode="auto">
            <a:xfrm>
              <a:off x="1276" y="1848"/>
              <a:ext cx="61" cy="59"/>
            </a:xfrm>
            <a:custGeom>
              <a:avLst/>
              <a:gdLst>
                <a:gd name="T0" fmla="*/ 30 w 61"/>
                <a:gd name="T1" fmla="*/ 59 h 59"/>
                <a:gd name="T2" fmla="*/ 42 w 61"/>
                <a:gd name="T3" fmla="*/ 56 h 59"/>
                <a:gd name="T4" fmla="*/ 52 w 61"/>
                <a:gd name="T5" fmla="*/ 50 h 59"/>
                <a:gd name="T6" fmla="*/ 58 w 61"/>
                <a:gd name="T7" fmla="*/ 40 h 59"/>
                <a:gd name="T8" fmla="*/ 61 w 61"/>
                <a:gd name="T9" fmla="*/ 28 h 59"/>
                <a:gd name="T10" fmla="*/ 58 w 61"/>
                <a:gd name="T11" fmla="*/ 17 h 59"/>
                <a:gd name="T12" fmla="*/ 52 w 61"/>
                <a:gd name="T13" fmla="*/ 8 h 59"/>
                <a:gd name="T14" fmla="*/ 42 w 61"/>
                <a:gd name="T15" fmla="*/ 3 h 59"/>
                <a:gd name="T16" fmla="*/ 30 w 61"/>
                <a:gd name="T17" fmla="*/ 0 h 59"/>
                <a:gd name="T18" fmla="*/ 19 w 61"/>
                <a:gd name="T19" fmla="*/ 3 h 59"/>
                <a:gd name="T20" fmla="*/ 8 w 61"/>
                <a:gd name="T21" fmla="*/ 8 h 59"/>
                <a:gd name="T22" fmla="*/ 3 w 61"/>
                <a:gd name="T23" fmla="*/ 17 h 59"/>
                <a:gd name="T24" fmla="*/ 0 w 61"/>
                <a:gd name="T25" fmla="*/ 28 h 59"/>
                <a:gd name="T26" fmla="*/ 3 w 61"/>
                <a:gd name="T27" fmla="*/ 40 h 59"/>
                <a:gd name="T28" fmla="*/ 8 w 61"/>
                <a:gd name="T29" fmla="*/ 50 h 59"/>
                <a:gd name="T30" fmla="*/ 19 w 61"/>
                <a:gd name="T31" fmla="*/ 56 h 59"/>
                <a:gd name="T32" fmla="*/ 30 w 61"/>
                <a:gd name="T33" fmla="*/ 59 h 5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59"/>
                <a:gd name="T53" fmla="*/ 61 w 61"/>
                <a:gd name="T54" fmla="*/ 59 h 5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59">
                  <a:moveTo>
                    <a:pt x="30" y="59"/>
                  </a:moveTo>
                  <a:lnTo>
                    <a:pt x="42" y="56"/>
                  </a:lnTo>
                  <a:lnTo>
                    <a:pt x="52" y="50"/>
                  </a:lnTo>
                  <a:lnTo>
                    <a:pt x="58" y="40"/>
                  </a:lnTo>
                  <a:lnTo>
                    <a:pt x="61" y="28"/>
                  </a:lnTo>
                  <a:lnTo>
                    <a:pt x="58" y="17"/>
                  </a:lnTo>
                  <a:lnTo>
                    <a:pt x="52" y="8"/>
                  </a:lnTo>
                  <a:lnTo>
                    <a:pt x="42" y="3"/>
                  </a:lnTo>
                  <a:lnTo>
                    <a:pt x="30" y="0"/>
                  </a:lnTo>
                  <a:lnTo>
                    <a:pt x="19" y="3"/>
                  </a:lnTo>
                  <a:lnTo>
                    <a:pt x="8" y="8"/>
                  </a:lnTo>
                  <a:lnTo>
                    <a:pt x="3" y="17"/>
                  </a:lnTo>
                  <a:lnTo>
                    <a:pt x="0" y="28"/>
                  </a:lnTo>
                  <a:lnTo>
                    <a:pt x="3" y="40"/>
                  </a:lnTo>
                  <a:lnTo>
                    <a:pt x="8" y="50"/>
                  </a:lnTo>
                  <a:lnTo>
                    <a:pt x="19" y="56"/>
                  </a:lnTo>
                  <a:lnTo>
                    <a:pt x="30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01" name="Freeform 3"/>
            <p:cNvSpPr>
              <a:spLocks/>
            </p:cNvSpPr>
            <p:nvPr/>
          </p:nvSpPr>
          <p:spPr bwMode="auto">
            <a:xfrm>
              <a:off x="915" y="1848"/>
              <a:ext cx="61" cy="59"/>
            </a:xfrm>
            <a:custGeom>
              <a:avLst/>
              <a:gdLst>
                <a:gd name="T0" fmla="*/ 31 w 61"/>
                <a:gd name="T1" fmla="*/ 59 h 59"/>
                <a:gd name="T2" fmla="*/ 42 w 61"/>
                <a:gd name="T3" fmla="*/ 56 h 59"/>
                <a:gd name="T4" fmla="*/ 52 w 61"/>
                <a:gd name="T5" fmla="*/ 50 h 59"/>
                <a:gd name="T6" fmla="*/ 58 w 61"/>
                <a:gd name="T7" fmla="*/ 40 h 59"/>
                <a:gd name="T8" fmla="*/ 61 w 61"/>
                <a:gd name="T9" fmla="*/ 28 h 59"/>
                <a:gd name="T10" fmla="*/ 58 w 61"/>
                <a:gd name="T11" fmla="*/ 17 h 59"/>
                <a:gd name="T12" fmla="*/ 52 w 61"/>
                <a:gd name="T13" fmla="*/ 8 h 59"/>
                <a:gd name="T14" fmla="*/ 42 w 61"/>
                <a:gd name="T15" fmla="*/ 3 h 59"/>
                <a:gd name="T16" fmla="*/ 31 w 61"/>
                <a:gd name="T17" fmla="*/ 0 h 59"/>
                <a:gd name="T18" fmla="*/ 19 w 61"/>
                <a:gd name="T19" fmla="*/ 3 h 59"/>
                <a:gd name="T20" fmla="*/ 9 w 61"/>
                <a:gd name="T21" fmla="*/ 8 h 59"/>
                <a:gd name="T22" fmla="*/ 3 w 61"/>
                <a:gd name="T23" fmla="*/ 17 h 59"/>
                <a:gd name="T24" fmla="*/ 0 w 61"/>
                <a:gd name="T25" fmla="*/ 28 h 59"/>
                <a:gd name="T26" fmla="*/ 3 w 61"/>
                <a:gd name="T27" fmla="*/ 40 h 59"/>
                <a:gd name="T28" fmla="*/ 9 w 61"/>
                <a:gd name="T29" fmla="*/ 50 h 59"/>
                <a:gd name="T30" fmla="*/ 19 w 61"/>
                <a:gd name="T31" fmla="*/ 56 h 59"/>
                <a:gd name="T32" fmla="*/ 31 w 61"/>
                <a:gd name="T33" fmla="*/ 59 h 5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61"/>
                <a:gd name="T52" fmla="*/ 0 h 59"/>
                <a:gd name="T53" fmla="*/ 61 w 61"/>
                <a:gd name="T54" fmla="*/ 59 h 5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61" h="59">
                  <a:moveTo>
                    <a:pt x="31" y="59"/>
                  </a:moveTo>
                  <a:lnTo>
                    <a:pt x="42" y="56"/>
                  </a:lnTo>
                  <a:lnTo>
                    <a:pt x="52" y="50"/>
                  </a:lnTo>
                  <a:lnTo>
                    <a:pt x="58" y="40"/>
                  </a:lnTo>
                  <a:lnTo>
                    <a:pt x="61" y="28"/>
                  </a:lnTo>
                  <a:lnTo>
                    <a:pt x="58" y="17"/>
                  </a:lnTo>
                  <a:lnTo>
                    <a:pt x="52" y="8"/>
                  </a:lnTo>
                  <a:lnTo>
                    <a:pt x="42" y="3"/>
                  </a:lnTo>
                  <a:lnTo>
                    <a:pt x="31" y="0"/>
                  </a:lnTo>
                  <a:lnTo>
                    <a:pt x="19" y="3"/>
                  </a:lnTo>
                  <a:lnTo>
                    <a:pt x="9" y="8"/>
                  </a:lnTo>
                  <a:lnTo>
                    <a:pt x="3" y="17"/>
                  </a:lnTo>
                  <a:lnTo>
                    <a:pt x="0" y="28"/>
                  </a:lnTo>
                  <a:lnTo>
                    <a:pt x="3" y="40"/>
                  </a:lnTo>
                  <a:lnTo>
                    <a:pt x="9" y="50"/>
                  </a:lnTo>
                  <a:lnTo>
                    <a:pt x="19" y="56"/>
                  </a:lnTo>
                  <a:lnTo>
                    <a:pt x="31" y="5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1702" name="AutoShape 2"/>
            <p:cNvSpPr>
              <a:spLocks noChangeArrowheads="1"/>
            </p:cNvSpPr>
            <p:nvPr/>
          </p:nvSpPr>
          <p:spPr bwMode="auto">
            <a:xfrm>
              <a:off x="0" y="0"/>
              <a:ext cx="1443" cy="1124"/>
            </a:xfrm>
            <a:prstGeom prst="cloudCallout">
              <a:avLst>
                <a:gd name="adj1" fmla="val 13375"/>
                <a:gd name="adj2" fmla="val 78444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>
                  <a:solidFill>
                    <a:srgbClr val="404040"/>
                  </a:solidFill>
                  <a:latin typeface="Trebuchet MS" panose="020B0603020202020204" pitchFamily="34" charset="0"/>
                </a:defRPr>
              </a:lvl1pPr>
              <a:lvl2pPr marL="742950" indent="-28575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600">
                  <a:solidFill>
                    <a:srgbClr val="404040"/>
                  </a:solidFill>
                  <a:latin typeface="Trebuchet MS" panose="020B0603020202020204" pitchFamily="34" charset="0"/>
                </a:defRPr>
              </a:lvl2pPr>
              <a:lvl3pPr marL="11430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400">
                  <a:solidFill>
                    <a:srgbClr val="404040"/>
                  </a:solidFill>
                  <a:latin typeface="Trebuchet MS" panose="020B0603020202020204" pitchFamily="34" charset="0"/>
                </a:defRPr>
              </a:lvl3pPr>
              <a:lvl4pPr marL="16002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4pPr>
              <a:lvl5pPr marL="2057400" indent="-228600">
                <a:spcBef>
                  <a:spcPts val="1000"/>
                </a:spcBef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5pPr>
              <a:lvl6pPr marL="2514600" indent="-2286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6pPr>
              <a:lvl7pPr marL="2971800" indent="-2286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7pPr>
              <a:lvl8pPr marL="3429000" indent="-2286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8pPr>
              <a:lvl9pPr marL="3886200" indent="-228600" fontAlgn="base">
                <a:spcBef>
                  <a:spcPts val="1000"/>
                </a:spcBef>
                <a:spcAft>
                  <a:spcPct val="0"/>
                </a:spcAft>
                <a:buClr>
                  <a:schemeClr val="accent1"/>
                </a:buClr>
                <a:buSzPct val="80000"/>
                <a:buFont typeface="Wingdings 3" panose="05040102010807070707" pitchFamily="18" charset="2"/>
                <a:buChar char=""/>
                <a:defRPr sz="1200">
                  <a:solidFill>
                    <a:srgbClr val="404040"/>
                  </a:solidFill>
                  <a:latin typeface="Trebuchet MS" panose="020B0603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tx1"/>
                  </a:solidFill>
                  <a:latin typeface="Courier"/>
                  <a:ea typeface="Times New Roman" panose="02020603050405020304" pitchFamily="18" charset="0"/>
                  <a:cs typeface="Arial" panose="020B0604020202020204" pitchFamily="34" charset="0"/>
                </a:rPr>
                <a:t>Values</a:t>
              </a:r>
              <a:endParaRPr lang="en-US" altLang="en-US" sz="80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tx1"/>
                  </a:solidFill>
                  <a:latin typeface="Courier"/>
                  <a:ea typeface="Times New Roman" panose="02020603050405020304" pitchFamily="18" charset="0"/>
                  <a:cs typeface="Arial" panose="020B0604020202020204" pitchFamily="34" charset="0"/>
                </a:rPr>
                <a:t>Beliefs</a:t>
              </a:r>
              <a:endParaRPr lang="en-US" altLang="en-US" sz="80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200">
                  <a:solidFill>
                    <a:schemeClr val="tx1"/>
                  </a:solidFill>
                  <a:latin typeface="Courier"/>
                  <a:ea typeface="Times New Roman" panose="02020603050405020304" pitchFamily="18" charset="0"/>
                  <a:cs typeface="Arial" panose="020B0604020202020204" pitchFamily="34" charset="0"/>
                </a:rPr>
                <a:t>Attitudes</a:t>
              </a:r>
              <a:endParaRPr lang="en-US" altLang="en-US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</p:grpSp>
      <p:pic>
        <p:nvPicPr>
          <p:cNvPr id="7168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9550" y="4221164"/>
            <a:ext cx="5283200" cy="205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AutoShape 16"/>
          <p:cNvSpPr>
            <a:spLocks noChangeArrowheads="1"/>
          </p:cNvSpPr>
          <p:nvPr/>
        </p:nvSpPr>
        <p:spPr bwMode="auto">
          <a:xfrm>
            <a:off x="8328025" y="2438400"/>
            <a:ext cx="1746250" cy="1295400"/>
          </a:xfrm>
          <a:prstGeom prst="cloudCallout">
            <a:avLst>
              <a:gd name="adj1" fmla="val -66838"/>
              <a:gd name="adj2" fmla="val 119903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en-GB" altLang="en-US" sz="1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Values</a:t>
            </a:r>
          </a:p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en-GB" altLang="en-US" sz="1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Beliefs</a:t>
            </a:r>
          </a:p>
          <a:p>
            <a:pPr>
              <a:spcBef>
                <a:spcPct val="0"/>
              </a:spcBef>
              <a:spcAft>
                <a:spcPts val="1000"/>
              </a:spcAft>
              <a:buClrTx/>
              <a:buSzTx/>
              <a:buNone/>
            </a:pPr>
            <a:r>
              <a:rPr lang="en-GB" altLang="en-US" sz="120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rPr>
              <a:t>Attitudes</a:t>
            </a:r>
            <a:endParaRPr lang="en-US" altLang="en-US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217989" y="3213100"/>
            <a:ext cx="1806575" cy="714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154489" y="3441701"/>
            <a:ext cx="788987" cy="14271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83339" y="3441700"/>
            <a:ext cx="865187" cy="128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5303838" y="5013325"/>
            <a:ext cx="1600200" cy="234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549776" y="3790950"/>
            <a:ext cx="2227263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3200" b="1">
                <a:solidFill>
                  <a:schemeClr val="tx1"/>
                </a:solidFill>
                <a:latin typeface="Calibri" panose="020F0502020204030204" pitchFamily="34" charset="0"/>
              </a:rPr>
              <a:t>BEHAVIOUR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461000" y="2027239"/>
            <a:ext cx="28321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800">
                <a:solidFill>
                  <a:srgbClr val="00B050"/>
                </a:solidFill>
                <a:latin typeface="Calibri" panose="020F0502020204030204" pitchFamily="34" charset="0"/>
              </a:rPr>
              <a:t>Non-verbal (body language 55%)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459038" y="3843338"/>
            <a:ext cx="1776412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800">
                <a:solidFill>
                  <a:srgbClr val="FF0066"/>
                </a:solidFill>
                <a:latin typeface="Calibri" panose="020F0502020204030204" pitchFamily="34" charset="0"/>
              </a:rPr>
              <a:t>Verbal (words 7%)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37138" y="5413375"/>
            <a:ext cx="21336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2800">
                <a:solidFill>
                  <a:srgbClr val="0000FF"/>
                </a:solidFill>
                <a:latin typeface="Calibri" panose="020F0502020204030204" pitchFamily="34" charset="0"/>
              </a:rPr>
              <a:t>Vocal (tone of voice 38%)</a:t>
            </a:r>
          </a:p>
        </p:txBody>
      </p:sp>
    </p:spTree>
    <p:extLst>
      <p:ext uri="{BB962C8B-B14F-4D97-AF65-F5344CB8AC3E}">
        <p14:creationId xmlns:p14="http://schemas.microsoft.com/office/powerpoint/2010/main" val="714646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21" grpId="0"/>
      <p:bldP spid="2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What is Body Language?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idx="1"/>
          </p:nvPr>
        </p:nvSpPr>
        <p:spPr>
          <a:xfrm>
            <a:off x="1976438" y="908050"/>
            <a:ext cx="8229600" cy="5545138"/>
          </a:xfrm>
        </p:spPr>
        <p:txBody>
          <a:bodyPr rtlCol="0">
            <a:normAutofit fontScale="55000" lnSpcReduction="20000"/>
          </a:bodyPr>
          <a:lstStyle/>
          <a:p>
            <a:pPr marL="0" indent="0">
              <a:defRPr/>
            </a:pPr>
            <a:r>
              <a:rPr lang="en-GB" sz="2400" dirty="0"/>
              <a:t>“</a:t>
            </a:r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r>
              <a:rPr lang="en-GB" sz="2400" dirty="0"/>
              <a:t>Body language is the unconscious and conscious transmission and interpretation of feelings, attitudes, and moods, through:</a:t>
            </a:r>
          </a:p>
          <a:p>
            <a:pPr marL="0" indent="0">
              <a:defRPr/>
            </a:pPr>
            <a:endParaRPr lang="en-GB" sz="2400" dirty="0"/>
          </a:p>
          <a:p>
            <a:pPr>
              <a:defRPr/>
            </a:pPr>
            <a:endParaRPr lang="en-GB" sz="2400" dirty="0"/>
          </a:p>
          <a:p>
            <a:pPr>
              <a:defRPr/>
            </a:pPr>
            <a:endParaRPr lang="en-GB" sz="2400" dirty="0"/>
          </a:p>
          <a:p>
            <a:pPr>
              <a:defRPr/>
            </a:pPr>
            <a:r>
              <a:rPr lang="en-GB" sz="2400" dirty="0"/>
              <a:t>body posture, movement, physical state, position and relationship to other bodies, objects and surroundings, </a:t>
            </a:r>
          </a:p>
          <a:p>
            <a:pPr>
              <a:defRPr/>
            </a:pPr>
            <a:r>
              <a:rPr lang="en-GB" sz="2400" dirty="0"/>
              <a:t>facial expression and eye movement,</a:t>
            </a:r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endParaRPr lang="en-GB" sz="2400" dirty="0"/>
          </a:p>
          <a:p>
            <a:pPr marL="0" indent="0">
              <a:defRPr/>
            </a:pPr>
            <a:r>
              <a:rPr lang="en-GB" sz="2400" dirty="0"/>
              <a:t>(and this transmission and interpretation can be quite different to the spoken words)." </a:t>
            </a:r>
          </a:p>
          <a:p>
            <a:pPr>
              <a:buNone/>
              <a:defRPr/>
            </a:pPr>
            <a:endParaRPr lang="en-GB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r">
              <a:buNone/>
              <a:defRPr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The Oxford English Dictionary </a:t>
            </a:r>
          </a:p>
          <a:p>
            <a:pPr>
              <a:buNone/>
              <a:defRPr/>
            </a:pPr>
            <a:endParaRPr lang="en-GB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  <a:defRPr/>
            </a:pPr>
            <a:endParaRPr lang="en-GB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None/>
              <a:defRPr/>
            </a:pPr>
            <a:r>
              <a:rPr lang="en-GB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	</a:t>
            </a:r>
          </a:p>
        </p:txBody>
      </p:sp>
    </p:spTree>
    <p:extLst>
      <p:ext uri="{BB962C8B-B14F-4D97-AF65-F5344CB8AC3E}">
        <p14:creationId xmlns:p14="http://schemas.microsoft.com/office/powerpoint/2010/main" val="65731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Or simply…..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GB" altLang="en-US" smtClean="0"/>
          </a:p>
          <a:p>
            <a:pPr>
              <a:buFontTx/>
              <a:buNone/>
            </a:pPr>
            <a:endParaRPr lang="en-GB" altLang="en-US" smtClean="0"/>
          </a:p>
          <a:p>
            <a:pPr>
              <a:buFontTx/>
              <a:buNone/>
            </a:pPr>
            <a:r>
              <a:rPr lang="en-GB" altLang="en-US" sz="3600"/>
              <a:t>“What you ‘say’ without speaking”.</a:t>
            </a:r>
            <a:r>
              <a:rPr lang="en-GB" altLang="en-US" smtClean="0"/>
              <a:t> </a:t>
            </a:r>
          </a:p>
          <a:p>
            <a:pPr>
              <a:buFontTx/>
              <a:buNone/>
            </a:pPr>
            <a:endParaRPr lang="en-GB" altLang="en-US" smtClean="0"/>
          </a:p>
          <a:p>
            <a:pPr algn="r"/>
            <a:r>
              <a:rPr lang="en-GB" altLang="en-US" i="1" smtClean="0"/>
              <a:t>Yelton, 2001</a:t>
            </a:r>
          </a:p>
          <a:p>
            <a:pPr>
              <a:buFontTx/>
              <a:buNone/>
            </a:pPr>
            <a:endParaRPr lang="en-GB" altLang="en-US" smtClean="0"/>
          </a:p>
          <a:p>
            <a:pPr>
              <a:buFontTx/>
              <a:buNone/>
            </a:pPr>
            <a:r>
              <a:rPr lang="en-GB" altLang="en-US" smtClean="0"/>
              <a:t>					</a:t>
            </a:r>
          </a:p>
        </p:txBody>
      </p:sp>
      <p:pic>
        <p:nvPicPr>
          <p:cNvPr id="75780" name="Picture 4" descr="MCj0423828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0375" y="4076700"/>
            <a:ext cx="1257300" cy="199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70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4000"/>
              <a:t>The six main areas of body language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39888"/>
            <a:ext cx="8229600" cy="4525962"/>
          </a:xfrm>
        </p:spPr>
        <p:txBody>
          <a:bodyPr/>
          <a:lstStyle/>
          <a:p>
            <a:endParaRPr lang="en-GB" altLang="en-US" smtClean="0"/>
          </a:p>
          <a:p>
            <a:endParaRPr lang="en-GB" altLang="en-US" smtClean="0"/>
          </a:p>
          <a:p>
            <a:pPr>
              <a:buFontTx/>
              <a:buNone/>
            </a:pPr>
            <a:endParaRPr lang="en-GB" altLang="en-US" smtClean="0"/>
          </a:p>
          <a:p>
            <a:endParaRPr lang="en-GB" altLang="en-US" smtClean="0"/>
          </a:p>
          <a:p>
            <a:endParaRPr lang="en-GB" altLang="en-US" smtClean="0"/>
          </a:p>
        </p:txBody>
      </p:sp>
      <p:pic>
        <p:nvPicPr>
          <p:cNvPr id="34820" name="Picture 5" descr="flyblobb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675" y="2349501"/>
            <a:ext cx="3168650" cy="297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9" name="Text Box 6"/>
          <p:cNvSpPr txBox="1">
            <a:spLocks noChangeArrowheads="1"/>
          </p:cNvSpPr>
          <p:nvPr/>
        </p:nvSpPr>
        <p:spPr bwMode="auto">
          <a:xfrm>
            <a:off x="3124200" y="6113463"/>
            <a:ext cx="5276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35413" y="2017714"/>
            <a:ext cx="143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solidFill>
                  <a:schemeClr val="tx1"/>
                </a:solidFill>
                <a:latin typeface="Calibri" panose="020F0502020204030204" pitchFamily="34" charset="0"/>
              </a:rPr>
              <a:t>Eye contact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391400" y="2362200"/>
            <a:ext cx="1873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solidFill>
                  <a:schemeClr val="tx1"/>
                </a:solidFill>
                <a:latin typeface="Calibri" panose="020F0502020204030204" pitchFamily="34" charset="0"/>
              </a:rPr>
              <a:t>Facial expression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2855913" y="3284539"/>
            <a:ext cx="143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solidFill>
                  <a:schemeClr val="tx1"/>
                </a:solidFill>
                <a:latin typeface="Calibri" panose="020F0502020204030204" pitchFamily="34" charset="0"/>
              </a:rPr>
              <a:t>Gestures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824788" y="3470275"/>
            <a:ext cx="14398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solidFill>
                  <a:schemeClr val="tx1"/>
                </a:solidFill>
                <a:latin typeface="Calibri" panose="020F0502020204030204" pitchFamily="34" charset="0"/>
              </a:rPr>
              <a:t>Posture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011488" y="4652964"/>
            <a:ext cx="1439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solidFill>
                  <a:schemeClr val="tx1"/>
                </a:solidFill>
                <a:latin typeface="Calibri" panose="020F0502020204030204" pitchFamily="34" charset="0"/>
              </a:rPr>
              <a:t>Appearance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389813" y="5135563"/>
            <a:ext cx="170656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>
                <a:solidFill>
                  <a:schemeClr val="tx1"/>
                </a:solidFill>
                <a:latin typeface="Calibri" panose="020F0502020204030204" pitchFamily="34" charset="0"/>
              </a:rPr>
              <a:t>Personal space</a:t>
            </a:r>
          </a:p>
        </p:txBody>
      </p:sp>
    </p:spTree>
    <p:extLst>
      <p:ext uri="{BB962C8B-B14F-4D97-AF65-F5344CB8AC3E}">
        <p14:creationId xmlns:p14="http://schemas.microsoft.com/office/powerpoint/2010/main" val="151983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Look at the following pictures, what is the person ‘saying’, without ‘saying’ anything?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What do you think job interviewers think you’re saying when you’re not saying anything?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0290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219950" y="1412875"/>
            <a:ext cx="3448050" cy="4133850"/>
          </a:xfrm>
        </p:spPr>
      </p:pic>
    </p:spTree>
    <p:extLst>
      <p:ext uri="{BB962C8B-B14F-4D97-AF65-F5344CB8AC3E}">
        <p14:creationId xmlns:p14="http://schemas.microsoft.com/office/powerpoint/2010/main" val="53975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898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53338" y="1484314"/>
            <a:ext cx="3014662" cy="4302125"/>
          </a:xfrm>
        </p:spPr>
      </p:pic>
    </p:spTree>
    <p:extLst>
      <p:ext uri="{BB962C8B-B14F-4D97-AF65-F5344CB8AC3E}">
        <p14:creationId xmlns:p14="http://schemas.microsoft.com/office/powerpoint/2010/main" val="95631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22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310314" y="692151"/>
            <a:ext cx="4357687" cy="5281613"/>
          </a:xfrm>
        </p:spPr>
      </p:pic>
    </p:spTree>
    <p:extLst>
      <p:ext uri="{BB962C8B-B14F-4D97-AF65-F5344CB8AC3E}">
        <p14:creationId xmlns:p14="http://schemas.microsoft.com/office/powerpoint/2010/main" val="1585829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496156611B3A4C9D3016DD1C82BE82" ma:contentTypeVersion="11" ma:contentTypeDescription="Create a new document." ma:contentTypeScope="" ma:versionID="4aaed27ac85a09b2a9f5ed228cc76d54">
  <xsd:schema xmlns:xsd="http://www.w3.org/2001/XMLSchema" xmlns:xs="http://www.w3.org/2001/XMLSchema" xmlns:p="http://schemas.microsoft.com/office/2006/metadata/properties" xmlns:ns3="b3fe5981-60c0-4104-a1b1-a1fac9687ed0" xmlns:ns4="e0e7bb2f-ff26-4fae-befd-4a9a53791a98" targetNamespace="http://schemas.microsoft.com/office/2006/metadata/properties" ma:root="true" ma:fieldsID="53ef1452f0fbbb324f542e9efb166cd8" ns3:_="" ns4:_="">
    <xsd:import namespace="b3fe5981-60c0-4104-a1b1-a1fac9687ed0"/>
    <xsd:import namespace="e0e7bb2f-ff26-4fae-befd-4a9a53791a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e5981-60c0-4104-a1b1-a1fac9687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7bb2f-ff26-4fae-befd-4a9a53791a9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01AC0D9-9796-4B4F-966D-1FBB69413B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fe5981-60c0-4104-a1b1-a1fac9687ed0"/>
    <ds:schemaRef ds:uri="e0e7bb2f-ff26-4fae-befd-4a9a53791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B8FE94-0CC0-4A20-9040-93A3BF37DEE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3D31E6D-068F-43BE-856F-634F345348C1}">
  <ds:schemaRefs>
    <ds:schemaRef ds:uri="http://schemas.microsoft.com/office/2006/documentManagement/types"/>
    <ds:schemaRef ds:uri="http://schemas.microsoft.com/office/2006/metadata/properties"/>
    <ds:schemaRef ds:uri="e0e7bb2f-ff26-4fae-befd-4a9a53791a98"/>
    <ds:schemaRef ds:uri="http://schemas.microsoft.com/office/infopath/2007/PartnerControls"/>
    <ds:schemaRef ds:uri="http://schemas.openxmlformats.org/package/2006/metadata/core-properties"/>
    <ds:schemaRef ds:uri="b3fe5981-60c0-4104-a1b1-a1fac9687ed0"/>
    <ds:schemaRef ds:uri="http://purl.org/dc/elements/1.1/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232</Words>
  <Application>Microsoft Office PowerPoint</Application>
  <PresentationFormat>Widescreen</PresentationFormat>
  <Paragraphs>60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MS PGothic</vt:lpstr>
      <vt:lpstr>Arial</vt:lpstr>
      <vt:lpstr>Calibri</vt:lpstr>
      <vt:lpstr>Comic Sans MS</vt:lpstr>
      <vt:lpstr>Courier</vt:lpstr>
      <vt:lpstr>Times New Roman</vt:lpstr>
      <vt:lpstr>Trebuchet MS</vt:lpstr>
      <vt:lpstr>Wingdings 3</vt:lpstr>
      <vt:lpstr>Facet</vt:lpstr>
      <vt:lpstr>Positive Communication Skills</vt:lpstr>
      <vt:lpstr>PowerPoint Presentation</vt:lpstr>
      <vt:lpstr>What is Body Language?</vt:lpstr>
      <vt:lpstr>Or simply…..</vt:lpstr>
      <vt:lpstr>The six main areas of body language</vt:lpstr>
      <vt:lpstr>Look at the following pictures, what is the person ‘saying’, without ‘saying’ anything?</vt:lpstr>
      <vt:lpstr>PowerPoint Presentation</vt:lpstr>
      <vt:lpstr>PowerPoint Presentation</vt:lpstr>
      <vt:lpstr>PowerPoint Presentation</vt:lpstr>
      <vt:lpstr>Look at the following sentence and try saying it out loud and stressing a different word each time.</vt:lpstr>
      <vt:lpstr>Tone of Voice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Positive Communication Skills</dc:title>
  <dc:creator>Moore, Alison</dc:creator>
  <cp:lastModifiedBy>Moore, Alison</cp:lastModifiedBy>
  <cp:revision>1</cp:revision>
  <dcterms:created xsi:type="dcterms:W3CDTF">2020-10-13T10:27:21Z</dcterms:created>
  <dcterms:modified xsi:type="dcterms:W3CDTF">2020-10-13T10:36:01Z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0x010100BA496156611B3A4C9D3016DD1C82BE82</vt:lpwstr>
  </property>
</Properties>
</file>