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37"/>
  </p:notesMasterIdLst>
  <p:sldIdLst>
    <p:sldId id="257" r:id="rId5"/>
    <p:sldId id="258" r:id="rId6"/>
    <p:sldId id="259" r:id="rId7"/>
    <p:sldId id="260" r:id="rId8"/>
    <p:sldId id="286" r:id="rId9"/>
    <p:sldId id="287" r:id="rId10"/>
    <p:sldId id="288" r:id="rId11"/>
    <p:sldId id="292" r:id="rId12"/>
    <p:sldId id="261" r:id="rId13"/>
    <p:sldId id="262" r:id="rId14"/>
    <p:sldId id="263" r:id="rId15"/>
    <p:sldId id="264" r:id="rId16"/>
    <p:sldId id="265" r:id="rId17"/>
    <p:sldId id="293" r:id="rId18"/>
    <p:sldId id="294" r:id="rId19"/>
    <p:sldId id="266" r:id="rId20"/>
    <p:sldId id="290" r:id="rId21"/>
    <p:sldId id="289" r:id="rId22"/>
    <p:sldId id="268" r:id="rId23"/>
    <p:sldId id="283" r:id="rId24"/>
    <p:sldId id="272" r:id="rId25"/>
    <p:sldId id="277" r:id="rId26"/>
    <p:sldId id="284" r:id="rId27"/>
    <p:sldId id="278" r:id="rId28"/>
    <p:sldId id="282" r:id="rId29"/>
    <p:sldId id="280" r:id="rId30"/>
    <p:sldId id="273" r:id="rId31"/>
    <p:sldId id="291" r:id="rId32"/>
    <p:sldId id="276" r:id="rId33"/>
    <p:sldId id="274" r:id="rId34"/>
    <p:sldId id="275" r:id="rId35"/>
    <p:sldId id="27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p:scale>
          <a:sx n="78" d="100"/>
          <a:sy n="78" d="100"/>
        </p:scale>
        <p:origin x="-84" y="-7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CF8371-2BD6-43D3-9953-4E8943DD3993}" type="datetimeFigureOut">
              <a:rPr lang="en-GB" smtClean="0"/>
              <a:t>05/10/2021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00881-31B3-463B-8A59-9E8B80720D7E}" type="slidenum">
              <a:rPr lang="en-GB" smtClean="0"/>
              <a:t>‹#›</a:t>
            </a:fld>
            <a:endParaRPr lang="en-GB"/>
          </a:p>
        </p:txBody>
      </p:sp>
    </p:spTree>
    <p:extLst>
      <p:ext uri="{BB962C8B-B14F-4D97-AF65-F5344CB8AC3E}">
        <p14:creationId xmlns:p14="http://schemas.microsoft.com/office/powerpoint/2010/main" val="148818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6E0FAAE1-A25C-4C9A-8AA5-4A4306CD1B10}" type="slidenum">
              <a:rPr lang="en-US" altLang="en-US" sz="1200" smtClean="0">
                <a:latin typeface="Lucida Grande" pitchFamily="-28" charset="0"/>
              </a:rPr>
              <a:pPr/>
              <a:t>2</a:t>
            </a:fld>
            <a:endParaRPr lang="en-US" altLang="en-US" sz="1200" smtClean="0">
              <a:latin typeface="Lucida Grande" pitchFamily="-28"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This powerpoint was designed by Charlotte Hopkins and Natalie Palmen.</a:t>
            </a:r>
          </a:p>
          <a:p>
            <a:pPr eaLnBrk="1" hangingPunct="1"/>
            <a:endParaRPr lang="en-GB" altLang="en-US" smtClean="0"/>
          </a:p>
          <a:p>
            <a:pPr eaLnBrk="1" hangingPunct="1"/>
            <a:r>
              <a:rPr lang="en-GB" altLang="en-US" smtClean="0"/>
              <a:t>It is called a ‘simplified version’ and uses images to convey the important messages of induction to our centres for learners.</a:t>
            </a:r>
          </a:p>
          <a:p>
            <a:pPr eaLnBrk="1" hangingPunct="1"/>
            <a:endParaRPr lang="en-GB" altLang="en-US" smtClean="0"/>
          </a:p>
          <a:p>
            <a:pPr eaLnBrk="1" hangingPunct="1"/>
            <a:r>
              <a:rPr lang="en-GB" altLang="en-US" smtClean="0"/>
              <a:t>By reducing the amount of text on each slide the presentation also works as a prompt to the CM or tutor aiding them to really engage with their learners without reading from the board.  It makes the message more real!</a:t>
            </a:r>
          </a:p>
          <a:p>
            <a:pPr eaLnBrk="1" hangingPunct="1"/>
            <a:endParaRPr lang="en-GB" altLang="en-US" smtClean="0"/>
          </a:p>
          <a:p>
            <a:pPr eaLnBrk="1" hangingPunct="1"/>
            <a:endParaRPr lang="en-GB" altLang="en-US" smtClean="0"/>
          </a:p>
        </p:txBody>
      </p:sp>
    </p:spTree>
    <p:extLst>
      <p:ext uri="{BB962C8B-B14F-4D97-AF65-F5344CB8AC3E}">
        <p14:creationId xmlns:p14="http://schemas.microsoft.com/office/powerpoint/2010/main" val="37486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0B5D85F-D2C7-4BF7-B811-DFD32470F767}" type="slidenum">
              <a:rPr lang="en-US" altLang="en-US" sz="1200" smtClean="0">
                <a:latin typeface="Lucida Grande" pitchFamily="-28" charset="0"/>
              </a:rPr>
              <a:pPr/>
              <a:t>4</a:t>
            </a:fld>
            <a:endParaRPr lang="en-US" altLang="en-US" sz="1200" smtClean="0">
              <a:latin typeface="Lucida Grande" pitchFamily="-28" charset="0"/>
            </a:endParaRPr>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Punctuality and Attendance.</a:t>
            </a:r>
          </a:p>
          <a:p>
            <a:pPr eaLnBrk="1" hangingPunct="1"/>
            <a:endParaRPr lang="en-GB" altLang="en-US" smtClean="0"/>
          </a:p>
          <a:p>
            <a:pPr eaLnBrk="1" hangingPunct="1"/>
            <a:r>
              <a:rPr lang="en-GB" altLang="en-US" smtClean="0"/>
              <a:t>This is given importance and not bunged on the end</a:t>
            </a:r>
          </a:p>
        </p:txBody>
      </p:sp>
    </p:spTree>
    <p:extLst>
      <p:ext uri="{BB962C8B-B14F-4D97-AF65-F5344CB8AC3E}">
        <p14:creationId xmlns:p14="http://schemas.microsoft.com/office/powerpoint/2010/main" val="3489610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D9630CC-B80D-4058-8F60-112F749627FE}" type="slidenum">
              <a:rPr lang="en-US" altLang="en-US" sz="1200" smtClean="0">
                <a:latin typeface="Lucida Grande" pitchFamily="-28" charset="0"/>
              </a:rPr>
              <a:pPr/>
              <a:t>5</a:t>
            </a:fld>
            <a:endParaRPr lang="en-US" altLang="en-US" sz="1200" smtClean="0">
              <a:latin typeface="Lucida Grande" pitchFamily="-28"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Fire Evacuation Procedures</a:t>
            </a:r>
          </a:p>
        </p:txBody>
      </p:sp>
    </p:spTree>
    <p:extLst>
      <p:ext uri="{BB962C8B-B14F-4D97-AF65-F5344CB8AC3E}">
        <p14:creationId xmlns:p14="http://schemas.microsoft.com/office/powerpoint/2010/main" val="3052212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455C8D1-DCF6-4190-AC71-DCC360B50EB9}" type="slidenum">
              <a:rPr lang="en-US" altLang="en-US" sz="1200" smtClean="0">
                <a:latin typeface="Lucida Grande" pitchFamily="-28" charset="0"/>
              </a:rPr>
              <a:pPr/>
              <a:t>6</a:t>
            </a:fld>
            <a:endParaRPr lang="en-US" altLang="en-US" sz="1200" smtClean="0">
              <a:latin typeface="Lucida Grande" pitchFamily="-28"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Other very important H &amp; S information</a:t>
            </a:r>
          </a:p>
        </p:txBody>
      </p:sp>
    </p:spTree>
    <p:extLst>
      <p:ext uri="{BB962C8B-B14F-4D97-AF65-F5344CB8AC3E}">
        <p14:creationId xmlns:p14="http://schemas.microsoft.com/office/powerpoint/2010/main" val="1011053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32EC89E-8B7F-4E35-9490-AF251F07C0F2}" type="slidenum">
              <a:rPr lang="en-US" altLang="en-US" sz="1200" smtClean="0">
                <a:latin typeface="Lucida Grande" pitchFamily="-28" charset="0"/>
              </a:rPr>
              <a:pPr/>
              <a:t>7</a:t>
            </a:fld>
            <a:endParaRPr lang="en-US" altLang="en-US" sz="1200" smtClean="0">
              <a:latin typeface="Lucida Grande" pitchFamily="-2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House rules……</a:t>
            </a:r>
          </a:p>
        </p:txBody>
      </p:sp>
    </p:spTree>
    <p:extLst>
      <p:ext uri="{BB962C8B-B14F-4D97-AF65-F5344CB8AC3E}">
        <p14:creationId xmlns:p14="http://schemas.microsoft.com/office/powerpoint/2010/main" val="283054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32EC89E-8B7F-4E35-9490-AF251F07C0F2}" type="slidenum">
              <a:rPr lang="en-US" altLang="en-US" sz="1200" smtClean="0">
                <a:latin typeface="Lucida Grande" pitchFamily="-28" charset="0"/>
              </a:rPr>
              <a:pPr/>
              <a:t>9</a:t>
            </a:fld>
            <a:endParaRPr lang="en-US" altLang="en-US" sz="1200" smtClean="0">
              <a:latin typeface="Lucida Grande" pitchFamily="-28"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House rules……</a:t>
            </a:r>
          </a:p>
        </p:txBody>
      </p:sp>
    </p:spTree>
    <p:extLst>
      <p:ext uri="{BB962C8B-B14F-4D97-AF65-F5344CB8AC3E}">
        <p14:creationId xmlns:p14="http://schemas.microsoft.com/office/powerpoint/2010/main" val="284633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1207A17-BE50-4C6C-AABA-728473439265}" type="slidenum">
              <a:rPr lang="en-US" altLang="en-US" sz="1200" smtClean="0">
                <a:latin typeface="Lucida Grande" pitchFamily="-28" charset="0"/>
              </a:rPr>
              <a:pPr/>
              <a:t>10</a:t>
            </a:fld>
            <a:endParaRPr lang="en-US" altLang="en-US" sz="1200" smtClean="0">
              <a:latin typeface="Lucida Grande" pitchFamily="-28"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As well as being about comments and complaints this slide also offers the opportunity to raise SAFEGUARDING awareness.  You can draw attention to the posters around the centre and offer an access point for people to come forward with abuse issues and be referred to the relevant support.</a:t>
            </a:r>
          </a:p>
        </p:txBody>
      </p:sp>
    </p:spTree>
    <p:extLst>
      <p:ext uri="{BB962C8B-B14F-4D97-AF65-F5344CB8AC3E}">
        <p14:creationId xmlns:p14="http://schemas.microsoft.com/office/powerpoint/2010/main" val="17632733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4D2C8E6-BE21-4BCE-BEF3-64CF4AAB937B}" type="slidenum">
              <a:rPr lang="en-US" altLang="en-US" sz="1200" smtClean="0">
                <a:latin typeface="Lucida Grande" pitchFamily="-28" charset="0"/>
              </a:rPr>
              <a:pPr/>
              <a:t>12</a:t>
            </a:fld>
            <a:endParaRPr lang="en-US" altLang="en-US" sz="1200" smtClean="0">
              <a:latin typeface="Lucida Grande" pitchFamily="-28"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Talk about progression opportunities in you centre and how to access them.</a:t>
            </a:r>
          </a:p>
          <a:p>
            <a:pPr eaLnBrk="1" hangingPunct="1"/>
            <a:endParaRPr lang="en-GB" altLang="en-US" smtClean="0"/>
          </a:p>
          <a:p>
            <a:pPr eaLnBrk="1" hangingPunct="1"/>
            <a:r>
              <a:rPr lang="en-GB" altLang="en-US" smtClean="0"/>
              <a:t>Also talk about our partners and ways they can help</a:t>
            </a:r>
          </a:p>
        </p:txBody>
      </p:sp>
    </p:spTree>
    <p:extLst>
      <p:ext uri="{BB962C8B-B14F-4D97-AF65-F5344CB8AC3E}">
        <p14:creationId xmlns:p14="http://schemas.microsoft.com/office/powerpoint/2010/main" val="25430598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4B5720F3-84C8-4616-9D7E-56E6A6D3C34A}" type="datetimeFigureOut">
              <a:rPr lang="en-GB" smtClean="0"/>
              <a:t>05/10/2021</a:t>
            </a:fld>
            <a:endParaRPr lang="en-GB"/>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GB"/>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4135243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5720F3-84C8-4616-9D7E-56E6A6D3C34A}"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2501294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B5720F3-84C8-4616-9D7E-56E6A6D3C34A}"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3702085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B5720F3-84C8-4616-9D7E-56E6A6D3C34A}"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28937580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5720F3-84C8-4616-9D7E-56E6A6D3C34A}"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1369690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B5720F3-84C8-4616-9D7E-56E6A6D3C34A}"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12015180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4B5720F3-84C8-4616-9D7E-56E6A6D3C34A}" type="datetimeFigureOut">
              <a:rPr lang="en-GB" smtClean="0"/>
              <a:t>05/10/2021</a:t>
            </a:fld>
            <a:endParaRPr lang="en-GB"/>
          </a:p>
        </p:txBody>
      </p:sp>
      <p:sp>
        <p:nvSpPr>
          <p:cNvPr id="8" name="Footer Placeholder 7"/>
          <p:cNvSpPr>
            <a:spLocks noGrp="1"/>
          </p:cNvSpPr>
          <p:nvPr>
            <p:ph type="ftr" sz="quarter" idx="11"/>
          </p:nvPr>
        </p:nvSpPr>
        <p:spPr>
          <a:xfrm>
            <a:off x="561111" y="6391838"/>
            <a:ext cx="3644282" cy="304801"/>
          </a:xfrm>
        </p:spPr>
        <p:txBody>
          <a:bodyPr/>
          <a:lstStyle/>
          <a:p>
            <a:endParaRPr lang="en-GB"/>
          </a:p>
        </p:txBody>
      </p:sp>
      <p:sp>
        <p:nvSpPr>
          <p:cNvPr id="9" name="Slide Number Placeholder 8"/>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2817219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4B5720F3-84C8-4616-9D7E-56E6A6D3C34A}"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2941018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4B5720F3-84C8-4616-9D7E-56E6A6D3C34A}"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26597169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908050"/>
            <a:ext cx="10363200" cy="84455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24417" y="1981200"/>
            <a:ext cx="5080000" cy="3752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07617" y="1981201"/>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5907617" y="3933826"/>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48747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28651" y="908050"/>
            <a:ext cx="10363200" cy="84455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24417" y="1981201"/>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5907617" y="1981201"/>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24417" y="3933826"/>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5907617" y="3933826"/>
            <a:ext cx="5080000" cy="1800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5926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5720F3-84C8-4616-9D7E-56E6A6D3C34A}"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363310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5720F3-84C8-4616-9D7E-56E6A6D3C34A}" type="datetimeFigureOut">
              <a:rPr lang="en-GB" smtClean="0"/>
              <a:t>05/10/2021</a:t>
            </a:fld>
            <a:endParaRPr lang="en-GB"/>
          </a:p>
        </p:txBody>
      </p:sp>
      <p:sp>
        <p:nvSpPr>
          <p:cNvPr id="5" name="Footer Placeholder 4"/>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1843974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5720F3-84C8-4616-9D7E-56E6A6D3C34A}"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2271326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5720F3-84C8-4616-9D7E-56E6A6D3C34A}" type="datetimeFigureOut">
              <a:rPr lang="en-GB" smtClean="0"/>
              <a:t>05/10/2021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2909830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5720F3-84C8-4616-9D7E-56E6A6D3C34A}" type="datetimeFigureOut">
              <a:rPr lang="en-GB" smtClean="0"/>
              <a:t>05/10/2021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427572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720F3-84C8-4616-9D7E-56E6A6D3C34A}" type="datetimeFigureOut">
              <a:rPr lang="en-GB" smtClean="0"/>
              <a:t>05/10/2021</a:t>
            </a:fld>
            <a:endParaRPr lang="en-GB"/>
          </a:p>
        </p:txBody>
      </p:sp>
      <p:sp>
        <p:nvSpPr>
          <p:cNvPr id="3" name="Footer Placeholder 2"/>
          <p:cNvSpPr>
            <a:spLocks noGrp="1"/>
          </p:cNvSpPr>
          <p:nvPr>
            <p:ph type="ftr" sz="quarter" idx="11"/>
          </p:nvPr>
        </p:nvSpPr>
        <p:spPr/>
        <p:txBody>
          <a:bodyPr/>
          <a:lstStyle/>
          <a:p>
            <a:endParaRPr lang="en-GB"/>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3629451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5720F3-84C8-4616-9D7E-56E6A6D3C34A}"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4187018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B5720F3-84C8-4616-9D7E-56E6A6D3C34A}" type="datetimeFigureOut">
              <a:rPr lang="en-GB" smtClean="0"/>
              <a:t>05/10/2021</a:t>
            </a:fld>
            <a:endParaRPr lang="en-GB"/>
          </a:p>
        </p:txBody>
      </p:sp>
      <p:sp>
        <p:nvSpPr>
          <p:cNvPr id="6" name="Footer Placeholder 5"/>
          <p:cNvSpPr>
            <a:spLocks noGrp="1"/>
          </p:cNvSpPr>
          <p:nvPr>
            <p:ph type="ftr" sz="quarter" idx="11"/>
          </p:nvPr>
        </p:nvSpPr>
        <p:spPr/>
        <p:txBody>
          <a:bodyPr/>
          <a:lstStyle/>
          <a:p>
            <a:endParaRPr lang="en-GB"/>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FEBD69E2-E409-4C8D-A203-001C2C4F5036}" type="slidenum">
              <a:rPr lang="en-GB" smtClean="0"/>
              <a:t>‹#›</a:t>
            </a:fld>
            <a:endParaRPr lang="en-GB"/>
          </a:p>
        </p:txBody>
      </p:sp>
    </p:spTree>
    <p:extLst>
      <p:ext uri="{BB962C8B-B14F-4D97-AF65-F5344CB8AC3E}">
        <p14:creationId xmlns:p14="http://schemas.microsoft.com/office/powerpoint/2010/main" val="20119116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4B5720F3-84C8-4616-9D7E-56E6A6D3C34A}" type="datetimeFigureOut">
              <a:rPr lang="en-GB" smtClean="0"/>
              <a:t>05/10/2021</a:t>
            </a:fld>
            <a:endParaRPr lang="en-GB"/>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FEBD69E2-E409-4C8D-A203-001C2C4F5036}" type="slidenum">
              <a:rPr lang="en-GB" smtClean="0"/>
              <a:t>‹#›</a:t>
            </a:fld>
            <a:endParaRPr lang="en-GB"/>
          </a:p>
        </p:txBody>
      </p:sp>
    </p:spTree>
    <p:extLst>
      <p:ext uri="{BB962C8B-B14F-4D97-AF65-F5344CB8AC3E}">
        <p14:creationId xmlns:p14="http://schemas.microsoft.com/office/powerpoint/2010/main" val="152045184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1.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hyperlink" Target="http://images.google.co.uk/imgres?imgurl=http://www.bangitout.com/uploads/85cop.jpg&amp;imgrefurl=http://www.stormfront.org/forum/showthread.php?t=616278&amp;page=6&amp;usg=__z8hVypWv9hpkVNRTsi6807BRf4I=&amp;h=247&amp;w=223&amp;sz=51&amp;hl=en&amp;start=67&amp;um=1&amp;tbnid=1Swu6DPkHBDVMM:&amp;tbnh=110&amp;tbnw=99&amp;prev=/images?q=hassidic+jewish+man&amp;ndsp=18&amp;hl=en&amp;sa=N&amp;start=54&amp;um=1" TargetMode="External"/><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aclgateway.islington.gov.u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nxtaMdu55U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instituteofcustomerservice.co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instituteofcustomerservice.com/"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hyperlink" Target="http://images.google.co.uk/imgres?imgurl=http://upload.wikimedia.org/wikipedia/commons/thumb/a/ab/Fire_exit.svg/487px-Fire_exit.svg.png&amp;imgrefurl=http://commons.wikimedia.org/wiki/Image:Fire_exit.svg&amp;h=280&amp;w=487&amp;sz=8&amp;hl=en&amp;start=3&amp;tbnid=_JzaWjr0p8q4-M:&amp;tbnh=74&amp;tbnw=129&amp;prev=/images?q=+fire+exit&amp;gbv=2&amp;svnum=10&amp;hl=en" TargetMode="External"/><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hyperlink" Target="http://uk.wrs.yahoo.com/_ylt=Apn0z.lwJ6YDWu46O3SQ7HtNBQx.;_ylu=X3oDMTBpdnJhMHUzBHBvcwMxBHNlYwNzcgR2dGlkAw--/SIG=1gm1hive1/**http:/uk.images.search.yahoo.com/search/images/view?back=http://uk.images.search.yahoo.com/search/images?p=no+mobile+phones&amp;ei=UTF-8&amp;fr=yfp-t-501&amp;x=wrt&amp;w=125&amp;h=129&amp;imgurl=www.nordicwirelesswatch.com/newspics/No-mobiles125x129.jpg&amp;rurl=http://www.nordicwirelesswatch.com/print.php?story_id=2722&amp;size=13.6kB&amp;name=No-mobiles125x129.jpg&amp;p=no+mobile+phones&amp;type=jpeg&amp;no=1&amp;tt=16,188&amp;oid=fcf338b55b65aa7e&amp;ei=UTF-8" TargetMode="External"/><Relationship Id="rId3" Type="http://schemas.openxmlformats.org/officeDocument/2006/relationships/hyperlink" Target="http://images.google.co.uk/imgres?imgurl=http://www.libcoop.net/mcl/j0382584.jpg&amp;imgrefurl=http://www.libcoop.net/mcl/computer.htm&amp;h=1050&amp;w=1050&amp;sz=116&amp;hl=en&amp;start=1&amp;tbnid=nwhWEqaSTc8hRM:&amp;tbnh=150&amp;tbnw=150&amp;prev=/images?q=computer&amp;gbv=2&amp;svnum=10&amp;hl=en" TargetMode="External"/><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images.google.co.uk/imgres?imgurl=http://dclips.fundraw.com/zobo500dir/keep_tidy_empty_01.jpg&amp;imgrefurl=http://www.fundraw.com/clipart/clip-art/00001538/Keep-Tidy/&amp;h=500&amp;w=500&amp;sz=42&amp;hl=en&amp;start=51&amp;tbnid=_rgNSCGWpAx1aM:&amp;tbnh=130&amp;tbnw=130&amp;prev=/images?q=tidy&amp;start=40&amp;gbv=2&amp;ndsp=20&amp;svnum=10&amp;hl=en&amp;sa=N" TargetMode="External"/><Relationship Id="rId5" Type="http://schemas.openxmlformats.org/officeDocument/2006/relationships/image" Target="../media/image13.gif"/><Relationship Id="rId4" Type="http://schemas.openxmlformats.org/officeDocument/2006/relationships/image" Target="../media/image12.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Customer service</a:t>
            </a:r>
            <a:endParaRPr lang="en-GB" dirty="0"/>
          </a:p>
        </p:txBody>
      </p:sp>
      <p:sp>
        <p:nvSpPr>
          <p:cNvPr id="3" name="Subtitle 2"/>
          <p:cNvSpPr>
            <a:spLocks noGrp="1"/>
          </p:cNvSpPr>
          <p:nvPr>
            <p:ph type="subTitle" idx="1"/>
          </p:nvPr>
        </p:nvSpPr>
        <p:spPr/>
        <p:txBody>
          <a:bodyPr>
            <a:normAutofit/>
          </a:bodyPr>
          <a:lstStyle/>
          <a:p>
            <a:r>
              <a:rPr lang="en-GB" dirty="0" smtClean="0"/>
              <a:t>Level 1  OCNLR</a:t>
            </a:r>
          </a:p>
          <a:p>
            <a:r>
              <a:rPr lang="en-GB" dirty="0" smtClean="0"/>
              <a:t>Tutor  Alison </a:t>
            </a:r>
            <a:r>
              <a:rPr lang="en-GB" dirty="0" err="1" smtClean="0"/>
              <a:t>moore</a:t>
            </a:r>
            <a:endParaRPr lang="en-GB" dirty="0"/>
          </a:p>
        </p:txBody>
      </p:sp>
    </p:spTree>
    <p:extLst>
      <p:ext uri="{BB962C8B-B14F-4D97-AF65-F5344CB8AC3E}">
        <p14:creationId xmlns:p14="http://schemas.microsoft.com/office/powerpoint/2010/main" val="232457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332038" y="957263"/>
            <a:ext cx="184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sz="2800">
              <a:latin typeface="Comic Sans MS" panose="030F0702030302020204" pitchFamily="66" charset="0"/>
            </a:endParaRPr>
          </a:p>
        </p:txBody>
      </p:sp>
      <p:sp>
        <p:nvSpPr>
          <p:cNvPr id="16387" name="Rectangle 5"/>
          <p:cNvSpPr>
            <a:spLocks noGrp="1" noChangeArrowheads="1"/>
          </p:cNvSpPr>
          <p:nvPr>
            <p:ph type="title"/>
          </p:nvPr>
        </p:nvSpPr>
        <p:spPr/>
        <p:txBody>
          <a:bodyPr/>
          <a:lstStyle/>
          <a:p>
            <a:pPr eaLnBrk="1" hangingPunct="1"/>
            <a:r>
              <a:rPr lang="en-GB" altLang="en-US" sz="4000" dirty="0" smtClean="0">
                <a:latin typeface="Comic Sans MS" panose="030F0702030302020204" pitchFamily="66" charset="0"/>
              </a:rPr>
              <a:t>Safeguarding is Important.         Please</a:t>
            </a:r>
            <a:r>
              <a:rPr lang="en-GB" altLang="en-US" sz="4000" dirty="0">
                <a:latin typeface="Comic Sans MS" panose="030F0702030302020204" pitchFamily="66" charset="0"/>
              </a:rPr>
              <a:t>…</a:t>
            </a:r>
          </a:p>
        </p:txBody>
      </p:sp>
      <p:sp>
        <p:nvSpPr>
          <p:cNvPr id="16388" name="Text Box 6"/>
          <p:cNvSpPr txBox="1">
            <a:spLocks noChangeArrowheads="1"/>
          </p:cNvSpPr>
          <p:nvPr/>
        </p:nvSpPr>
        <p:spPr bwMode="auto">
          <a:xfrm>
            <a:off x="2116138" y="1892301"/>
            <a:ext cx="1841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sz="2800">
              <a:latin typeface="Comic Sans MS" panose="030F0702030302020204" pitchFamily="66" charset="0"/>
            </a:endParaRPr>
          </a:p>
        </p:txBody>
      </p:sp>
      <p:sp>
        <p:nvSpPr>
          <p:cNvPr id="16389" name="Text Box 10"/>
          <p:cNvSpPr txBox="1">
            <a:spLocks noChangeArrowheads="1"/>
          </p:cNvSpPr>
          <p:nvPr/>
        </p:nvSpPr>
        <p:spPr bwMode="auto">
          <a:xfrm>
            <a:off x="2135189" y="2349500"/>
            <a:ext cx="33670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u="sng">
                <a:latin typeface="Comic Sans MS" panose="030F0702030302020204" pitchFamily="66" charset="0"/>
              </a:rPr>
              <a:t>Respect other people</a:t>
            </a:r>
            <a:r>
              <a:rPr lang="en-GB" altLang="en-US" sz="2800" b="1">
                <a:latin typeface="Comic Sans MS" panose="030F0702030302020204" pitchFamily="66" charset="0"/>
              </a:rPr>
              <a:t> </a:t>
            </a:r>
          </a:p>
        </p:txBody>
      </p:sp>
      <p:sp>
        <p:nvSpPr>
          <p:cNvPr id="16390" name="Text Box 13"/>
          <p:cNvSpPr txBox="1">
            <a:spLocks noChangeArrowheads="1"/>
          </p:cNvSpPr>
          <p:nvPr/>
        </p:nvSpPr>
        <p:spPr bwMode="auto">
          <a:xfrm>
            <a:off x="2135189" y="3789364"/>
            <a:ext cx="4687887"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sz="2800" dirty="0">
              <a:latin typeface="Comic Sans MS" panose="030F0702030302020204" pitchFamily="66" charset="0"/>
            </a:endParaRPr>
          </a:p>
          <a:p>
            <a:pPr>
              <a:spcBef>
                <a:spcPct val="0"/>
              </a:spcBef>
              <a:buFontTx/>
              <a:buNone/>
            </a:pPr>
            <a:r>
              <a:rPr lang="en-GB" altLang="en-US" sz="2800" u="sng" dirty="0">
                <a:latin typeface="Comic Sans MS" panose="030F0702030302020204" pitchFamily="66" charset="0"/>
              </a:rPr>
              <a:t>Speak</a:t>
            </a:r>
            <a:r>
              <a:rPr lang="en-GB" altLang="en-US" sz="2800" dirty="0">
                <a:latin typeface="Comic Sans MS" panose="030F0702030302020204" pitchFamily="66" charset="0"/>
              </a:rPr>
              <a:t> to your teacher or </a:t>
            </a:r>
            <a:r>
              <a:rPr lang="en-GB" altLang="en-US" sz="2800" dirty="0" smtClean="0">
                <a:latin typeface="Comic Sans MS" panose="030F0702030302020204" pitchFamily="66" charset="0"/>
              </a:rPr>
              <a:t>the Safeguarding Officer – David Coleman on  07525387549 </a:t>
            </a:r>
            <a:r>
              <a:rPr lang="en-GB" altLang="en-US" sz="2800" dirty="0">
                <a:latin typeface="Comic Sans MS" panose="030F0702030302020204" pitchFamily="66" charset="0"/>
              </a:rPr>
              <a:t>if you have a </a:t>
            </a:r>
            <a:r>
              <a:rPr lang="en-GB" altLang="en-US" sz="2800" dirty="0" smtClean="0">
                <a:latin typeface="Comic Sans MS" panose="030F0702030302020204" pitchFamily="66" charset="0"/>
              </a:rPr>
              <a:t>problem with how you are treated.</a:t>
            </a:r>
            <a:endParaRPr lang="en-GB" altLang="en-US" sz="2800" dirty="0">
              <a:latin typeface="Comic Sans MS" panose="030F0702030302020204" pitchFamily="66" charset="0"/>
            </a:endParaRPr>
          </a:p>
        </p:txBody>
      </p:sp>
      <p:pic>
        <p:nvPicPr>
          <p:cNvPr id="16391" name="Picture 24" descr="multicultu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1988" y="2281166"/>
            <a:ext cx="2303463" cy="219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27" descr="two%20people%20talk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5500" y="3644900"/>
            <a:ext cx="2376488"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832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5" descr="031008_somalia_200"/>
          <p:cNvPicPr>
            <a:picLocks noChangeAspect="1" noChangeArrowheads="1"/>
          </p:cNvPicPr>
          <p:nvPr/>
        </p:nvPicPr>
        <p:blipFill>
          <a:blip r:embed="rId2">
            <a:extLst>
              <a:ext uri="{28A0092B-C50C-407E-A947-70E740481C1C}">
                <a14:useLocalDpi xmlns:a14="http://schemas.microsoft.com/office/drawing/2010/main" val="0"/>
              </a:ext>
            </a:extLst>
          </a:blip>
          <a:srcRect l="8716" r="8716"/>
          <a:stretch>
            <a:fillRect/>
          </a:stretch>
        </p:blipFill>
        <p:spPr bwMode="auto">
          <a:xfrm>
            <a:off x="1847851" y="260350"/>
            <a:ext cx="1368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4264"/>
          <p:cNvPicPr>
            <a:picLocks noChangeAspect="1" noChangeArrowheads="1"/>
          </p:cNvPicPr>
          <p:nvPr/>
        </p:nvPicPr>
        <p:blipFill>
          <a:blip r:embed="rId3">
            <a:extLst>
              <a:ext uri="{28A0092B-C50C-407E-A947-70E740481C1C}">
                <a14:useLocalDpi xmlns:a14="http://schemas.microsoft.com/office/drawing/2010/main" val="0"/>
              </a:ext>
            </a:extLst>
          </a:blip>
          <a:srcRect l="36749" t="14955" r="17255" b="42593"/>
          <a:stretch>
            <a:fillRect/>
          </a:stretch>
        </p:blipFill>
        <p:spPr bwMode="auto">
          <a:xfrm>
            <a:off x="3216275" y="260350"/>
            <a:ext cx="13668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descr="Punk_Hair"/>
          <p:cNvPicPr>
            <a:picLocks noChangeAspect="1" noChangeArrowheads="1"/>
          </p:cNvPicPr>
          <p:nvPr/>
        </p:nvPicPr>
        <p:blipFill>
          <a:blip r:embed="rId4">
            <a:extLst>
              <a:ext uri="{28A0092B-C50C-407E-A947-70E740481C1C}">
                <a14:useLocalDpi xmlns:a14="http://schemas.microsoft.com/office/drawing/2010/main" val="0"/>
              </a:ext>
            </a:extLst>
          </a:blip>
          <a:srcRect l="20000" r="6618" b="35588"/>
          <a:stretch>
            <a:fillRect/>
          </a:stretch>
        </p:blipFill>
        <p:spPr bwMode="auto">
          <a:xfrm>
            <a:off x="4583114" y="260350"/>
            <a:ext cx="15843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descr="HijabREX_228x381"/>
          <p:cNvPicPr>
            <a:picLocks noChangeAspect="1" noChangeArrowheads="1"/>
          </p:cNvPicPr>
          <p:nvPr/>
        </p:nvPicPr>
        <p:blipFill>
          <a:blip r:embed="rId5">
            <a:extLst>
              <a:ext uri="{28A0092B-C50C-407E-A947-70E740481C1C}">
                <a14:useLocalDpi xmlns:a14="http://schemas.microsoft.com/office/drawing/2010/main" val="0"/>
              </a:ext>
            </a:extLst>
          </a:blip>
          <a:srcRect r="11771" b="26515"/>
          <a:stretch>
            <a:fillRect/>
          </a:stretch>
        </p:blipFill>
        <p:spPr bwMode="auto">
          <a:xfrm>
            <a:off x="6167439" y="260350"/>
            <a:ext cx="1368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young_congolese_man"/>
          <p:cNvPicPr>
            <a:picLocks noChangeAspect="1" noChangeArrowheads="1"/>
          </p:cNvPicPr>
          <p:nvPr/>
        </p:nvPicPr>
        <p:blipFill>
          <a:blip r:embed="rId6">
            <a:extLst>
              <a:ext uri="{28A0092B-C50C-407E-A947-70E740481C1C}">
                <a14:useLocalDpi xmlns:a14="http://schemas.microsoft.com/office/drawing/2010/main" val="0"/>
              </a:ext>
            </a:extLst>
          </a:blip>
          <a:srcRect b="7622"/>
          <a:stretch>
            <a:fillRect/>
          </a:stretch>
        </p:blipFill>
        <p:spPr bwMode="auto">
          <a:xfrm>
            <a:off x="7535863" y="260350"/>
            <a:ext cx="137636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indian-woman"/>
          <p:cNvPicPr>
            <a:picLocks noChangeAspect="1" noChangeArrowheads="1"/>
          </p:cNvPicPr>
          <p:nvPr/>
        </p:nvPicPr>
        <p:blipFill>
          <a:blip r:embed="rId7">
            <a:extLst>
              <a:ext uri="{28A0092B-C50C-407E-A947-70E740481C1C}">
                <a14:useLocalDpi xmlns:a14="http://schemas.microsoft.com/office/drawing/2010/main" val="0"/>
              </a:ext>
            </a:extLst>
          </a:blip>
          <a:srcRect l="30058" r="34114" b="62383"/>
          <a:stretch>
            <a:fillRect/>
          </a:stretch>
        </p:blipFill>
        <p:spPr bwMode="auto">
          <a:xfrm>
            <a:off x="8912225" y="260350"/>
            <a:ext cx="13604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3" name="Picture 15" descr="man%20in%20black"/>
          <p:cNvPicPr>
            <a:picLocks noChangeAspect="1" noChangeArrowheads="1"/>
          </p:cNvPicPr>
          <p:nvPr/>
        </p:nvPicPr>
        <p:blipFill>
          <a:blip r:embed="rId8">
            <a:extLst>
              <a:ext uri="{28A0092B-C50C-407E-A947-70E740481C1C}">
                <a14:useLocalDpi xmlns:a14="http://schemas.microsoft.com/office/drawing/2010/main" val="0"/>
              </a:ext>
            </a:extLst>
          </a:blip>
          <a:srcRect l="19821" t="13702" r="45171" b="18326"/>
          <a:stretch>
            <a:fillRect/>
          </a:stretch>
        </p:blipFill>
        <p:spPr bwMode="auto">
          <a:xfrm>
            <a:off x="1812926" y="4149726"/>
            <a:ext cx="1368425"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208217781_5f27ba270d"/>
          <p:cNvPicPr>
            <a:picLocks noChangeAspect="1" noChangeArrowheads="1"/>
          </p:cNvPicPr>
          <p:nvPr/>
        </p:nvPicPr>
        <p:blipFill>
          <a:blip r:embed="rId9">
            <a:extLst>
              <a:ext uri="{28A0092B-C50C-407E-A947-70E740481C1C}">
                <a14:useLocalDpi xmlns:a14="http://schemas.microsoft.com/office/drawing/2010/main" val="0"/>
              </a:ext>
            </a:extLst>
          </a:blip>
          <a:srcRect l="25293" r="27666" b="46967"/>
          <a:stretch>
            <a:fillRect/>
          </a:stretch>
        </p:blipFill>
        <p:spPr bwMode="auto">
          <a:xfrm>
            <a:off x="3143251" y="4149726"/>
            <a:ext cx="1401763"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Yaeko-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9938" y="4149726"/>
            <a:ext cx="15875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9" name="Picture 21" descr="eoin%20the%20ham"/>
          <p:cNvPicPr>
            <a:picLocks noChangeAspect="1" noChangeArrowheads="1"/>
          </p:cNvPicPr>
          <p:nvPr/>
        </p:nvPicPr>
        <p:blipFill>
          <a:blip r:embed="rId11">
            <a:extLst>
              <a:ext uri="{28A0092B-C50C-407E-A947-70E740481C1C}">
                <a14:useLocalDpi xmlns:a14="http://schemas.microsoft.com/office/drawing/2010/main" val="0"/>
              </a:ext>
            </a:extLst>
          </a:blip>
          <a:srcRect l="5605" r="24533" b="12648"/>
          <a:stretch>
            <a:fillRect/>
          </a:stretch>
        </p:blipFill>
        <p:spPr bwMode="auto">
          <a:xfrm>
            <a:off x="6167438" y="4149726"/>
            <a:ext cx="136525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1" name="Picture 23" descr="85cop">
            <a:hlinkClick r:id="rId12"/>
          </p:cNvPr>
          <p:cNvPicPr>
            <a:picLocks noChangeAspect="1" noChangeArrowheads="1"/>
          </p:cNvPicPr>
          <p:nvPr/>
        </p:nvPicPr>
        <p:blipFill>
          <a:blip r:embed="rId13">
            <a:extLst>
              <a:ext uri="{28A0092B-C50C-407E-A947-70E740481C1C}">
                <a14:useLocalDpi xmlns:a14="http://schemas.microsoft.com/office/drawing/2010/main" val="0"/>
              </a:ext>
            </a:extLst>
          </a:blip>
          <a:srcRect l="12090" r="11734"/>
          <a:stretch>
            <a:fillRect/>
          </a:stretch>
        </p:blipFill>
        <p:spPr bwMode="auto">
          <a:xfrm>
            <a:off x="8909050" y="4149726"/>
            <a:ext cx="1360488"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3" name="Picture 25" descr="african_woman_liberia"/>
          <p:cNvPicPr>
            <a:picLocks noChangeAspect="1" noChangeArrowheads="1"/>
          </p:cNvPicPr>
          <p:nvPr/>
        </p:nvPicPr>
        <p:blipFill>
          <a:blip r:embed="rId14">
            <a:extLst>
              <a:ext uri="{28A0092B-C50C-407E-A947-70E740481C1C}">
                <a14:useLocalDpi xmlns:a14="http://schemas.microsoft.com/office/drawing/2010/main" val="0"/>
              </a:ext>
            </a:extLst>
          </a:blip>
          <a:srcRect l="26208" r="10323" b="8492"/>
          <a:stretch>
            <a:fillRect/>
          </a:stretch>
        </p:blipFill>
        <p:spPr bwMode="auto">
          <a:xfrm>
            <a:off x="7532688" y="4149726"/>
            <a:ext cx="1376362"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8813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17409"/>
                                        </p:tgtEl>
                                        <p:attrNameLst>
                                          <p:attrName>style.visibility</p:attrName>
                                        </p:attrNameLst>
                                      </p:cBhvr>
                                      <p:to>
                                        <p:strVal val="visible"/>
                                      </p:to>
                                    </p:set>
                                    <p:anim calcmode="lin" valueType="num">
                                      <p:cBhvr>
                                        <p:cTn id="7" dur="1000" fill="hold"/>
                                        <p:tgtEl>
                                          <p:spTgt spid="17409"/>
                                        </p:tgtEl>
                                        <p:attrNameLst>
                                          <p:attrName>ppt_w</p:attrName>
                                        </p:attrNameLst>
                                      </p:cBhvr>
                                      <p:tavLst>
                                        <p:tav tm="0">
                                          <p:val>
                                            <p:fltVal val="0"/>
                                          </p:val>
                                        </p:tav>
                                        <p:tav tm="100000">
                                          <p:val>
                                            <p:strVal val="#ppt_w"/>
                                          </p:val>
                                        </p:tav>
                                      </p:tavLst>
                                    </p:anim>
                                    <p:anim calcmode="lin" valueType="num">
                                      <p:cBhvr>
                                        <p:cTn id="8" dur="1000" fill="hold"/>
                                        <p:tgtEl>
                                          <p:spTgt spid="17409"/>
                                        </p:tgtEl>
                                        <p:attrNameLst>
                                          <p:attrName>ppt_h</p:attrName>
                                        </p:attrNameLst>
                                      </p:cBhvr>
                                      <p:tavLst>
                                        <p:tav tm="0">
                                          <p:val>
                                            <p:fltVal val="0"/>
                                          </p:val>
                                        </p:tav>
                                        <p:tav tm="100000">
                                          <p:val>
                                            <p:strVal val="#ppt_h"/>
                                          </p:val>
                                        </p:tav>
                                      </p:tavLst>
                                    </p:anim>
                                    <p:anim calcmode="lin" valueType="num">
                                      <p:cBhvr>
                                        <p:cTn id="9" dur="1000" fill="hold"/>
                                        <p:tgtEl>
                                          <p:spTgt spid="17409"/>
                                        </p:tgtEl>
                                        <p:attrNameLst>
                                          <p:attrName>style.rotation</p:attrName>
                                        </p:attrNameLst>
                                      </p:cBhvr>
                                      <p:tavLst>
                                        <p:tav tm="0">
                                          <p:val>
                                            <p:fltVal val="90"/>
                                          </p:val>
                                        </p:tav>
                                        <p:tav tm="100000">
                                          <p:val>
                                            <p:fltVal val="0"/>
                                          </p:val>
                                        </p:tav>
                                      </p:tavLst>
                                    </p:anim>
                                    <p:animEffect transition="in" filter="fade">
                                      <p:cBhvr>
                                        <p:cTn id="10" dur="1000"/>
                                        <p:tgtEl>
                                          <p:spTgt spid="17409"/>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17411"/>
                                        </p:tgtEl>
                                        <p:attrNameLst>
                                          <p:attrName>style.visibility</p:attrName>
                                        </p:attrNameLst>
                                      </p:cBhvr>
                                      <p:to>
                                        <p:strVal val="visible"/>
                                      </p:to>
                                    </p:set>
                                    <p:anim calcmode="lin" valueType="num">
                                      <p:cBhvr>
                                        <p:cTn id="13" dur="1000" fill="hold"/>
                                        <p:tgtEl>
                                          <p:spTgt spid="17411"/>
                                        </p:tgtEl>
                                        <p:attrNameLst>
                                          <p:attrName>ppt_w</p:attrName>
                                        </p:attrNameLst>
                                      </p:cBhvr>
                                      <p:tavLst>
                                        <p:tav tm="0">
                                          <p:val>
                                            <p:fltVal val="0"/>
                                          </p:val>
                                        </p:tav>
                                        <p:tav tm="100000">
                                          <p:val>
                                            <p:strVal val="#ppt_w"/>
                                          </p:val>
                                        </p:tav>
                                      </p:tavLst>
                                    </p:anim>
                                    <p:anim calcmode="lin" valueType="num">
                                      <p:cBhvr>
                                        <p:cTn id="14" dur="1000" fill="hold"/>
                                        <p:tgtEl>
                                          <p:spTgt spid="17411"/>
                                        </p:tgtEl>
                                        <p:attrNameLst>
                                          <p:attrName>ppt_h</p:attrName>
                                        </p:attrNameLst>
                                      </p:cBhvr>
                                      <p:tavLst>
                                        <p:tav tm="0">
                                          <p:val>
                                            <p:fltVal val="0"/>
                                          </p:val>
                                        </p:tav>
                                        <p:tav tm="100000">
                                          <p:val>
                                            <p:strVal val="#ppt_h"/>
                                          </p:val>
                                        </p:tav>
                                      </p:tavLst>
                                    </p:anim>
                                    <p:anim calcmode="lin" valueType="num">
                                      <p:cBhvr>
                                        <p:cTn id="15" dur="1000" fill="hold"/>
                                        <p:tgtEl>
                                          <p:spTgt spid="17411"/>
                                        </p:tgtEl>
                                        <p:attrNameLst>
                                          <p:attrName>style.rotation</p:attrName>
                                        </p:attrNameLst>
                                      </p:cBhvr>
                                      <p:tavLst>
                                        <p:tav tm="0">
                                          <p:val>
                                            <p:fltVal val="90"/>
                                          </p:val>
                                        </p:tav>
                                        <p:tav tm="100000">
                                          <p:val>
                                            <p:fltVal val="0"/>
                                          </p:val>
                                        </p:tav>
                                      </p:tavLst>
                                    </p:anim>
                                    <p:animEffect transition="in" filter="fade">
                                      <p:cBhvr>
                                        <p:cTn id="16" dur="1000"/>
                                        <p:tgtEl>
                                          <p:spTgt spid="17411"/>
                                        </p:tgtEl>
                                      </p:cBhvr>
                                    </p:animEffect>
                                  </p:childTnLst>
                                </p:cTn>
                              </p:par>
                              <p:par>
                                <p:cTn id="17" presetID="31" presetClass="entr" presetSubtype="0" fill="hold" nodeType="withEffect">
                                  <p:stCondLst>
                                    <p:cond delay="0"/>
                                  </p:stCondLst>
                                  <p:iterate type="lt">
                                    <p:tmPct val="5000"/>
                                  </p:iterate>
                                  <p:childTnLst>
                                    <p:set>
                                      <p:cBhvr>
                                        <p:cTn id="18" dur="1" fill="hold">
                                          <p:stCondLst>
                                            <p:cond delay="0"/>
                                          </p:stCondLst>
                                        </p:cTn>
                                        <p:tgtEl>
                                          <p:spTgt spid="17413"/>
                                        </p:tgtEl>
                                        <p:attrNameLst>
                                          <p:attrName>style.visibility</p:attrName>
                                        </p:attrNameLst>
                                      </p:cBhvr>
                                      <p:to>
                                        <p:strVal val="visible"/>
                                      </p:to>
                                    </p:set>
                                    <p:anim calcmode="lin" valueType="num">
                                      <p:cBhvr>
                                        <p:cTn id="19" dur="1000" fill="hold"/>
                                        <p:tgtEl>
                                          <p:spTgt spid="17413"/>
                                        </p:tgtEl>
                                        <p:attrNameLst>
                                          <p:attrName>ppt_w</p:attrName>
                                        </p:attrNameLst>
                                      </p:cBhvr>
                                      <p:tavLst>
                                        <p:tav tm="0">
                                          <p:val>
                                            <p:fltVal val="0"/>
                                          </p:val>
                                        </p:tav>
                                        <p:tav tm="100000">
                                          <p:val>
                                            <p:strVal val="#ppt_w"/>
                                          </p:val>
                                        </p:tav>
                                      </p:tavLst>
                                    </p:anim>
                                    <p:anim calcmode="lin" valueType="num">
                                      <p:cBhvr>
                                        <p:cTn id="20" dur="1000" fill="hold"/>
                                        <p:tgtEl>
                                          <p:spTgt spid="17413"/>
                                        </p:tgtEl>
                                        <p:attrNameLst>
                                          <p:attrName>ppt_h</p:attrName>
                                        </p:attrNameLst>
                                      </p:cBhvr>
                                      <p:tavLst>
                                        <p:tav tm="0">
                                          <p:val>
                                            <p:fltVal val="0"/>
                                          </p:val>
                                        </p:tav>
                                        <p:tav tm="100000">
                                          <p:val>
                                            <p:strVal val="#ppt_h"/>
                                          </p:val>
                                        </p:tav>
                                      </p:tavLst>
                                    </p:anim>
                                    <p:anim calcmode="lin" valueType="num">
                                      <p:cBhvr>
                                        <p:cTn id="21" dur="1000" fill="hold"/>
                                        <p:tgtEl>
                                          <p:spTgt spid="17413"/>
                                        </p:tgtEl>
                                        <p:attrNameLst>
                                          <p:attrName>style.rotation</p:attrName>
                                        </p:attrNameLst>
                                      </p:cBhvr>
                                      <p:tavLst>
                                        <p:tav tm="0">
                                          <p:val>
                                            <p:fltVal val="90"/>
                                          </p:val>
                                        </p:tav>
                                        <p:tav tm="100000">
                                          <p:val>
                                            <p:fltVal val="0"/>
                                          </p:val>
                                        </p:tav>
                                      </p:tavLst>
                                    </p:anim>
                                    <p:animEffect transition="in" filter="fade">
                                      <p:cBhvr>
                                        <p:cTn id="22" dur="1000"/>
                                        <p:tgtEl>
                                          <p:spTgt spid="17413"/>
                                        </p:tgtEl>
                                      </p:cBhvr>
                                    </p:animEffect>
                                  </p:childTnLst>
                                </p:cTn>
                              </p:par>
                              <p:par>
                                <p:cTn id="23" presetID="31" presetClass="entr" presetSubtype="0" fill="hold" nodeType="withEffect">
                                  <p:stCondLst>
                                    <p:cond delay="0"/>
                                  </p:stCondLst>
                                  <p:iterate type="lt">
                                    <p:tmPct val="5000"/>
                                  </p:iterate>
                                  <p:childTnLst>
                                    <p:set>
                                      <p:cBhvr>
                                        <p:cTn id="24" dur="1" fill="hold">
                                          <p:stCondLst>
                                            <p:cond delay="0"/>
                                          </p:stCondLst>
                                        </p:cTn>
                                        <p:tgtEl>
                                          <p:spTgt spid="17415"/>
                                        </p:tgtEl>
                                        <p:attrNameLst>
                                          <p:attrName>style.visibility</p:attrName>
                                        </p:attrNameLst>
                                      </p:cBhvr>
                                      <p:to>
                                        <p:strVal val="visible"/>
                                      </p:to>
                                    </p:set>
                                    <p:anim calcmode="lin" valueType="num">
                                      <p:cBhvr>
                                        <p:cTn id="25" dur="1000" fill="hold"/>
                                        <p:tgtEl>
                                          <p:spTgt spid="17415"/>
                                        </p:tgtEl>
                                        <p:attrNameLst>
                                          <p:attrName>ppt_w</p:attrName>
                                        </p:attrNameLst>
                                      </p:cBhvr>
                                      <p:tavLst>
                                        <p:tav tm="0">
                                          <p:val>
                                            <p:fltVal val="0"/>
                                          </p:val>
                                        </p:tav>
                                        <p:tav tm="100000">
                                          <p:val>
                                            <p:strVal val="#ppt_w"/>
                                          </p:val>
                                        </p:tav>
                                      </p:tavLst>
                                    </p:anim>
                                    <p:anim calcmode="lin" valueType="num">
                                      <p:cBhvr>
                                        <p:cTn id="26" dur="1000" fill="hold"/>
                                        <p:tgtEl>
                                          <p:spTgt spid="17415"/>
                                        </p:tgtEl>
                                        <p:attrNameLst>
                                          <p:attrName>ppt_h</p:attrName>
                                        </p:attrNameLst>
                                      </p:cBhvr>
                                      <p:tavLst>
                                        <p:tav tm="0">
                                          <p:val>
                                            <p:fltVal val="0"/>
                                          </p:val>
                                        </p:tav>
                                        <p:tav tm="100000">
                                          <p:val>
                                            <p:strVal val="#ppt_h"/>
                                          </p:val>
                                        </p:tav>
                                      </p:tavLst>
                                    </p:anim>
                                    <p:anim calcmode="lin" valueType="num">
                                      <p:cBhvr>
                                        <p:cTn id="27" dur="1000" fill="hold"/>
                                        <p:tgtEl>
                                          <p:spTgt spid="17415"/>
                                        </p:tgtEl>
                                        <p:attrNameLst>
                                          <p:attrName>style.rotation</p:attrName>
                                        </p:attrNameLst>
                                      </p:cBhvr>
                                      <p:tavLst>
                                        <p:tav tm="0">
                                          <p:val>
                                            <p:fltVal val="90"/>
                                          </p:val>
                                        </p:tav>
                                        <p:tav tm="100000">
                                          <p:val>
                                            <p:fltVal val="0"/>
                                          </p:val>
                                        </p:tav>
                                      </p:tavLst>
                                    </p:anim>
                                    <p:animEffect transition="in" filter="fade">
                                      <p:cBhvr>
                                        <p:cTn id="28" dur="1000"/>
                                        <p:tgtEl>
                                          <p:spTgt spid="17415"/>
                                        </p:tgtEl>
                                      </p:cBhvr>
                                    </p:animEffect>
                                  </p:childTnLst>
                                </p:cTn>
                              </p:par>
                              <p:par>
                                <p:cTn id="29" presetID="31" presetClass="entr" presetSubtype="0" fill="hold" nodeType="withEffect">
                                  <p:stCondLst>
                                    <p:cond delay="0"/>
                                  </p:stCondLst>
                                  <p:iterate type="lt">
                                    <p:tmPct val="5000"/>
                                  </p:iterate>
                                  <p:childTnLst>
                                    <p:set>
                                      <p:cBhvr>
                                        <p:cTn id="30" dur="1" fill="hold">
                                          <p:stCondLst>
                                            <p:cond delay="0"/>
                                          </p:stCondLst>
                                        </p:cTn>
                                        <p:tgtEl>
                                          <p:spTgt spid="17417"/>
                                        </p:tgtEl>
                                        <p:attrNameLst>
                                          <p:attrName>style.visibility</p:attrName>
                                        </p:attrNameLst>
                                      </p:cBhvr>
                                      <p:to>
                                        <p:strVal val="visible"/>
                                      </p:to>
                                    </p:set>
                                    <p:anim calcmode="lin" valueType="num">
                                      <p:cBhvr>
                                        <p:cTn id="31" dur="1000" fill="hold"/>
                                        <p:tgtEl>
                                          <p:spTgt spid="17417"/>
                                        </p:tgtEl>
                                        <p:attrNameLst>
                                          <p:attrName>ppt_w</p:attrName>
                                        </p:attrNameLst>
                                      </p:cBhvr>
                                      <p:tavLst>
                                        <p:tav tm="0">
                                          <p:val>
                                            <p:fltVal val="0"/>
                                          </p:val>
                                        </p:tav>
                                        <p:tav tm="100000">
                                          <p:val>
                                            <p:strVal val="#ppt_w"/>
                                          </p:val>
                                        </p:tav>
                                      </p:tavLst>
                                    </p:anim>
                                    <p:anim calcmode="lin" valueType="num">
                                      <p:cBhvr>
                                        <p:cTn id="32" dur="1000" fill="hold"/>
                                        <p:tgtEl>
                                          <p:spTgt spid="17417"/>
                                        </p:tgtEl>
                                        <p:attrNameLst>
                                          <p:attrName>ppt_h</p:attrName>
                                        </p:attrNameLst>
                                      </p:cBhvr>
                                      <p:tavLst>
                                        <p:tav tm="0">
                                          <p:val>
                                            <p:fltVal val="0"/>
                                          </p:val>
                                        </p:tav>
                                        <p:tav tm="100000">
                                          <p:val>
                                            <p:strVal val="#ppt_h"/>
                                          </p:val>
                                        </p:tav>
                                      </p:tavLst>
                                    </p:anim>
                                    <p:anim calcmode="lin" valueType="num">
                                      <p:cBhvr>
                                        <p:cTn id="33" dur="1000" fill="hold"/>
                                        <p:tgtEl>
                                          <p:spTgt spid="17417"/>
                                        </p:tgtEl>
                                        <p:attrNameLst>
                                          <p:attrName>style.rotation</p:attrName>
                                        </p:attrNameLst>
                                      </p:cBhvr>
                                      <p:tavLst>
                                        <p:tav tm="0">
                                          <p:val>
                                            <p:fltVal val="90"/>
                                          </p:val>
                                        </p:tav>
                                        <p:tav tm="100000">
                                          <p:val>
                                            <p:fltVal val="0"/>
                                          </p:val>
                                        </p:tav>
                                      </p:tavLst>
                                    </p:anim>
                                    <p:animEffect transition="in" filter="fade">
                                      <p:cBhvr>
                                        <p:cTn id="34" dur="1000"/>
                                        <p:tgtEl>
                                          <p:spTgt spid="17417"/>
                                        </p:tgtEl>
                                      </p:cBhvr>
                                    </p:animEffect>
                                  </p:childTnLst>
                                </p:cTn>
                              </p:par>
                              <p:par>
                                <p:cTn id="35" presetID="31" presetClass="entr" presetSubtype="0" fill="hold" nodeType="withEffect">
                                  <p:stCondLst>
                                    <p:cond delay="0"/>
                                  </p:stCondLst>
                                  <p:iterate type="lt">
                                    <p:tmPct val="5000"/>
                                  </p:iterate>
                                  <p:childTnLst>
                                    <p:set>
                                      <p:cBhvr>
                                        <p:cTn id="36" dur="1" fill="hold">
                                          <p:stCondLst>
                                            <p:cond delay="0"/>
                                          </p:stCondLst>
                                        </p:cTn>
                                        <p:tgtEl>
                                          <p:spTgt spid="17419"/>
                                        </p:tgtEl>
                                        <p:attrNameLst>
                                          <p:attrName>style.visibility</p:attrName>
                                        </p:attrNameLst>
                                      </p:cBhvr>
                                      <p:to>
                                        <p:strVal val="visible"/>
                                      </p:to>
                                    </p:set>
                                    <p:anim calcmode="lin" valueType="num">
                                      <p:cBhvr>
                                        <p:cTn id="37" dur="1000" fill="hold"/>
                                        <p:tgtEl>
                                          <p:spTgt spid="17419"/>
                                        </p:tgtEl>
                                        <p:attrNameLst>
                                          <p:attrName>ppt_w</p:attrName>
                                        </p:attrNameLst>
                                      </p:cBhvr>
                                      <p:tavLst>
                                        <p:tav tm="0">
                                          <p:val>
                                            <p:fltVal val="0"/>
                                          </p:val>
                                        </p:tav>
                                        <p:tav tm="100000">
                                          <p:val>
                                            <p:strVal val="#ppt_w"/>
                                          </p:val>
                                        </p:tav>
                                      </p:tavLst>
                                    </p:anim>
                                    <p:anim calcmode="lin" valueType="num">
                                      <p:cBhvr>
                                        <p:cTn id="38" dur="1000" fill="hold"/>
                                        <p:tgtEl>
                                          <p:spTgt spid="17419"/>
                                        </p:tgtEl>
                                        <p:attrNameLst>
                                          <p:attrName>ppt_h</p:attrName>
                                        </p:attrNameLst>
                                      </p:cBhvr>
                                      <p:tavLst>
                                        <p:tav tm="0">
                                          <p:val>
                                            <p:fltVal val="0"/>
                                          </p:val>
                                        </p:tav>
                                        <p:tav tm="100000">
                                          <p:val>
                                            <p:strVal val="#ppt_h"/>
                                          </p:val>
                                        </p:tav>
                                      </p:tavLst>
                                    </p:anim>
                                    <p:anim calcmode="lin" valueType="num">
                                      <p:cBhvr>
                                        <p:cTn id="39" dur="1000" fill="hold"/>
                                        <p:tgtEl>
                                          <p:spTgt spid="17419"/>
                                        </p:tgtEl>
                                        <p:attrNameLst>
                                          <p:attrName>style.rotation</p:attrName>
                                        </p:attrNameLst>
                                      </p:cBhvr>
                                      <p:tavLst>
                                        <p:tav tm="0">
                                          <p:val>
                                            <p:fltVal val="90"/>
                                          </p:val>
                                        </p:tav>
                                        <p:tav tm="100000">
                                          <p:val>
                                            <p:fltVal val="0"/>
                                          </p:val>
                                        </p:tav>
                                      </p:tavLst>
                                    </p:anim>
                                    <p:animEffect transition="in" filter="fade">
                                      <p:cBhvr>
                                        <p:cTn id="40" dur="1000"/>
                                        <p:tgtEl>
                                          <p:spTgt spid="17419"/>
                                        </p:tgtEl>
                                      </p:cBhvr>
                                    </p:animEffect>
                                  </p:childTnLst>
                                </p:cTn>
                              </p:par>
                              <p:par>
                                <p:cTn id="41" presetID="31" presetClass="entr" presetSubtype="0" fill="hold" nodeType="withEffect">
                                  <p:stCondLst>
                                    <p:cond delay="0"/>
                                  </p:stCondLst>
                                  <p:iterate type="lt">
                                    <p:tmPct val="5000"/>
                                  </p:iterate>
                                  <p:childTnLst>
                                    <p:set>
                                      <p:cBhvr>
                                        <p:cTn id="42" dur="1" fill="hold">
                                          <p:stCondLst>
                                            <p:cond delay="0"/>
                                          </p:stCondLst>
                                        </p:cTn>
                                        <p:tgtEl>
                                          <p:spTgt spid="17431"/>
                                        </p:tgtEl>
                                        <p:attrNameLst>
                                          <p:attrName>style.visibility</p:attrName>
                                        </p:attrNameLst>
                                      </p:cBhvr>
                                      <p:to>
                                        <p:strVal val="visible"/>
                                      </p:to>
                                    </p:set>
                                    <p:anim calcmode="lin" valueType="num">
                                      <p:cBhvr>
                                        <p:cTn id="43" dur="1000" fill="hold"/>
                                        <p:tgtEl>
                                          <p:spTgt spid="17431"/>
                                        </p:tgtEl>
                                        <p:attrNameLst>
                                          <p:attrName>ppt_w</p:attrName>
                                        </p:attrNameLst>
                                      </p:cBhvr>
                                      <p:tavLst>
                                        <p:tav tm="0">
                                          <p:val>
                                            <p:fltVal val="0"/>
                                          </p:val>
                                        </p:tav>
                                        <p:tav tm="100000">
                                          <p:val>
                                            <p:strVal val="#ppt_w"/>
                                          </p:val>
                                        </p:tav>
                                      </p:tavLst>
                                    </p:anim>
                                    <p:anim calcmode="lin" valueType="num">
                                      <p:cBhvr>
                                        <p:cTn id="44" dur="1000" fill="hold"/>
                                        <p:tgtEl>
                                          <p:spTgt spid="17431"/>
                                        </p:tgtEl>
                                        <p:attrNameLst>
                                          <p:attrName>ppt_h</p:attrName>
                                        </p:attrNameLst>
                                      </p:cBhvr>
                                      <p:tavLst>
                                        <p:tav tm="0">
                                          <p:val>
                                            <p:fltVal val="0"/>
                                          </p:val>
                                        </p:tav>
                                        <p:tav tm="100000">
                                          <p:val>
                                            <p:strVal val="#ppt_h"/>
                                          </p:val>
                                        </p:tav>
                                      </p:tavLst>
                                    </p:anim>
                                    <p:anim calcmode="lin" valueType="num">
                                      <p:cBhvr>
                                        <p:cTn id="45" dur="1000" fill="hold"/>
                                        <p:tgtEl>
                                          <p:spTgt spid="17431"/>
                                        </p:tgtEl>
                                        <p:attrNameLst>
                                          <p:attrName>style.rotation</p:attrName>
                                        </p:attrNameLst>
                                      </p:cBhvr>
                                      <p:tavLst>
                                        <p:tav tm="0">
                                          <p:val>
                                            <p:fltVal val="90"/>
                                          </p:val>
                                        </p:tav>
                                        <p:tav tm="100000">
                                          <p:val>
                                            <p:fltVal val="0"/>
                                          </p:val>
                                        </p:tav>
                                      </p:tavLst>
                                    </p:anim>
                                    <p:animEffect transition="in" filter="fade">
                                      <p:cBhvr>
                                        <p:cTn id="46" dur="1000"/>
                                        <p:tgtEl>
                                          <p:spTgt spid="17431"/>
                                        </p:tgtEl>
                                      </p:cBhvr>
                                    </p:animEffect>
                                  </p:childTnLst>
                                </p:cTn>
                              </p:par>
                              <p:par>
                                <p:cTn id="47" presetID="31" presetClass="entr" presetSubtype="0" fill="hold" nodeType="withEffect">
                                  <p:stCondLst>
                                    <p:cond delay="0"/>
                                  </p:stCondLst>
                                  <p:iterate type="lt">
                                    <p:tmPct val="5000"/>
                                  </p:iterate>
                                  <p:childTnLst>
                                    <p:set>
                                      <p:cBhvr>
                                        <p:cTn id="48" dur="1" fill="hold">
                                          <p:stCondLst>
                                            <p:cond delay="0"/>
                                          </p:stCondLst>
                                        </p:cTn>
                                        <p:tgtEl>
                                          <p:spTgt spid="17433"/>
                                        </p:tgtEl>
                                        <p:attrNameLst>
                                          <p:attrName>style.visibility</p:attrName>
                                        </p:attrNameLst>
                                      </p:cBhvr>
                                      <p:to>
                                        <p:strVal val="visible"/>
                                      </p:to>
                                    </p:set>
                                    <p:anim calcmode="lin" valueType="num">
                                      <p:cBhvr>
                                        <p:cTn id="49" dur="1000" fill="hold"/>
                                        <p:tgtEl>
                                          <p:spTgt spid="17433"/>
                                        </p:tgtEl>
                                        <p:attrNameLst>
                                          <p:attrName>ppt_w</p:attrName>
                                        </p:attrNameLst>
                                      </p:cBhvr>
                                      <p:tavLst>
                                        <p:tav tm="0">
                                          <p:val>
                                            <p:fltVal val="0"/>
                                          </p:val>
                                        </p:tav>
                                        <p:tav tm="100000">
                                          <p:val>
                                            <p:strVal val="#ppt_w"/>
                                          </p:val>
                                        </p:tav>
                                      </p:tavLst>
                                    </p:anim>
                                    <p:anim calcmode="lin" valueType="num">
                                      <p:cBhvr>
                                        <p:cTn id="50" dur="1000" fill="hold"/>
                                        <p:tgtEl>
                                          <p:spTgt spid="17433"/>
                                        </p:tgtEl>
                                        <p:attrNameLst>
                                          <p:attrName>ppt_h</p:attrName>
                                        </p:attrNameLst>
                                      </p:cBhvr>
                                      <p:tavLst>
                                        <p:tav tm="0">
                                          <p:val>
                                            <p:fltVal val="0"/>
                                          </p:val>
                                        </p:tav>
                                        <p:tav tm="100000">
                                          <p:val>
                                            <p:strVal val="#ppt_h"/>
                                          </p:val>
                                        </p:tav>
                                      </p:tavLst>
                                    </p:anim>
                                    <p:anim calcmode="lin" valueType="num">
                                      <p:cBhvr>
                                        <p:cTn id="51" dur="1000" fill="hold"/>
                                        <p:tgtEl>
                                          <p:spTgt spid="17433"/>
                                        </p:tgtEl>
                                        <p:attrNameLst>
                                          <p:attrName>style.rotation</p:attrName>
                                        </p:attrNameLst>
                                      </p:cBhvr>
                                      <p:tavLst>
                                        <p:tav tm="0">
                                          <p:val>
                                            <p:fltVal val="90"/>
                                          </p:val>
                                        </p:tav>
                                        <p:tav tm="100000">
                                          <p:val>
                                            <p:fltVal val="0"/>
                                          </p:val>
                                        </p:tav>
                                      </p:tavLst>
                                    </p:anim>
                                    <p:animEffect transition="in" filter="fade">
                                      <p:cBhvr>
                                        <p:cTn id="52" dur="1000"/>
                                        <p:tgtEl>
                                          <p:spTgt spid="17433"/>
                                        </p:tgtEl>
                                      </p:cBhvr>
                                    </p:animEffect>
                                  </p:childTnLst>
                                </p:cTn>
                              </p:par>
                              <p:par>
                                <p:cTn id="53" presetID="31" presetClass="entr" presetSubtype="0" fill="hold" nodeType="withEffect">
                                  <p:stCondLst>
                                    <p:cond delay="0"/>
                                  </p:stCondLst>
                                  <p:iterate type="lt">
                                    <p:tmPct val="5000"/>
                                  </p:iterate>
                                  <p:childTnLst>
                                    <p:set>
                                      <p:cBhvr>
                                        <p:cTn id="54" dur="1" fill="hold">
                                          <p:stCondLst>
                                            <p:cond delay="0"/>
                                          </p:stCondLst>
                                        </p:cTn>
                                        <p:tgtEl>
                                          <p:spTgt spid="17429"/>
                                        </p:tgtEl>
                                        <p:attrNameLst>
                                          <p:attrName>style.visibility</p:attrName>
                                        </p:attrNameLst>
                                      </p:cBhvr>
                                      <p:to>
                                        <p:strVal val="visible"/>
                                      </p:to>
                                    </p:set>
                                    <p:anim calcmode="lin" valueType="num">
                                      <p:cBhvr>
                                        <p:cTn id="55" dur="1000" fill="hold"/>
                                        <p:tgtEl>
                                          <p:spTgt spid="17429"/>
                                        </p:tgtEl>
                                        <p:attrNameLst>
                                          <p:attrName>ppt_w</p:attrName>
                                        </p:attrNameLst>
                                      </p:cBhvr>
                                      <p:tavLst>
                                        <p:tav tm="0">
                                          <p:val>
                                            <p:fltVal val="0"/>
                                          </p:val>
                                        </p:tav>
                                        <p:tav tm="100000">
                                          <p:val>
                                            <p:strVal val="#ppt_w"/>
                                          </p:val>
                                        </p:tav>
                                      </p:tavLst>
                                    </p:anim>
                                    <p:anim calcmode="lin" valueType="num">
                                      <p:cBhvr>
                                        <p:cTn id="56" dur="1000" fill="hold"/>
                                        <p:tgtEl>
                                          <p:spTgt spid="17429"/>
                                        </p:tgtEl>
                                        <p:attrNameLst>
                                          <p:attrName>ppt_h</p:attrName>
                                        </p:attrNameLst>
                                      </p:cBhvr>
                                      <p:tavLst>
                                        <p:tav tm="0">
                                          <p:val>
                                            <p:fltVal val="0"/>
                                          </p:val>
                                        </p:tav>
                                        <p:tav tm="100000">
                                          <p:val>
                                            <p:strVal val="#ppt_h"/>
                                          </p:val>
                                        </p:tav>
                                      </p:tavLst>
                                    </p:anim>
                                    <p:anim calcmode="lin" valueType="num">
                                      <p:cBhvr>
                                        <p:cTn id="57" dur="1000" fill="hold"/>
                                        <p:tgtEl>
                                          <p:spTgt spid="17429"/>
                                        </p:tgtEl>
                                        <p:attrNameLst>
                                          <p:attrName>style.rotation</p:attrName>
                                        </p:attrNameLst>
                                      </p:cBhvr>
                                      <p:tavLst>
                                        <p:tav tm="0">
                                          <p:val>
                                            <p:fltVal val="90"/>
                                          </p:val>
                                        </p:tav>
                                        <p:tav tm="100000">
                                          <p:val>
                                            <p:fltVal val="0"/>
                                          </p:val>
                                        </p:tav>
                                      </p:tavLst>
                                    </p:anim>
                                    <p:animEffect transition="in" filter="fade">
                                      <p:cBhvr>
                                        <p:cTn id="58" dur="1000"/>
                                        <p:tgtEl>
                                          <p:spTgt spid="17429"/>
                                        </p:tgtEl>
                                      </p:cBhvr>
                                    </p:animEffect>
                                  </p:childTnLst>
                                </p:cTn>
                              </p:par>
                              <p:par>
                                <p:cTn id="59" presetID="31" presetClass="entr" presetSubtype="0" fill="hold" nodeType="withEffect">
                                  <p:stCondLst>
                                    <p:cond delay="0"/>
                                  </p:stCondLst>
                                  <p:iterate type="lt">
                                    <p:tmPct val="5000"/>
                                  </p:iterate>
                                  <p:childTnLst>
                                    <p:set>
                                      <p:cBhvr>
                                        <p:cTn id="60" dur="1" fill="hold">
                                          <p:stCondLst>
                                            <p:cond delay="0"/>
                                          </p:stCondLst>
                                        </p:cTn>
                                        <p:tgtEl>
                                          <p:spTgt spid="17427"/>
                                        </p:tgtEl>
                                        <p:attrNameLst>
                                          <p:attrName>style.visibility</p:attrName>
                                        </p:attrNameLst>
                                      </p:cBhvr>
                                      <p:to>
                                        <p:strVal val="visible"/>
                                      </p:to>
                                    </p:set>
                                    <p:anim calcmode="lin" valueType="num">
                                      <p:cBhvr>
                                        <p:cTn id="61" dur="1000" fill="hold"/>
                                        <p:tgtEl>
                                          <p:spTgt spid="17427"/>
                                        </p:tgtEl>
                                        <p:attrNameLst>
                                          <p:attrName>ppt_w</p:attrName>
                                        </p:attrNameLst>
                                      </p:cBhvr>
                                      <p:tavLst>
                                        <p:tav tm="0">
                                          <p:val>
                                            <p:fltVal val="0"/>
                                          </p:val>
                                        </p:tav>
                                        <p:tav tm="100000">
                                          <p:val>
                                            <p:strVal val="#ppt_w"/>
                                          </p:val>
                                        </p:tav>
                                      </p:tavLst>
                                    </p:anim>
                                    <p:anim calcmode="lin" valueType="num">
                                      <p:cBhvr>
                                        <p:cTn id="62" dur="1000" fill="hold"/>
                                        <p:tgtEl>
                                          <p:spTgt spid="17427"/>
                                        </p:tgtEl>
                                        <p:attrNameLst>
                                          <p:attrName>ppt_h</p:attrName>
                                        </p:attrNameLst>
                                      </p:cBhvr>
                                      <p:tavLst>
                                        <p:tav tm="0">
                                          <p:val>
                                            <p:fltVal val="0"/>
                                          </p:val>
                                        </p:tav>
                                        <p:tav tm="100000">
                                          <p:val>
                                            <p:strVal val="#ppt_h"/>
                                          </p:val>
                                        </p:tav>
                                      </p:tavLst>
                                    </p:anim>
                                    <p:anim calcmode="lin" valueType="num">
                                      <p:cBhvr>
                                        <p:cTn id="63" dur="1000" fill="hold"/>
                                        <p:tgtEl>
                                          <p:spTgt spid="17427"/>
                                        </p:tgtEl>
                                        <p:attrNameLst>
                                          <p:attrName>style.rotation</p:attrName>
                                        </p:attrNameLst>
                                      </p:cBhvr>
                                      <p:tavLst>
                                        <p:tav tm="0">
                                          <p:val>
                                            <p:fltVal val="90"/>
                                          </p:val>
                                        </p:tav>
                                        <p:tav tm="100000">
                                          <p:val>
                                            <p:fltVal val="0"/>
                                          </p:val>
                                        </p:tav>
                                      </p:tavLst>
                                    </p:anim>
                                    <p:animEffect transition="in" filter="fade">
                                      <p:cBhvr>
                                        <p:cTn id="64" dur="1000"/>
                                        <p:tgtEl>
                                          <p:spTgt spid="17427"/>
                                        </p:tgtEl>
                                      </p:cBhvr>
                                    </p:animEffect>
                                  </p:childTnLst>
                                </p:cTn>
                              </p:par>
                              <p:par>
                                <p:cTn id="65" presetID="31" presetClass="entr" presetSubtype="0" fill="hold" nodeType="withEffect">
                                  <p:stCondLst>
                                    <p:cond delay="0"/>
                                  </p:stCondLst>
                                  <p:iterate type="lt">
                                    <p:tmPct val="5000"/>
                                  </p:iterate>
                                  <p:childTnLst>
                                    <p:set>
                                      <p:cBhvr>
                                        <p:cTn id="66" dur="1" fill="hold">
                                          <p:stCondLst>
                                            <p:cond delay="0"/>
                                          </p:stCondLst>
                                        </p:cTn>
                                        <p:tgtEl>
                                          <p:spTgt spid="17425"/>
                                        </p:tgtEl>
                                        <p:attrNameLst>
                                          <p:attrName>style.visibility</p:attrName>
                                        </p:attrNameLst>
                                      </p:cBhvr>
                                      <p:to>
                                        <p:strVal val="visible"/>
                                      </p:to>
                                    </p:set>
                                    <p:anim calcmode="lin" valueType="num">
                                      <p:cBhvr>
                                        <p:cTn id="67" dur="1000" fill="hold"/>
                                        <p:tgtEl>
                                          <p:spTgt spid="17425"/>
                                        </p:tgtEl>
                                        <p:attrNameLst>
                                          <p:attrName>ppt_w</p:attrName>
                                        </p:attrNameLst>
                                      </p:cBhvr>
                                      <p:tavLst>
                                        <p:tav tm="0">
                                          <p:val>
                                            <p:fltVal val="0"/>
                                          </p:val>
                                        </p:tav>
                                        <p:tav tm="100000">
                                          <p:val>
                                            <p:strVal val="#ppt_w"/>
                                          </p:val>
                                        </p:tav>
                                      </p:tavLst>
                                    </p:anim>
                                    <p:anim calcmode="lin" valueType="num">
                                      <p:cBhvr>
                                        <p:cTn id="68" dur="1000" fill="hold"/>
                                        <p:tgtEl>
                                          <p:spTgt spid="17425"/>
                                        </p:tgtEl>
                                        <p:attrNameLst>
                                          <p:attrName>ppt_h</p:attrName>
                                        </p:attrNameLst>
                                      </p:cBhvr>
                                      <p:tavLst>
                                        <p:tav tm="0">
                                          <p:val>
                                            <p:fltVal val="0"/>
                                          </p:val>
                                        </p:tav>
                                        <p:tav tm="100000">
                                          <p:val>
                                            <p:strVal val="#ppt_h"/>
                                          </p:val>
                                        </p:tav>
                                      </p:tavLst>
                                    </p:anim>
                                    <p:anim calcmode="lin" valueType="num">
                                      <p:cBhvr>
                                        <p:cTn id="69" dur="1000" fill="hold"/>
                                        <p:tgtEl>
                                          <p:spTgt spid="17425"/>
                                        </p:tgtEl>
                                        <p:attrNameLst>
                                          <p:attrName>style.rotation</p:attrName>
                                        </p:attrNameLst>
                                      </p:cBhvr>
                                      <p:tavLst>
                                        <p:tav tm="0">
                                          <p:val>
                                            <p:fltVal val="90"/>
                                          </p:val>
                                        </p:tav>
                                        <p:tav tm="100000">
                                          <p:val>
                                            <p:fltVal val="0"/>
                                          </p:val>
                                        </p:tav>
                                      </p:tavLst>
                                    </p:anim>
                                    <p:animEffect transition="in" filter="fade">
                                      <p:cBhvr>
                                        <p:cTn id="70" dur="1000"/>
                                        <p:tgtEl>
                                          <p:spTgt spid="17425"/>
                                        </p:tgtEl>
                                      </p:cBhvr>
                                    </p:animEffect>
                                  </p:childTnLst>
                                </p:cTn>
                              </p:par>
                              <p:par>
                                <p:cTn id="71" presetID="31" presetClass="entr" presetSubtype="0" fill="hold" nodeType="withEffect">
                                  <p:stCondLst>
                                    <p:cond delay="0"/>
                                  </p:stCondLst>
                                  <p:iterate type="lt">
                                    <p:tmPct val="5000"/>
                                  </p:iterate>
                                  <p:childTnLst>
                                    <p:set>
                                      <p:cBhvr>
                                        <p:cTn id="72" dur="1" fill="hold">
                                          <p:stCondLst>
                                            <p:cond delay="0"/>
                                          </p:stCondLst>
                                        </p:cTn>
                                        <p:tgtEl>
                                          <p:spTgt spid="17423"/>
                                        </p:tgtEl>
                                        <p:attrNameLst>
                                          <p:attrName>style.visibility</p:attrName>
                                        </p:attrNameLst>
                                      </p:cBhvr>
                                      <p:to>
                                        <p:strVal val="visible"/>
                                      </p:to>
                                    </p:set>
                                    <p:anim calcmode="lin" valueType="num">
                                      <p:cBhvr>
                                        <p:cTn id="73" dur="1000" fill="hold"/>
                                        <p:tgtEl>
                                          <p:spTgt spid="17423"/>
                                        </p:tgtEl>
                                        <p:attrNameLst>
                                          <p:attrName>ppt_w</p:attrName>
                                        </p:attrNameLst>
                                      </p:cBhvr>
                                      <p:tavLst>
                                        <p:tav tm="0">
                                          <p:val>
                                            <p:fltVal val="0"/>
                                          </p:val>
                                        </p:tav>
                                        <p:tav tm="100000">
                                          <p:val>
                                            <p:strVal val="#ppt_w"/>
                                          </p:val>
                                        </p:tav>
                                      </p:tavLst>
                                    </p:anim>
                                    <p:anim calcmode="lin" valueType="num">
                                      <p:cBhvr>
                                        <p:cTn id="74" dur="1000" fill="hold"/>
                                        <p:tgtEl>
                                          <p:spTgt spid="17423"/>
                                        </p:tgtEl>
                                        <p:attrNameLst>
                                          <p:attrName>ppt_h</p:attrName>
                                        </p:attrNameLst>
                                      </p:cBhvr>
                                      <p:tavLst>
                                        <p:tav tm="0">
                                          <p:val>
                                            <p:fltVal val="0"/>
                                          </p:val>
                                        </p:tav>
                                        <p:tav tm="100000">
                                          <p:val>
                                            <p:strVal val="#ppt_h"/>
                                          </p:val>
                                        </p:tav>
                                      </p:tavLst>
                                    </p:anim>
                                    <p:anim calcmode="lin" valueType="num">
                                      <p:cBhvr>
                                        <p:cTn id="75" dur="1000" fill="hold"/>
                                        <p:tgtEl>
                                          <p:spTgt spid="17423"/>
                                        </p:tgtEl>
                                        <p:attrNameLst>
                                          <p:attrName>style.rotation</p:attrName>
                                        </p:attrNameLst>
                                      </p:cBhvr>
                                      <p:tavLst>
                                        <p:tav tm="0">
                                          <p:val>
                                            <p:fltVal val="90"/>
                                          </p:val>
                                        </p:tav>
                                        <p:tav tm="100000">
                                          <p:val>
                                            <p:fltVal val="0"/>
                                          </p:val>
                                        </p:tav>
                                      </p:tavLst>
                                    </p:anim>
                                    <p:animEffect transition="in" filter="fade">
                                      <p:cBhvr>
                                        <p:cTn id="76" dur="1000"/>
                                        <p:tgtEl>
                                          <p:spTgt spid="17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GB" altLang="en-US" sz="4800">
                <a:latin typeface="Comic Sans MS" panose="030F0702030302020204" pitchFamily="66" charset="0"/>
              </a:rPr>
              <a:t>What next?..........</a:t>
            </a:r>
          </a:p>
        </p:txBody>
      </p:sp>
      <p:sp>
        <p:nvSpPr>
          <p:cNvPr id="19459" name="Rectangle 3"/>
          <p:cNvSpPr>
            <a:spLocks noGrp="1" noChangeArrowheads="1"/>
          </p:cNvSpPr>
          <p:nvPr>
            <p:ph type="body" idx="1"/>
          </p:nvPr>
        </p:nvSpPr>
        <p:spPr>
          <a:xfrm>
            <a:off x="5664201" y="2060575"/>
            <a:ext cx="4391025" cy="3384550"/>
          </a:xfrm>
        </p:spPr>
        <p:txBody>
          <a:bodyPr>
            <a:normAutofit fontScale="92500" lnSpcReduction="10000"/>
          </a:bodyPr>
          <a:lstStyle/>
          <a:p>
            <a:pPr eaLnBrk="1" hangingPunct="1">
              <a:buFontTx/>
              <a:buNone/>
            </a:pPr>
            <a:endParaRPr lang="en-GB" altLang="en-US" sz="2800" dirty="0">
              <a:latin typeface="Comic Sans MS" panose="030F0702030302020204" pitchFamily="66" charset="0"/>
            </a:endParaRPr>
          </a:p>
          <a:p>
            <a:pPr eaLnBrk="1" hangingPunct="1">
              <a:buFontTx/>
              <a:buNone/>
            </a:pPr>
            <a:r>
              <a:rPr lang="en-GB" altLang="en-US" sz="2800" u="sng" dirty="0">
                <a:latin typeface="Comic Sans MS" panose="030F0702030302020204" pitchFamily="66" charset="0"/>
              </a:rPr>
              <a:t>Information and Advice</a:t>
            </a:r>
            <a:r>
              <a:rPr lang="en-GB" altLang="en-US" sz="2800" dirty="0">
                <a:latin typeface="Comic Sans MS" panose="030F0702030302020204" pitchFamily="66" charset="0"/>
              </a:rPr>
              <a:t> to help you move on to work and further </a:t>
            </a:r>
            <a:r>
              <a:rPr lang="en-GB" altLang="en-US" sz="2800" dirty="0" smtClean="0">
                <a:latin typeface="Comic Sans MS" panose="030F0702030302020204" pitchFamily="66" charset="0"/>
              </a:rPr>
              <a:t>learning</a:t>
            </a:r>
          </a:p>
          <a:p>
            <a:pPr eaLnBrk="1" hangingPunct="1">
              <a:buFontTx/>
              <a:buNone/>
            </a:pPr>
            <a:r>
              <a:rPr lang="en-GB" altLang="en-US" sz="2800" dirty="0" smtClean="0">
                <a:latin typeface="Comic Sans MS" panose="030F0702030302020204" pitchFamily="66" charset="0"/>
              </a:rPr>
              <a:t>Contact your tutor Alison for more information about booking 1-1 sessions.</a:t>
            </a:r>
            <a:endParaRPr lang="en-GB" altLang="en-US" sz="2800" dirty="0">
              <a:latin typeface="Comic Sans MS" panose="030F0702030302020204" pitchFamily="66" charset="0"/>
            </a:endParaRPr>
          </a:p>
          <a:p>
            <a:pPr eaLnBrk="1" hangingPunct="1">
              <a:buFontTx/>
              <a:buNone/>
            </a:pPr>
            <a:endParaRPr lang="en-GB" altLang="en-US" sz="2800" dirty="0">
              <a:latin typeface="Comic Sans MS" panose="030F0702030302020204" pitchFamily="66" charset="0"/>
            </a:endParaRPr>
          </a:p>
        </p:txBody>
      </p:sp>
      <p:pic>
        <p:nvPicPr>
          <p:cNvPr id="19460" name="Picture 7" descr="MC90043839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350" y="2349500"/>
            <a:ext cx="23114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357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Introduction to Moodle</a:t>
            </a:r>
            <a:endParaRPr lang="en-GB" dirty="0"/>
          </a:p>
        </p:txBody>
      </p:sp>
      <p:sp>
        <p:nvSpPr>
          <p:cNvPr id="3" name="Content Placeholder 2"/>
          <p:cNvSpPr>
            <a:spLocks noGrp="1"/>
          </p:cNvSpPr>
          <p:nvPr>
            <p:ph idx="1"/>
          </p:nvPr>
        </p:nvSpPr>
        <p:spPr>
          <a:xfrm>
            <a:off x="1251678" y="2286001"/>
            <a:ext cx="10178322" cy="4183379"/>
          </a:xfrm>
        </p:spPr>
        <p:txBody>
          <a:bodyPr>
            <a:noAutofit/>
          </a:bodyPr>
          <a:lstStyle/>
          <a:p>
            <a:pPr>
              <a:defRPr/>
            </a:pPr>
            <a:endParaRPr lang="en-GB" sz="3200" dirty="0"/>
          </a:p>
          <a:p>
            <a:pPr>
              <a:defRPr/>
            </a:pPr>
            <a:r>
              <a:rPr lang="en-GB" sz="3200" dirty="0" smtClean="0"/>
              <a:t>Moodle is our Virtual Learning Environment</a:t>
            </a:r>
          </a:p>
          <a:p>
            <a:pPr>
              <a:defRPr/>
            </a:pPr>
            <a:r>
              <a:rPr lang="en-GB" sz="3200" dirty="0" smtClean="0"/>
              <a:t>You can find it at:</a:t>
            </a:r>
          </a:p>
          <a:p>
            <a:pPr>
              <a:defRPr/>
            </a:pPr>
            <a:r>
              <a:rPr lang="en-GB" sz="3200" dirty="0">
                <a:hlinkClick r:id="rId2"/>
              </a:rPr>
              <a:t>https://aclgateway.islington.gov.uk</a:t>
            </a:r>
            <a:r>
              <a:rPr lang="en-GB" sz="3200" dirty="0" smtClean="0">
                <a:hlinkClick r:id="rId2"/>
              </a:rPr>
              <a:t>/</a:t>
            </a:r>
            <a:endParaRPr lang="en-GB" sz="3200" dirty="0" smtClean="0"/>
          </a:p>
          <a:p>
            <a:pPr>
              <a:defRPr/>
            </a:pPr>
            <a:r>
              <a:rPr lang="en-GB" sz="3200" dirty="0" smtClean="0"/>
              <a:t>You will have your own username and password to login emailed to you.</a:t>
            </a:r>
          </a:p>
        </p:txBody>
      </p:sp>
    </p:spTree>
    <p:extLst>
      <p:ext uri="{BB962C8B-B14F-4D97-AF65-F5344CB8AC3E}">
        <p14:creationId xmlns:p14="http://schemas.microsoft.com/office/powerpoint/2010/main" val="17886414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Course Dates and Tutor Contact info</a:t>
            </a:r>
            <a:endParaRPr lang="en-GB" dirty="0"/>
          </a:p>
        </p:txBody>
      </p:sp>
      <p:sp>
        <p:nvSpPr>
          <p:cNvPr id="3" name="Content Placeholder 2"/>
          <p:cNvSpPr>
            <a:spLocks noGrp="1"/>
          </p:cNvSpPr>
          <p:nvPr>
            <p:ph idx="1"/>
          </p:nvPr>
        </p:nvSpPr>
        <p:spPr/>
        <p:txBody>
          <a:bodyPr/>
          <a:lstStyle/>
          <a:p>
            <a:r>
              <a:rPr lang="en-GB" dirty="0" smtClean="0"/>
              <a:t>Tuesday Oct 5</a:t>
            </a:r>
            <a:r>
              <a:rPr lang="en-GB" baseline="30000" dirty="0" smtClean="0"/>
              <a:t>th</a:t>
            </a:r>
            <a:r>
              <a:rPr lang="en-GB" dirty="0" smtClean="0"/>
              <a:t> -  Tuesday 14</a:t>
            </a:r>
            <a:r>
              <a:rPr lang="en-GB" baseline="30000" dirty="0" smtClean="0"/>
              <a:t>th</a:t>
            </a:r>
            <a:r>
              <a:rPr lang="en-GB" dirty="0" smtClean="0"/>
              <a:t> December</a:t>
            </a:r>
          </a:p>
          <a:p>
            <a:endParaRPr lang="en-GB" dirty="0"/>
          </a:p>
          <a:p>
            <a:r>
              <a:rPr lang="en-GB" dirty="0" smtClean="0"/>
              <a:t>There is no class during half term on the 26</a:t>
            </a:r>
            <a:r>
              <a:rPr lang="en-GB" baseline="30000" dirty="0" smtClean="0"/>
              <a:t>th</a:t>
            </a:r>
            <a:r>
              <a:rPr lang="en-GB" dirty="0" smtClean="0"/>
              <a:t> October</a:t>
            </a:r>
          </a:p>
          <a:p>
            <a:endParaRPr lang="en-GB" dirty="0"/>
          </a:p>
          <a:p>
            <a:r>
              <a:rPr lang="en-GB" dirty="0" smtClean="0"/>
              <a:t>Tutor:  Alison Moore</a:t>
            </a:r>
          </a:p>
          <a:p>
            <a:r>
              <a:rPr lang="en-GB" dirty="0" smtClean="0"/>
              <a:t>Mobile:  07808879044</a:t>
            </a:r>
          </a:p>
          <a:p>
            <a:r>
              <a:rPr lang="en-GB" dirty="0" smtClean="0"/>
              <a:t>Email:    alison.moore@islington.gov.uk</a:t>
            </a:r>
            <a:endParaRPr lang="en-GB" dirty="0"/>
          </a:p>
        </p:txBody>
      </p:sp>
    </p:spTree>
    <p:extLst>
      <p:ext uri="{BB962C8B-B14F-4D97-AF65-F5344CB8AC3E}">
        <p14:creationId xmlns:p14="http://schemas.microsoft.com/office/powerpoint/2010/main" val="3130876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Information about other ACL courses</a:t>
            </a:r>
            <a:endParaRPr lang="en-GB" dirty="0"/>
          </a:p>
        </p:txBody>
      </p:sp>
      <p:sp>
        <p:nvSpPr>
          <p:cNvPr id="3" name="Content Placeholder 2"/>
          <p:cNvSpPr>
            <a:spLocks noGrp="1"/>
          </p:cNvSpPr>
          <p:nvPr>
            <p:ph idx="1"/>
          </p:nvPr>
        </p:nvSpPr>
        <p:spPr/>
        <p:txBody>
          <a:bodyPr/>
          <a:lstStyle/>
          <a:p>
            <a:r>
              <a:rPr lang="en-GB" dirty="0">
                <a:hlinkClick r:id="rId2" action="ppaction://hlinksldjump"/>
              </a:rPr>
              <a:t>https://adultlearning.islington.gov.uk/</a:t>
            </a:r>
            <a:endParaRPr lang="en-GB" dirty="0"/>
          </a:p>
        </p:txBody>
      </p:sp>
    </p:spTree>
    <p:extLst>
      <p:ext uri="{BB962C8B-B14F-4D97-AF65-F5344CB8AC3E}">
        <p14:creationId xmlns:p14="http://schemas.microsoft.com/office/powerpoint/2010/main" val="33825947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A closer look at the unit</a:t>
            </a:r>
            <a:endParaRPr lang="en-GB" dirty="0"/>
          </a:p>
        </p:txBody>
      </p:sp>
      <p:sp>
        <p:nvSpPr>
          <p:cNvPr id="5" name="Content Placeholder 4"/>
          <p:cNvSpPr>
            <a:spLocks noGrp="1"/>
          </p:cNvSpPr>
          <p:nvPr>
            <p:ph idx="1"/>
          </p:nvPr>
        </p:nvSpPr>
        <p:spPr/>
        <p:txBody>
          <a:bodyPr>
            <a:normAutofit/>
          </a:bodyPr>
          <a:lstStyle/>
          <a:p>
            <a:r>
              <a:rPr lang="en-GB" sz="3200" b="1" dirty="0" smtClean="0"/>
              <a:t>Let’s go to our virtual learning environment – Moodle </a:t>
            </a:r>
          </a:p>
          <a:p>
            <a:r>
              <a:rPr lang="en-GB" sz="3200" b="1" dirty="0" smtClean="0"/>
              <a:t>To see what we will be studying.</a:t>
            </a:r>
          </a:p>
          <a:p>
            <a:endParaRPr lang="en-GB" sz="3200" b="1" dirty="0"/>
          </a:p>
          <a:p>
            <a:pPr marL="0" indent="0">
              <a:buNone/>
            </a:pPr>
            <a:r>
              <a:rPr lang="en-GB" dirty="0"/>
              <a:t>	</a:t>
            </a:r>
          </a:p>
          <a:p>
            <a:endParaRPr lang="en-GB" dirty="0"/>
          </a:p>
        </p:txBody>
      </p:sp>
    </p:spTree>
    <p:extLst>
      <p:ext uri="{BB962C8B-B14F-4D97-AF65-F5344CB8AC3E}">
        <p14:creationId xmlns:p14="http://schemas.microsoft.com/office/powerpoint/2010/main" val="923122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Islington ACL Learner Handbook</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A copy of the learner handbook can be found in Session 1 of your Moodle page.</a:t>
            </a:r>
          </a:p>
          <a:p>
            <a:r>
              <a:rPr lang="en-GB" dirty="0" smtClean="0"/>
              <a:t>In this you can find:</a:t>
            </a:r>
          </a:p>
          <a:p>
            <a:r>
              <a:rPr lang="en-GB" dirty="0" smtClean="0"/>
              <a:t>All the health and safety information we looked at this morning</a:t>
            </a:r>
          </a:p>
          <a:p>
            <a:r>
              <a:rPr lang="en-GB" dirty="0" smtClean="0"/>
              <a:t>Contact details for Safeguarding Issues and our Dignity for All Policy</a:t>
            </a:r>
          </a:p>
          <a:p>
            <a:r>
              <a:rPr lang="en-GB" dirty="0" smtClean="0"/>
              <a:t>Information about Islington ACL’s other courses and services</a:t>
            </a:r>
          </a:p>
          <a:p>
            <a:r>
              <a:rPr lang="en-GB" dirty="0" smtClean="0"/>
              <a:t>Our acceptable use of the internet policy </a:t>
            </a:r>
          </a:p>
          <a:p>
            <a:r>
              <a:rPr lang="en-GB" dirty="0" smtClean="0"/>
              <a:t>Rules regarding our learning venues</a:t>
            </a:r>
          </a:p>
          <a:p>
            <a:r>
              <a:rPr lang="en-GB" dirty="0" smtClean="0"/>
              <a:t>Acceptable behaviour policies including punctuality and attendance</a:t>
            </a:r>
          </a:p>
          <a:p>
            <a:r>
              <a:rPr lang="en-GB" dirty="0" smtClean="0"/>
              <a:t>Information about our complaints procedure</a:t>
            </a:r>
            <a:endParaRPr lang="en-GB" dirty="0"/>
          </a:p>
        </p:txBody>
      </p:sp>
    </p:spTree>
    <p:extLst>
      <p:ext uri="{BB962C8B-B14F-4D97-AF65-F5344CB8AC3E}">
        <p14:creationId xmlns:p14="http://schemas.microsoft.com/office/powerpoint/2010/main" val="26677583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we will work together </a:t>
            </a:r>
            <a:endParaRPr lang="en-GB" dirty="0"/>
          </a:p>
        </p:txBody>
      </p:sp>
      <p:sp>
        <p:nvSpPr>
          <p:cNvPr id="3" name="Content Placeholder 2"/>
          <p:cNvSpPr>
            <a:spLocks noGrp="1"/>
          </p:cNvSpPr>
          <p:nvPr>
            <p:ph idx="1"/>
          </p:nvPr>
        </p:nvSpPr>
        <p:spPr>
          <a:xfrm>
            <a:off x="1154954" y="2603499"/>
            <a:ext cx="8825659" cy="3837557"/>
          </a:xfrm>
        </p:spPr>
        <p:txBody>
          <a:bodyPr>
            <a:normAutofit lnSpcReduction="10000"/>
          </a:bodyPr>
          <a:lstStyle/>
          <a:p>
            <a:r>
              <a:rPr lang="en-GB" dirty="0" smtClean="0"/>
              <a:t>In the classroom we will take part in a variety of ways of learning.</a:t>
            </a:r>
          </a:p>
          <a:p>
            <a:r>
              <a:rPr lang="en-GB" dirty="0" smtClean="0"/>
              <a:t>We will:</a:t>
            </a:r>
          </a:p>
          <a:p>
            <a:endParaRPr lang="en-GB" dirty="0" smtClean="0"/>
          </a:p>
          <a:p>
            <a:r>
              <a:rPr lang="en-GB" dirty="0" smtClean="0"/>
              <a:t>Listen to the tutor giving information about the subject</a:t>
            </a:r>
          </a:p>
          <a:p>
            <a:r>
              <a:rPr lang="en-GB" dirty="0" smtClean="0"/>
              <a:t>Take part in group discussions</a:t>
            </a:r>
          </a:p>
          <a:p>
            <a:r>
              <a:rPr lang="en-GB" dirty="0" smtClean="0"/>
              <a:t>Work together in pairs on various tasks</a:t>
            </a:r>
          </a:p>
          <a:p>
            <a:r>
              <a:rPr lang="en-GB" dirty="0" smtClean="0"/>
              <a:t>Watch videos together on screen to gain knowledge</a:t>
            </a:r>
          </a:p>
          <a:p>
            <a:r>
              <a:rPr lang="en-GB" dirty="0" smtClean="0"/>
              <a:t>Work on our own to complete tasks and written work</a:t>
            </a:r>
          </a:p>
          <a:p>
            <a:r>
              <a:rPr lang="en-GB" dirty="0" smtClean="0"/>
              <a:t>Complete work on Moodle for assessment – either in class or at home for homework.</a:t>
            </a:r>
            <a:endParaRPr lang="en-GB" dirty="0"/>
          </a:p>
        </p:txBody>
      </p:sp>
    </p:spTree>
    <p:extLst>
      <p:ext uri="{BB962C8B-B14F-4D97-AF65-F5344CB8AC3E}">
        <p14:creationId xmlns:p14="http://schemas.microsoft.com/office/powerpoint/2010/main" val="627939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3"/>
            <a:ext cx="10178322" cy="4517539"/>
          </a:xfrm>
        </p:spPr>
        <p:txBody>
          <a:bodyPr/>
          <a:lstStyle/>
          <a:p>
            <a:r>
              <a:rPr lang="en-GB" dirty="0" smtClean="0"/>
              <a:t/>
            </a:r>
            <a:br>
              <a:rPr lang="en-GB" dirty="0" smtClean="0"/>
            </a:br>
            <a:r>
              <a:rPr lang="en-GB" dirty="0" smtClean="0"/>
              <a:t>Individual Learning plans</a:t>
            </a:r>
            <a:br>
              <a:rPr lang="en-GB" dirty="0" smtClean="0"/>
            </a:br>
            <a:r>
              <a:rPr lang="en-GB" dirty="0"/>
              <a:t/>
            </a:r>
            <a:br>
              <a:rPr lang="en-GB" dirty="0"/>
            </a:br>
            <a:r>
              <a:rPr lang="en-GB" dirty="0" smtClean="0"/>
              <a:t/>
            </a:r>
            <a:br>
              <a:rPr lang="en-GB" dirty="0" smtClean="0"/>
            </a:br>
            <a:r>
              <a:rPr lang="en-GB" dirty="0" smtClean="0">
                <a:solidFill>
                  <a:schemeClr val="tx1"/>
                </a:solidFill>
              </a:rPr>
              <a:t>Let’s go back to Moodle to fill out our individual learning plans.</a:t>
            </a:r>
            <a:br>
              <a:rPr lang="en-GB" dirty="0" smtClean="0">
                <a:solidFill>
                  <a:schemeClr val="tx1"/>
                </a:solidFill>
              </a:rPr>
            </a:br>
            <a:r>
              <a:rPr lang="en-GB" dirty="0">
                <a:solidFill>
                  <a:schemeClr val="tx1"/>
                </a:solidFill>
              </a:rPr>
              <a:t/>
            </a:r>
            <a:br>
              <a:rPr lang="en-GB" dirty="0">
                <a:solidFill>
                  <a:schemeClr val="tx1"/>
                </a:solidFill>
              </a:rPr>
            </a:br>
            <a:r>
              <a:rPr lang="en-GB" dirty="0" smtClean="0">
                <a:solidFill>
                  <a:schemeClr val="tx1"/>
                </a:solidFill>
              </a:rPr>
              <a:t>We will also do our:</a:t>
            </a:r>
            <a:br>
              <a:rPr lang="en-GB" dirty="0" smtClean="0">
                <a:solidFill>
                  <a:schemeClr val="tx1"/>
                </a:solidFill>
              </a:rPr>
            </a:br>
            <a:r>
              <a:rPr lang="en-GB" dirty="0" smtClean="0">
                <a:solidFill>
                  <a:schemeClr val="tx1"/>
                </a:solidFill>
              </a:rPr>
              <a:t> Learner Profiles</a:t>
            </a:r>
            <a:br>
              <a:rPr lang="en-GB" dirty="0" smtClean="0">
                <a:solidFill>
                  <a:schemeClr val="tx1"/>
                </a:solidFill>
              </a:rPr>
            </a:br>
            <a:r>
              <a:rPr lang="en-GB" dirty="0" smtClean="0">
                <a:solidFill>
                  <a:schemeClr val="tx1"/>
                </a:solidFill>
              </a:rPr>
              <a:t>Health and Safety Checklists</a:t>
            </a:r>
            <a:endParaRPr lang="en-GB"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1330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995488" y="1360488"/>
            <a:ext cx="7772400" cy="844550"/>
          </a:xfrm>
        </p:spPr>
        <p:txBody>
          <a:bodyPr>
            <a:normAutofit fontScale="90000"/>
          </a:bodyPr>
          <a:lstStyle/>
          <a:p>
            <a:pPr algn="ctr" eaLnBrk="1" hangingPunct="1"/>
            <a:r>
              <a:rPr lang="en-GB" altLang="en-US" sz="4400">
                <a:solidFill>
                  <a:schemeClr val="folHlink"/>
                </a:solidFill>
                <a:latin typeface="Comic Sans MS" panose="030F0702030302020204" pitchFamily="66" charset="0"/>
              </a:rPr>
              <a:t>Welcome to the Adult and Community Learning Service</a:t>
            </a:r>
          </a:p>
        </p:txBody>
      </p:sp>
      <p:pic>
        <p:nvPicPr>
          <p:cNvPr id="6147" name="Picture 32" descr="MCj0432655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5151" y="2787651"/>
            <a:ext cx="3305175"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8280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Learner Diaries</a:t>
            </a:r>
            <a:endParaRPr lang="en-GB" dirty="0"/>
          </a:p>
        </p:txBody>
      </p:sp>
      <p:sp>
        <p:nvSpPr>
          <p:cNvPr id="3" name="Content Placeholder 2"/>
          <p:cNvSpPr>
            <a:spLocks noGrp="1"/>
          </p:cNvSpPr>
          <p:nvPr>
            <p:ph idx="1"/>
          </p:nvPr>
        </p:nvSpPr>
        <p:spPr/>
        <p:txBody>
          <a:bodyPr>
            <a:normAutofit/>
          </a:bodyPr>
          <a:lstStyle/>
          <a:p>
            <a:r>
              <a:rPr lang="en-GB" sz="2400" dirty="0" smtClean="0"/>
              <a:t>You will find these under Session 1 on your Moodle course page.</a:t>
            </a:r>
          </a:p>
          <a:p>
            <a:endParaRPr lang="en-GB" sz="2400" dirty="0"/>
          </a:p>
          <a:p>
            <a:r>
              <a:rPr lang="en-GB" sz="2400" dirty="0" smtClean="0"/>
              <a:t>Fill in a diary entry after each class to reflect on your experience and what you have learned. </a:t>
            </a:r>
            <a:r>
              <a:rPr lang="en-GB" sz="2400" dirty="0" smtClean="0">
                <a:sym typeface="Wingdings" panose="05000000000000000000" pitchFamily="2" charset="2"/>
              </a:rPr>
              <a:t></a:t>
            </a:r>
            <a:endParaRPr lang="en-GB" sz="2400" dirty="0"/>
          </a:p>
        </p:txBody>
      </p:sp>
    </p:spTree>
    <p:extLst>
      <p:ext uri="{BB962C8B-B14F-4D97-AF65-F5344CB8AC3E}">
        <p14:creationId xmlns:p14="http://schemas.microsoft.com/office/powerpoint/2010/main" val="3487779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introductions</a:t>
            </a:r>
            <a:endParaRPr lang="en-GB" dirty="0"/>
          </a:p>
        </p:txBody>
      </p:sp>
      <p:sp>
        <p:nvSpPr>
          <p:cNvPr id="3" name="Content Placeholder 2"/>
          <p:cNvSpPr>
            <a:spLocks noGrp="1"/>
          </p:cNvSpPr>
          <p:nvPr>
            <p:ph idx="1"/>
          </p:nvPr>
        </p:nvSpPr>
        <p:spPr>
          <a:xfrm>
            <a:off x="1251678" y="1074420"/>
            <a:ext cx="10178322" cy="5486399"/>
          </a:xfrm>
        </p:spPr>
        <p:txBody>
          <a:bodyPr>
            <a:noAutofit/>
          </a:bodyPr>
          <a:lstStyle/>
          <a:p>
            <a:pPr marL="0" indent="0">
              <a:buNone/>
              <a:defRPr/>
            </a:pPr>
            <a:endParaRPr lang="en-GB" sz="3200" dirty="0" smtClean="0"/>
          </a:p>
          <a:p>
            <a:pPr marL="0" indent="0">
              <a:buNone/>
              <a:defRPr/>
            </a:pPr>
            <a:endParaRPr lang="en-GB" sz="3200" dirty="0"/>
          </a:p>
          <a:p>
            <a:pPr marL="0" indent="0">
              <a:buNone/>
              <a:defRPr/>
            </a:pPr>
            <a:r>
              <a:rPr lang="en-GB" sz="3200" dirty="0" smtClean="0"/>
              <a:t>1</a:t>
            </a:r>
            <a:r>
              <a:rPr lang="en-GB" sz="2800" dirty="0" smtClean="0"/>
              <a:t>.	Introduce yourself to the group</a:t>
            </a:r>
            <a:r>
              <a:rPr lang="en-GB" sz="2800" dirty="0"/>
              <a:t>:</a:t>
            </a:r>
          </a:p>
          <a:p>
            <a:pPr marL="0" indent="0">
              <a:buNone/>
              <a:defRPr/>
            </a:pPr>
            <a:r>
              <a:rPr lang="en-GB" sz="2800" dirty="0"/>
              <a:t>	</a:t>
            </a:r>
            <a:r>
              <a:rPr lang="en-GB" sz="2800" dirty="0" smtClean="0"/>
              <a:t>You might like to say: </a:t>
            </a:r>
          </a:p>
          <a:p>
            <a:pPr marL="0" indent="0">
              <a:buNone/>
              <a:defRPr/>
            </a:pPr>
            <a:r>
              <a:rPr lang="en-GB" sz="2800" dirty="0"/>
              <a:t> </a:t>
            </a:r>
            <a:r>
              <a:rPr lang="en-GB" sz="2800" dirty="0" smtClean="0"/>
              <a:t>   Your name</a:t>
            </a:r>
          </a:p>
          <a:p>
            <a:pPr marL="0" indent="0">
              <a:buNone/>
              <a:defRPr/>
            </a:pPr>
            <a:r>
              <a:rPr lang="en-GB" sz="2800" dirty="0" smtClean="0"/>
              <a:t>    What </a:t>
            </a:r>
            <a:r>
              <a:rPr lang="en-GB" sz="2800" dirty="0"/>
              <a:t>experience </a:t>
            </a:r>
            <a:r>
              <a:rPr lang="en-GB" sz="2800" dirty="0" smtClean="0"/>
              <a:t>if any do you </a:t>
            </a:r>
            <a:r>
              <a:rPr lang="en-GB" sz="2800" dirty="0"/>
              <a:t>already </a:t>
            </a:r>
            <a:r>
              <a:rPr lang="en-GB" sz="2800" dirty="0" smtClean="0"/>
              <a:t>have of      	customer service?</a:t>
            </a:r>
          </a:p>
          <a:p>
            <a:pPr marL="0" indent="0">
              <a:buNone/>
              <a:defRPr/>
            </a:pPr>
            <a:r>
              <a:rPr lang="en-GB" sz="2800" dirty="0"/>
              <a:t>	</a:t>
            </a:r>
            <a:r>
              <a:rPr lang="en-GB" sz="2800" dirty="0" smtClean="0"/>
              <a:t>What </a:t>
            </a:r>
            <a:r>
              <a:rPr lang="en-GB" sz="2800" dirty="0"/>
              <a:t>do they hope to achieve by attending this </a:t>
            </a:r>
            <a:r>
              <a:rPr lang="en-GB" sz="2800" dirty="0" smtClean="0"/>
              <a:t>	course</a:t>
            </a:r>
            <a:r>
              <a:rPr lang="en-GB" sz="2800" dirty="0"/>
              <a:t>?</a:t>
            </a:r>
          </a:p>
          <a:p>
            <a:pPr marL="0" indent="0">
              <a:buNone/>
            </a:pPr>
            <a:r>
              <a:rPr lang="en-GB" sz="2800" dirty="0"/>
              <a:t>	</a:t>
            </a:r>
            <a:r>
              <a:rPr lang="en-GB" sz="2800" dirty="0" smtClean="0"/>
              <a:t>One thing they have really enjoyed doing recently.</a:t>
            </a:r>
            <a:endParaRPr lang="en-GB" sz="2800" dirty="0"/>
          </a:p>
        </p:txBody>
      </p:sp>
    </p:spTree>
    <p:extLst>
      <p:ext uri="{BB962C8B-B14F-4D97-AF65-F5344CB8AC3E}">
        <p14:creationId xmlns:p14="http://schemas.microsoft.com/office/powerpoint/2010/main" val="1940399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customer service?</a:t>
            </a:r>
            <a:endParaRPr lang="en-GB" dirty="0"/>
          </a:p>
        </p:txBody>
      </p:sp>
      <p:sp>
        <p:nvSpPr>
          <p:cNvPr id="3" name="Content Placeholder 2"/>
          <p:cNvSpPr>
            <a:spLocks noGrp="1"/>
          </p:cNvSpPr>
          <p:nvPr>
            <p:ph idx="1"/>
          </p:nvPr>
        </p:nvSpPr>
        <p:spPr/>
        <p:txBody>
          <a:bodyPr>
            <a:normAutofit/>
          </a:bodyPr>
          <a:lstStyle/>
          <a:p>
            <a:r>
              <a:rPr lang="en-GB" u="sng" dirty="0">
                <a:hlinkClick r:id="rId2"/>
              </a:rPr>
              <a:t>https://www.youtube.com/watch?v=nxtaMdu55Ug</a:t>
            </a:r>
            <a:endParaRPr lang="en-GB" dirty="0"/>
          </a:p>
          <a:p>
            <a:endParaRPr lang="en-GB" sz="3200" dirty="0" smtClean="0"/>
          </a:p>
          <a:p>
            <a:r>
              <a:rPr lang="en-GB" sz="3200" dirty="0" smtClean="0"/>
              <a:t>From the video write down the reasons why Customer Service is so important.</a:t>
            </a:r>
          </a:p>
          <a:p>
            <a:endParaRPr lang="en-GB" sz="3200" dirty="0"/>
          </a:p>
          <a:p>
            <a:endParaRPr lang="en-GB" sz="3200" dirty="0" smtClean="0"/>
          </a:p>
        </p:txBody>
      </p:sp>
    </p:spTree>
    <p:extLst>
      <p:ext uri="{BB962C8B-B14F-4D97-AF65-F5344CB8AC3E}">
        <p14:creationId xmlns:p14="http://schemas.microsoft.com/office/powerpoint/2010/main" val="1846786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Write your own definition of Customer Service</a:t>
            </a:r>
            <a:endParaRPr lang="en-GB" dirty="0"/>
          </a:p>
        </p:txBody>
      </p:sp>
      <p:sp>
        <p:nvSpPr>
          <p:cNvPr id="3" name="Content Placeholder 2"/>
          <p:cNvSpPr>
            <a:spLocks noGrp="1"/>
          </p:cNvSpPr>
          <p:nvPr>
            <p:ph idx="1"/>
          </p:nvPr>
        </p:nvSpPr>
        <p:spPr/>
        <p:txBody>
          <a:bodyPr/>
          <a:lstStyle/>
          <a:p>
            <a:r>
              <a:rPr lang="en-GB" dirty="0" smtClean="0"/>
              <a:t>With a partner write down your definition of Customer Service.</a:t>
            </a:r>
          </a:p>
          <a:p>
            <a:endParaRPr lang="en-GB" dirty="0" smtClean="0"/>
          </a:p>
          <a:p>
            <a:endParaRPr lang="en-GB" dirty="0"/>
          </a:p>
          <a:p>
            <a:r>
              <a:rPr lang="en-GB" dirty="0" smtClean="0"/>
              <a:t>What is it exactly? How would you describe it to someone who didn’t know?</a:t>
            </a:r>
          </a:p>
          <a:p>
            <a:endParaRPr lang="en-GB" dirty="0"/>
          </a:p>
          <a:p>
            <a:pPr marL="0" indent="0">
              <a:buNone/>
            </a:pPr>
            <a:endParaRPr lang="en-GB" dirty="0"/>
          </a:p>
        </p:txBody>
      </p:sp>
    </p:spTree>
    <p:extLst>
      <p:ext uri="{BB962C8B-B14F-4D97-AF65-F5344CB8AC3E}">
        <p14:creationId xmlns:p14="http://schemas.microsoft.com/office/powerpoint/2010/main" val="9033498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Customer service – a definition</a:t>
            </a:r>
            <a:endParaRPr lang="en-GB" dirty="0"/>
          </a:p>
        </p:txBody>
      </p:sp>
      <p:sp>
        <p:nvSpPr>
          <p:cNvPr id="3" name="Content Placeholder 2"/>
          <p:cNvSpPr>
            <a:spLocks noGrp="1"/>
          </p:cNvSpPr>
          <p:nvPr>
            <p:ph idx="1"/>
          </p:nvPr>
        </p:nvSpPr>
        <p:spPr>
          <a:xfrm>
            <a:off x="1251678" y="1223011"/>
            <a:ext cx="10178322" cy="4656582"/>
          </a:xfrm>
        </p:spPr>
        <p:txBody>
          <a:bodyPr/>
          <a:lstStyle/>
          <a:p>
            <a:pPr>
              <a:buNone/>
              <a:defRPr/>
            </a:pPr>
            <a:endParaRPr lang="en-GB" altLang="en-US" sz="2400" dirty="0" smtClean="0">
              <a:solidFill>
                <a:srgbClr val="7030A0"/>
              </a:solidFill>
            </a:endParaRPr>
          </a:p>
          <a:p>
            <a:pPr>
              <a:buNone/>
              <a:defRPr/>
            </a:pPr>
            <a:endParaRPr lang="en-GB" altLang="en-US" sz="2400" dirty="0">
              <a:solidFill>
                <a:srgbClr val="7030A0"/>
              </a:solidFill>
            </a:endParaRPr>
          </a:p>
          <a:p>
            <a:pPr>
              <a:buNone/>
              <a:defRPr/>
            </a:pPr>
            <a:r>
              <a:rPr lang="en-GB" altLang="en-US" sz="2400" dirty="0" smtClean="0">
                <a:solidFill>
                  <a:srgbClr val="7030A0"/>
                </a:solidFill>
              </a:rPr>
              <a:t>Customer </a:t>
            </a:r>
            <a:r>
              <a:rPr lang="en-GB" altLang="en-US" sz="2400" dirty="0">
                <a:solidFill>
                  <a:srgbClr val="7030A0"/>
                </a:solidFill>
              </a:rPr>
              <a:t>Service is the sum </a:t>
            </a:r>
            <a:r>
              <a:rPr lang="en-GB" altLang="en-US" sz="2400" dirty="0" smtClean="0">
                <a:solidFill>
                  <a:srgbClr val="7030A0"/>
                </a:solidFill>
              </a:rPr>
              <a:t>total of </a:t>
            </a:r>
            <a:r>
              <a:rPr lang="en-GB" altLang="en-US" sz="2400" dirty="0">
                <a:solidFill>
                  <a:srgbClr val="7030A0"/>
                </a:solidFill>
              </a:rPr>
              <a:t>what an organisation does </a:t>
            </a:r>
            <a:r>
              <a:rPr lang="en-GB" altLang="en-US" sz="2400" dirty="0" smtClean="0">
                <a:solidFill>
                  <a:srgbClr val="7030A0"/>
                </a:solidFill>
              </a:rPr>
              <a:t>to meet </a:t>
            </a:r>
            <a:r>
              <a:rPr lang="en-GB" altLang="en-US" sz="2400" dirty="0">
                <a:solidFill>
                  <a:srgbClr val="7030A0"/>
                </a:solidFill>
              </a:rPr>
              <a:t>customer expectations </a:t>
            </a:r>
            <a:r>
              <a:rPr lang="en-GB" altLang="en-US" sz="2400" dirty="0" smtClean="0">
                <a:solidFill>
                  <a:srgbClr val="7030A0"/>
                </a:solidFill>
              </a:rPr>
              <a:t>and </a:t>
            </a:r>
            <a:r>
              <a:rPr lang="en-GB" altLang="en-US" sz="2400" dirty="0">
                <a:solidFill>
                  <a:srgbClr val="7030A0"/>
                </a:solidFill>
              </a:rPr>
              <a:t>produce customer </a:t>
            </a:r>
            <a:r>
              <a:rPr lang="en-GB" altLang="en-US" sz="2400" dirty="0" smtClean="0">
                <a:solidFill>
                  <a:srgbClr val="7030A0"/>
                </a:solidFill>
              </a:rPr>
              <a:t>satisfaction. </a:t>
            </a:r>
          </a:p>
          <a:p>
            <a:pPr>
              <a:buNone/>
              <a:defRPr/>
            </a:pPr>
            <a:endParaRPr lang="en-GB" altLang="en-US" sz="3200" dirty="0">
              <a:solidFill>
                <a:srgbClr val="7030A0"/>
              </a:solidFill>
            </a:endParaRPr>
          </a:p>
          <a:p>
            <a:endParaRPr lang="en-GB" dirty="0"/>
          </a:p>
        </p:txBody>
      </p:sp>
      <p:pic>
        <p:nvPicPr>
          <p:cNvPr id="5" name="Picture 4"/>
          <p:cNvPicPr>
            <a:picLocks noChangeAspect="1"/>
          </p:cNvPicPr>
          <p:nvPr/>
        </p:nvPicPr>
        <p:blipFill>
          <a:blip r:embed="rId2"/>
          <a:stretch>
            <a:fillRect/>
          </a:stretch>
        </p:blipFill>
        <p:spPr>
          <a:xfrm>
            <a:off x="6340839" y="3842938"/>
            <a:ext cx="5517396" cy="2681206"/>
          </a:xfrm>
          <a:prstGeom prst="rect">
            <a:avLst/>
          </a:prstGeom>
        </p:spPr>
      </p:pic>
    </p:spTree>
    <p:extLst>
      <p:ext uri="{BB962C8B-B14F-4D97-AF65-F5344CB8AC3E}">
        <p14:creationId xmlns:p14="http://schemas.microsoft.com/office/powerpoint/2010/main" val="2132427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Different aspects of customer service</a:t>
            </a:r>
            <a:endParaRPr lang="en-GB" dirty="0"/>
          </a:p>
        </p:txBody>
      </p:sp>
      <p:pic>
        <p:nvPicPr>
          <p:cNvPr id="7" name="Content Placeholder 6"/>
          <p:cNvPicPr>
            <a:picLocks noGrp="1" noChangeAspect="1"/>
          </p:cNvPicPr>
          <p:nvPr>
            <p:ph idx="1"/>
          </p:nvPr>
        </p:nvPicPr>
        <p:blipFill>
          <a:blip r:embed="rId2"/>
          <a:stretch>
            <a:fillRect/>
          </a:stretch>
        </p:blipFill>
        <p:spPr>
          <a:xfrm>
            <a:off x="1006878" y="1874517"/>
            <a:ext cx="2143125" cy="2143125"/>
          </a:xfrm>
          <a:prstGeom prst="rect">
            <a:avLst/>
          </a:prstGeom>
        </p:spPr>
      </p:pic>
      <p:pic>
        <p:nvPicPr>
          <p:cNvPr id="8" name="Picture 7"/>
          <p:cNvPicPr>
            <a:picLocks noChangeAspect="1"/>
          </p:cNvPicPr>
          <p:nvPr/>
        </p:nvPicPr>
        <p:blipFill>
          <a:blip r:embed="rId3"/>
          <a:stretch>
            <a:fillRect/>
          </a:stretch>
        </p:blipFill>
        <p:spPr>
          <a:xfrm>
            <a:off x="8632556" y="3750589"/>
            <a:ext cx="2706486" cy="2528807"/>
          </a:xfrm>
          <a:prstGeom prst="rect">
            <a:avLst/>
          </a:prstGeom>
        </p:spPr>
      </p:pic>
      <p:pic>
        <p:nvPicPr>
          <p:cNvPr id="9" name="Picture 8"/>
          <p:cNvPicPr>
            <a:picLocks noChangeAspect="1"/>
          </p:cNvPicPr>
          <p:nvPr/>
        </p:nvPicPr>
        <p:blipFill>
          <a:blip r:embed="rId4"/>
          <a:stretch>
            <a:fillRect/>
          </a:stretch>
        </p:blipFill>
        <p:spPr>
          <a:xfrm>
            <a:off x="1251678" y="4628128"/>
            <a:ext cx="2370918" cy="1763291"/>
          </a:xfrm>
          <a:prstGeom prst="rect">
            <a:avLst/>
          </a:prstGeom>
        </p:spPr>
      </p:pic>
      <p:pic>
        <p:nvPicPr>
          <p:cNvPr id="10" name="Picture 9"/>
          <p:cNvPicPr>
            <a:picLocks noChangeAspect="1"/>
          </p:cNvPicPr>
          <p:nvPr/>
        </p:nvPicPr>
        <p:blipFill>
          <a:blip r:embed="rId5"/>
          <a:stretch>
            <a:fillRect/>
          </a:stretch>
        </p:blipFill>
        <p:spPr>
          <a:xfrm>
            <a:off x="3176426" y="1845146"/>
            <a:ext cx="2857500" cy="1600200"/>
          </a:xfrm>
          <a:prstGeom prst="rect">
            <a:avLst/>
          </a:prstGeom>
        </p:spPr>
      </p:pic>
      <p:pic>
        <p:nvPicPr>
          <p:cNvPr id="11" name="Picture 10"/>
          <p:cNvPicPr>
            <a:picLocks noChangeAspect="1"/>
          </p:cNvPicPr>
          <p:nvPr/>
        </p:nvPicPr>
        <p:blipFill>
          <a:blip r:embed="rId6"/>
          <a:stretch>
            <a:fillRect/>
          </a:stretch>
        </p:blipFill>
        <p:spPr>
          <a:xfrm>
            <a:off x="4196327" y="4628128"/>
            <a:ext cx="2994887" cy="1763291"/>
          </a:xfrm>
          <a:prstGeom prst="rect">
            <a:avLst/>
          </a:prstGeom>
        </p:spPr>
      </p:pic>
      <p:pic>
        <p:nvPicPr>
          <p:cNvPr id="12" name="Picture 11"/>
          <p:cNvPicPr>
            <a:picLocks noChangeAspect="1"/>
          </p:cNvPicPr>
          <p:nvPr/>
        </p:nvPicPr>
        <p:blipFill>
          <a:blip r:embed="rId7"/>
          <a:stretch>
            <a:fillRect/>
          </a:stretch>
        </p:blipFill>
        <p:spPr>
          <a:xfrm>
            <a:off x="8632556" y="1969590"/>
            <a:ext cx="2705100" cy="1685925"/>
          </a:xfrm>
          <a:prstGeom prst="rect">
            <a:avLst/>
          </a:prstGeom>
        </p:spPr>
      </p:pic>
      <p:pic>
        <p:nvPicPr>
          <p:cNvPr id="13" name="Picture 12"/>
          <p:cNvPicPr>
            <a:picLocks noChangeAspect="1"/>
          </p:cNvPicPr>
          <p:nvPr/>
        </p:nvPicPr>
        <p:blipFill>
          <a:blip r:embed="rId8"/>
          <a:stretch>
            <a:fillRect/>
          </a:stretch>
        </p:blipFill>
        <p:spPr>
          <a:xfrm>
            <a:off x="6175953" y="2459508"/>
            <a:ext cx="2314575" cy="1971675"/>
          </a:xfrm>
          <a:prstGeom prst="rect">
            <a:avLst/>
          </a:prstGeom>
        </p:spPr>
      </p:pic>
      <p:pic>
        <p:nvPicPr>
          <p:cNvPr id="14" name="Picture 13"/>
          <p:cNvPicPr>
            <a:picLocks noChangeAspect="1"/>
          </p:cNvPicPr>
          <p:nvPr/>
        </p:nvPicPr>
        <p:blipFill>
          <a:blip r:embed="rId7"/>
          <a:stretch>
            <a:fillRect/>
          </a:stretch>
        </p:blipFill>
        <p:spPr>
          <a:xfrm>
            <a:off x="8784956" y="2121990"/>
            <a:ext cx="2705100" cy="1685925"/>
          </a:xfrm>
          <a:prstGeom prst="rect">
            <a:avLst/>
          </a:prstGeom>
        </p:spPr>
      </p:pic>
    </p:spTree>
    <p:extLst>
      <p:ext uri="{BB962C8B-B14F-4D97-AF65-F5344CB8AC3E}">
        <p14:creationId xmlns:p14="http://schemas.microsoft.com/office/powerpoint/2010/main" val="40275643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810" y="794582"/>
            <a:ext cx="8761413" cy="1131992"/>
          </a:xfrm>
        </p:spPr>
        <p:txBody>
          <a:bodyPr/>
          <a:lstStyle/>
          <a:p>
            <a:r>
              <a:rPr lang="en-GB" dirty="0" smtClean="0"/>
              <a:t>The Virtuous Circle of Customer Service</a:t>
            </a:r>
            <a:endParaRPr lang="en-GB"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0673" y="2743200"/>
            <a:ext cx="6154857" cy="3058510"/>
          </a:xfrm>
        </p:spPr>
      </p:pic>
    </p:spTree>
    <p:extLst>
      <p:ext uri="{BB962C8B-B14F-4D97-AF65-F5344CB8AC3E}">
        <p14:creationId xmlns:p14="http://schemas.microsoft.com/office/powerpoint/2010/main" val="8139922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sz="4000" b="1" dirty="0" smtClean="0"/>
              <a:t>Homework :</a:t>
            </a:r>
            <a:br>
              <a:rPr lang="en-GB" altLang="en-US" sz="4000" b="1" dirty="0" smtClean="0"/>
            </a:br>
            <a:endParaRPr lang="en-GB" sz="4000" dirty="0"/>
          </a:p>
        </p:txBody>
      </p:sp>
      <p:sp>
        <p:nvSpPr>
          <p:cNvPr id="3" name="Content Placeholder 2"/>
          <p:cNvSpPr>
            <a:spLocks noGrp="1"/>
          </p:cNvSpPr>
          <p:nvPr>
            <p:ph idx="1"/>
          </p:nvPr>
        </p:nvSpPr>
        <p:spPr>
          <a:xfrm>
            <a:off x="1251678" y="1405890"/>
            <a:ext cx="10178322" cy="4948415"/>
          </a:xfrm>
        </p:spPr>
        <p:txBody>
          <a:bodyPr>
            <a:noAutofit/>
          </a:bodyPr>
          <a:lstStyle/>
          <a:p>
            <a:pPr marL="0" indent="0">
              <a:buNone/>
              <a:defRPr/>
            </a:pPr>
            <a:endParaRPr lang="en-GB" sz="2800" b="1" dirty="0" smtClean="0">
              <a:solidFill>
                <a:srgbClr val="0000FF"/>
              </a:solidFill>
            </a:endParaRPr>
          </a:p>
          <a:p>
            <a:pPr marL="0" indent="0">
              <a:buNone/>
              <a:defRPr/>
            </a:pPr>
            <a:endParaRPr lang="en-GB" sz="2800" b="1" dirty="0" smtClean="0">
              <a:solidFill>
                <a:srgbClr val="0000FF"/>
              </a:solidFill>
            </a:endParaRPr>
          </a:p>
          <a:p>
            <a:pPr marL="514350" indent="-514350">
              <a:buAutoNum type="arabicPeriod"/>
              <a:defRPr/>
            </a:pPr>
            <a:r>
              <a:rPr lang="en-GB" sz="2800" b="1" smtClean="0">
                <a:solidFill>
                  <a:srgbClr val="0000FF"/>
                </a:solidFill>
              </a:rPr>
              <a:t>Answer Question 1 </a:t>
            </a:r>
            <a:r>
              <a:rPr lang="en-GB" sz="2800" b="1" dirty="0" smtClean="0">
                <a:solidFill>
                  <a:srgbClr val="0000FF"/>
                </a:solidFill>
              </a:rPr>
              <a:t>on your Moodle page. – Don’t forget to complete and SUBMIT your answers.</a:t>
            </a:r>
          </a:p>
          <a:p>
            <a:pPr marL="514350" indent="-514350">
              <a:buAutoNum type="arabicPeriod"/>
              <a:defRPr/>
            </a:pPr>
            <a:endParaRPr lang="en-GB" sz="2800" b="1" dirty="0">
              <a:solidFill>
                <a:srgbClr val="0000FF"/>
              </a:solidFill>
            </a:endParaRPr>
          </a:p>
          <a:p>
            <a:pPr marL="514350" indent="-514350">
              <a:buAutoNum type="arabicPeriod"/>
              <a:defRPr/>
            </a:pPr>
            <a:r>
              <a:rPr lang="en-GB" sz="2800" b="1" dirty="0" smtClean="0">
                <a:solidFill>
                  <a:srgbClr val="0000FF"/>
                </a:solidFill>
              </a:rPr>
              <a:t>Take a look at the UK Customer Service Index Website and download their latest bi-annual report which you can do for free.</a:t>
            </a:r>
          </a:p>
          <a:p>
            <a:pPr marL="514350" indent="-514350">
              <a:buAutoNum type="arabicPeriod"/>
              <a:defRPr/>
            </a:pPr>
            <a:r>
              <a:rPr lang="en-GB" sz="2800" b="1" dirty="0" smtClean="0">
                <a:solidFill>
                  <a:srgbClr val="0000FF"/>
                </a:solidFill>
              </a:rPr>
              <a:t>Find out who the top performers are for Customer Service in the UK.</a:t>
            </a:r>
            <a:endParaRPr lang="en-GB" sz="2800" b="1" dirty="0">
              <a:solidFill>
                <a:srgbClr val="0000FF"/>
              </a:solidFill>
            </a:endParaRPr>
          </a:p>
          <a:p>
            <a:pPr marL="0" indent="0">
              <a:buNone/>
            </a:pPr>
            <a:r>
              <a:rPr lang="en-GB" sz="3200" dirty="0"/>
              <a:t/>
            </a:r>
            <a:br>
              <a:rPr lang="en-GB" sz="3200" dirty="0"/>
            </a:br>
            <a:endParaRPr lang="en-GB" sz="3200" dirty="0"/>
          </a:p>
          <a:p>
            <a:pPr marL="0" indent="0">
              <a:buNone/>
            </a:pPr>
            <a:r>
              <a:rPr lang="en-GB" sz="3200" dirty="0"/>
              <a:t/>
            </a:r>
            <a:br>
              <a:rPr lang="en-GB" sz="3200" dirty="0"/>
            </a:br>
            <a:endParaRPr lang="en-GB" sz="3200" dirty="0"/>
          </a:p>
          <a:p>
            <a:pPr marL="0" indent="0">
              <a:buNone/>
            </a:pPr>
            <a:endParaRPr lang="en-GB" sz="3200" dirty="0"/>
          </a:p>
        </p:txBody>
      </p:sp>
    </p:spTree>
    <p:extLst>
      <p:ext uri="{BB962C8B-B14F-4D97-AF65-F5344CB8AC3E}">
        <p14:creationId xmlns:p14="http://schemas.microsoft.com/office/powerpoint/2010/main" val="23655755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UK Customer Service Index</a:t>
            </a:r>
            <a:endParaRPr lang="en-GB" dirty="0"/>
          </a:p>
        </p:txBody>
      </p:sp>
      <p:sp>
        <p:nvSpPr>
          <p:cNvPr id="3" name="Content Placeholder 2"/>
          <p:cNvSpPr>
            <a:spLocks noGrp="1"/>
          </p:cNvSpPr>
          <p:nvPr>
            <p:ph idx="1"/>
          </p:nvPr>
        </p:nvSpPr>
        <p:spPr/>
        <p:txBody>
          <a:bodyPr/>
          <a:lstStyle/>
          <a:p>
            <a:pPr>
              <a:defRPr/>
            </a:pPr>
            <a:r>
              <a:rPr lang="en-GB" b="1" dirty="0">
                <a:solidFill>
                  <a:srgbClr val="0000FF"/>
                </a:solidFill>
              </a:rPr>
              <a:t>How UKCSI works:</a:t>
            </a:r>
          </a:p>
          <a:p>
            <a:r>
              <a:rPr lang="en-GB" dirty="0"/>
              <a:t> The UKCSI is a national measure of customer satisfaction providing insight into the state  of customer satisfaction in the UK, across 13 key sectors.  </a:t>
            </a:r>
          </a:p>
          <a:p>
            <a:r>
              <a:rPr lang="en-GB" dirty="0"/>
              <a:t>Launched in 2008, it provides a unique way of measuring the current customer satisfaction of UK customers, as well as trends over time. </a:t>
            </a:r>
          </a:p>
          <a:p>
            <a:endParaRPr lang="en-GB" dirty="0"/>
          </a:p>
        </p:txBody>
      </p:sp>
    </p:spTree>
    <p:extLst>
      <p:ext uri="{BB962C8B-B14F-4D97-AF65-F5344CB8AC3E}">
        <p14:creationId xmlns:p14="http://schemas.microsoft.com/office/powerpoint/2010/main" val="11974264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5923" y="302375"/>
            <a:ext cx="10829832" cy="1240675"/>
          </a:xfrm>
        </p:spPr>
        <p:txBody>
          <a:bodyPr>
            <a:normAutofit/>
          </a:bodyPr>
          <a:lstStyle/>
          <a:p>
            <a:r>
              <a:rPr lang="en-GB" dirty="0" smtClean="0"/>
              <a:t>Good customer service is important to an organisation because it:</a:t>
            </a:r>
            <a:endParaRPr lang="en-GB" dirty="0"/>
          </a:p>
        </p:txBody>
      </p:sp>
      <p:sp>
        <p:nvSpPr>
          <p:cNvPr id="3" name="Content Placeholder 2"/>
          <p:cNvSpPr>
            <a:spLocks noGrp="1"/>
          </p:cNvSpPr>
          <p:nvPr>
            <p:ph idx="1"/>
          </p:nvPr>
        </p:nvSpPr>
        <p:spPr>
          <a:xfrm>
            <a:off x="1251678" y="1543051"/>
            <a:ext cx="10178322" cy="4836968"/>
          </a:xfrm>
        </p:spPr>
        <p:txBody>
          <a:bodyPr>
            <a:normAutofit/>
          </a:bodyPr>
          <a:lstStyle/>
          <a:p>
            <a:pPr>
              <a:defRPr/>
            </a:pPr>
            <a:endParaRPr lang="en-GB" sz="2400" dirty="0" smtClean="0"/>
          </a:p>
          <a:p>
            <a:pPr>
              <a:defRPr/>
            </a:pPr>
            <a:r>
              <a:rPr lang="en-GB" sz="2800" dirty="0" smtClean="0"/>
              <a:t>Encourages </a:t>
            </a:r>
            <a:r>
              <a:rPr lang="en-GB" sz="2800" dirty="0"/>
              <a:t>Repeat Business</a:t>
            </a:r>
          </a:p>
          <a:p>
            <a:pPr>
              <a:defRPr/>
            </a:pPr>
            <a:r>
              <a:rPr lang="en-GB" sz="2800" dirty="0"/>
              <a:t>Improves Sales</a:t>
            </a:r>
          </a:p>
          <a:p>
            <a:pPr>
              <a:defRPr/>
            </a:pPr>
            <a:r>
              <a:rPr lang="en-GB" sz="2800" dirty="0"/>
              <a:t>Maintains staff loyalty and retention</a:t>
            </a:r>
          </a:p>
          <a:p>
            <a:pPr>
              <a:defRPr/>
            </a:pPr>
            <a:r>
              <a:rPr lang="en-GB" sz="2800" dirty="0"/>
              <a:t>Promotes customer loyalty</a:t>
            </a:r>
          </a:p>
          <a:p>
            <a:pPr>
              <a:defRPr/>
            </a:pPr>
            <a:r>
              <a:rPr lang="en-GB" sz="2800" dirty="0"/>
              <a:t>Improves customer confidence of the organisation and staff</a:t>
            </a:r>
          </a:p>
          <a:p>
            <a:pPr>
              <a:defRPr/>
            </a:pPr>
            <a:r>
              <a:rPr lang="en-GB" sz="2800" dirty="0"/>
              <a:t>Increases  customer satisfaction</a:t>
            </a:r>
          </a:p>
          <a:p>
            <a:pPr>
              <a:defRPr/>
            </a:pPr>
            <a:r>
              <a:rPr lang="en-GB" sz="2800" dirty="0"/>
              <a:t>Improves reputation and positive image</a:t>
            </a:r>
          </a:p>
          <a:p>
            <a:pPr marL="0" indent="0">
              <a:buNone/>
            </a:pPr>
            <a:endParaRPr lang="en-GB" sz="2400" dirty="0"/>
          </a:p>
        </p:txBody>
      </p:sp>
    </p:spTree>
    <p:extLst>
      <p:ext uri="{BB962C8B-B14F-4D97-AF65-F5344CB8AC3E}">
        <p14:creationId xmlns:p14="http://schemas.microsoft.com/office/powerpoint/2010/main" val="20106521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Learning objectives for today</a:t>
            </a:r>
            <a:endParaRPr lang="en-GB" dirty="0"/>
          </a:p>
        </p:txBody>
      </p:sp>
      <p:sp>
        <p:nvSpPr>
          <p:cNvPr id="7" name="Content Placeholder 6"/>
          <p:cNvSpPr>
            <a:spLocks noGrp="1"/>
          </p:cNvSpPr>
          <p:nvPr>
            <p:ph idx="1"/>
          </p:nvPr>
        </p:nvSpPr>
        <p:spPr>
          <a:xfrm>
            <a:off x="1251678" y="1376737"/>
            <a:ext cx="10178322" cy="5206943"/>
          </a:xfrm>
        </p:spPr>
        <p:txBody>
          <a:bodyPr>
            <a:noAutofit/>
          </a:bodyPr>
          <a:lstStyle/>
          <a:p>
            <a:endParaRPr lang="en-GB" sz="2400" dirty="0" smtClean="0"/>
          </a:p>
          <a:p>
            <a:endParaRPr lang="en-GB" sz="2400" dirty="0"/>
          </a:p>
          <a:p>
            <a:r>
              <a:rPr lang="en-GB" sz="2400" dirty="0" smtClean="0"/>
              <a:t>Be able to understand health and safety procedures and how we will be working together.</a:t>
            </a:r>
          </a:p>
          <a:p>
            <a:r>
              <a:rPr lang="en-GB" sz="2400" dirty="0" smtClean="0"/>
              <a:t>Be able to access our course on Moodle-our virtual learning environment.</a:t>
            </a:r>
          </a:p>
          <a:p>
            <a:r>
              <a:rPr lang="en-GB" sz="2400" dirty="0" smtClean="0"/>
              <a:t> Be able to understand the course unit we are studying.</a:t>
            </a:r>
          </a:p>
          <a:p>
            <a:r>
              <a:rPr lang="en-GB" sz="2400" dirty="0" smtClean="0"/>
              <a:t>Set some goals for our learning.</a:t>
            </a:r>
          </a:p>
          <a:p>
            <a:r>
              <a:rPr lang="en-GB" sz="2400" dirty="0" smtClean="0"/>
              <a:t>Get to know our fellow learners.</a:t>
            </a:r>
          </a:p>
          <a:p>
            <a:r>
              <a:rPr lang="en-GB" sz="2400" dirty="0" smtClean="0"/>
              <a:t>Find out about Customer Service in the UK.</a:t>
            </a:r>
          </a:p>
          <a:p>
            <a:r>
              <a:rPr lang="en-GB" sz="2400" dirty="0" smtClean="0"/>
              <a:t>Think about why Customer Service is important to organisations.</a:t>
            </a:r>
          </a:p>
        </p:txBody>
      </p:sp>
    </p:spTree>
    <p:extLst>
      <p:ext uri="{BB962C8B-B14F-4D97-AF65-F5344CB8AC3E}">
        <p14:creationId xmlns:p14="http://schemas.microsoft.com/office/powerpoint/2010/main" val="569233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012950" y="593124"/>
            <a:ext cx="8419802" cy="5286976"/>
          </a:xfrm>
        </p:spPr>
        <p:txBody>
          <a:bodyPr>
            <a:normAutofit/>
          </a:bodyPr>
          <a:lstStyle/>
          <a:p>
            <a:endParaRPr lang="en-GB" dirty="0" smtClean="0"/>
          </a:p>
          <a:p>
            <a:endParaRPr lang="en-GB" dirty="0"/>
          </a:p>
          <a:p>
            <a:endParaRPr lang="en-GB" dirty="0" smtClean="0"/>
          </a:p>
          <a:p>
            <a:endParaRPr lang="en-GB" dirty="0"/>
          </a:p>
          <a:p>
            <a:r>
              <a:rPr lang="en-GB" dirty="0" smtClean="0"/>
              <a:t>To </a:t>
            </a:r>
            <a:r>
              <a:rPr lang="en-GB" dirty="0"/>
              <a:t>create the UKCSI, The Institute of Customer Service runs an online survey of consumers twice a year. Respondents are representative of the UK adult population by region, age and gender.</a:t>
            </a:r>
          </a:p>
          <a:p>
            <a:endParaRPr lang="en-GB" dirty="0"/>
          </a:p>
        </p:txBody>
      </p:sp>
      <p:sp>
        <p:nvSpPr>
          <p:cNvPr id="2" name="Rectangle 1"/>
          <p:cNvSpPr/>
          <p:nvPr/>
        </p:nvSpPr>
        <p:spPr>
          <a:xfrm>
            <a:off x="3535845" y="3244334"/>
            <a:ext cx="6626884" cy="2308324"/>
          </a:xfrm>
          <a:prstGeom prst="rect">
            <a:avLst/>
          </a:prstGeom>
        </p:spPr>
        <p:txBody>
          <a:bodyPr wrap="square">
            <a:spAutoFit/>
          </a:bodyPr>
          <a:lstStyle/>
          <a:p>
            <a:endParaRPr lang="en-GB" dirty="0" smtClean="0">
              <a:hlinkClick r:id="rId2"/>
            </a:endParaRPr>
          </a:p>
          <a:p>
            <a:r>
              <a:rPr lang="en-GB" b="1" dirty="0" smtClean="0">
                <a:hlinkClick r:id="rId2"/>
              </a:rPr>
              <a:t>For your homework go to the CSI Website and find out.</a:t>
            </a:r>
            <a:endParaRPr lang="en-GB" b="1" dirty="0">
              <a:hlinkClick r:id="rId2"/>
            </a:endParaRPr>
          </a:p>
          <a:p>
            <a:endParaRPr lang="en-GB" b="1" dirty="0" smtClean="0">
              <a:hlinkClick r:id="rId2"/>
            </a:endParaRPr>
          </a:p>
          <a:p>
            <a:endParaRPr lang="en-GB" b="1" dirty="0">
              <a:hlinkClick r:id="rId2"/>
            </a:endParaRPr>
          </a:p>
          <a:p>
            <a:endParaRPr lang="en-GB" b="1" dirty="0" smtClean="0">
              <a:hlinkClick r:id="rId2"/>
            </a:endParaRPr>
          </a:p>
          <a:p>
            <a:endParaRPr lang="en-GB" b="1" dirty="0">
              <a:hlinkClick r:id="rId2"/>
            </a:endParaRPr>
          </a:p>
          <a:p>
            <a:endParaRPr lang="en-GB" b="1" dirty="0" smtClean="0">
              <a:hlinkClick r:id="rId2"/>
            </a:endParaRPr>
          </a:p>
          <a:p>
            <a:r>
              <a:rPr lang="en-GB" b="1" dirty="0" smtClean="0">
                <a:hlinkClick r:id="rId2"/>
              </a:rPr>
              <a:t>https</a:t>
            </a:r>
            <a:r>
              <a:rPr lang="en-GB" b="1" dirty="0">
                <a:hlinkClick r:id="rId2"/>
              </a:rPr>
              <a:t>://www.instituteofcustomerservice.com</a:t>
            </a:r>
            <a:endParaRPr lang="en-GB" b="1" dirty="0"/>
          </a:p>
        </p:txBody>
      </p:sp>
    </p:spTree>
    <p:extLst>
      <p:ext uri="{BB962C8B-B14F-4D97-AF65-F5344CB8AC3E}">
        <p14:creationId xmlns:p14="http://schemas.microsoft.com/office/powerpoint/2010/main" val="2369347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27991" y="2943626"/>
            <a:ext cx="5221301" cy="369332"/>
          </a:xfrm>
          <a:prstGeom prst="rect">
            <a:avLst/>
          </a:prstGeom>
        </p:spPr>
        <p:txBody>
          <a:bodyPr wrap="none">
            <a:spAutoFit/>
          </a:bodyPr>
          <a:lstStyle/>
          <a:p>
            <a:r>
              <a:rPr lang="en-GB" dirty="0" smtClean="0">
                <a:hlinkClick r:id="rId2"/>
              </a:rPr>
              <a:t>https://www.instituteofcustomerservice.com</a:t>
            </a:r>
            <a:r>
              <a:rPr lang="en-GB" dirty="0" smtClean="0"/>
              <a:t>/</a:t>
            </a:r>
            <a:endParaRPr lang="en-GB" dirty="0"/>
          </a:p>
        </p:txBody>
      </p:sp>
    </p:spTree>
    <p:extLst>
      <p:ext uri="{BB962C8B-B14F-4D97-AF65-F5344CB8AC3E}">
        <p14:creationId xmlns:p14="http://schemas.microsoft.com/office/powerpoint/2010/main" val="18982797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r>
            <a:br>
              <a:rPr lang="en-GB" dirty="0" smtClean="0"/>
            </a:br>
            <a:r>
              <a:rPr lang="en-GB" dirty="0"/>
              <a:t/>
            </a:r>
            <a:br>
              <a:rPr lang="en-GB" dirty="0"/>
            </a:br>
            <a:r>
              <a:rPr lang="en-GB" dirty="0" smtClean="0"/>
              <a:t>Questions for Discussion</a:t>
            </a:r>
            <a:br>
              <a:rPr lang="en-GB" dirty="0" smtClean="0"/>
            </a:br>
            <a:r>
              <a:rPr lang="en-GB" dirty="0"/>
              <a:t/>
            </a:r>
            <a:br>
              <a:rPr lang="en-GB" dirty="0"/>
            </a:br>
            <a:endParaRPr lang="en-GB"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endParaRPr lang="en-GB" sz="2400" dirty="0" smtClean="0"/>
          </a:p>
          <a:p>
            <a:r>
              <a:rPr lang="en-GB" sz="2400" dirty="0">
                <a:solidFill>
                  <a:srgbClr val="FF0000"/>
                </a:solidFill>
              </a:rPr>
              <a:t>What makes good customer service?</a:t>
            </a:r>
            <a:endParaRPr lang="en-GB" sz="2400" dirty="0"/>
          </a:p>
          <a:p>
            <a:r>
              <a:rPr lang="en-GB" sz="2400" dirty="0" smtClean="0"/>
              <a:t>What </a:t>
            </a:r>
            <a:r>
              <a:rPr lang="en-GB" sz="2400" dirty="0"/>
              <a:t>happens to organisations who offer </a:t>
            </a:r>
            <a:r>
              <a:rPr lang="en-GB" sz="2400" dirty="0" smtClean="0"/>
              <a:t>good / poor </a:t>
            </a:r>
            <a:r>
              <a:rPr lang="en-GB" sz="2400" dirty="0"/>
              <a:t>Customer Service?</a:t>
            </a:r>
          </a:p>
          <a:p>
            <a:r>
              <a:rPr lang="en-GB" sz="2400" dirty="0" smtClean="0"/>
              <a:t>Can </a:t>
            </a:r>
            <a:r>
              <a:rPr lang="en-GB" sz="2400" dirty="0"/>
              <a:t>you give an example of a time you have received</a:t>
            </a:r>
          </a:p>
          <a:p>
            <a:endParaRPr lang="en-GB" sz="2400" dirty="0" smtClean="0"/>
          </a:p>
          <a:p>
            <a:r>
              <a:rPr lang="en-GB" sz="2400" dirty="0" smtClean="0"/>
              <a:t>Good </a:t>
            </a:r>
            <a:r>
              <a:rPr lang="en-GB" sz="2400" dirty="0"/>
              <a:t>customer service</a:t>
            </a:r>
            <a:r>
              <a:rPr lang="en-GB" sz="2400" dirty="0" smtClean="0"/>
              <a:t>?  Why was it good?</a:t>
            </a:r>
            <a:endParaRPr lang="en-GB" sz="2400" dirty="0"/>
          </a:p>
          <a:p>
            <a:endParaRPr lang="en-GB" sz="2400" dirty="0" smtClean="0"/>
          </a:p>
          <a:p>
            <a:r>
              <a:rPr lang="en-GB" sz="2400" dirty="0" smtClean="0"/>
              <a:t>Poor </a:t>
            </a:r>
            <a:r>
              <a:rPr lang="en-GB" sz="2400" dirty="0"/>
              <a:t>customer service?</a:t>
            </a:r>
          </a:p>
          <a:p>
            <a:endParaRPr lang="en-GB" dirty="0"/>
          </a:p>
        </p:txBody>
      </p:sp>
    </p:spTree>
    <p:extLst>
      <p:ext uri="{BB962C8B-B14F-4D97-AF65-F5344CB8AC3E}">
        <p14:creationId xmlns:p14="http://schemas.microsoft.com/office/powerpoint/2010/main" val="2025483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p:cNvSpPr txBox="1">
            <a:spLocks noChangeArrowheads="1"/>
          </p:cNvSpPr>
          <p:nvPr/>
        </p:nvSpPr>
        <p:spPr bwMode="auto">
          <a:xfrm>
            <a:off x="2279651" y="2089150"/>
            <a:ext cx="3160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3200" b="1">
                <a:latin typeface="Comic Sans MS" panose="030F0702030302020204" pitchFamily="66" charset="0"/>
              </a:rPr>
              <a:t>Do not be late!</a:t>
            </a:r>
          </a:p>
        </p:txBody>
      </p:sp>
      <p:pic>
        <p:nvPicPr>
          <p:cNvPr id="12291" name="Picture 10" descr="j023622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591176" y="1343025"/>
            <a:ext cx="163512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11"/>
          <p:cNvSpPr txBox="1">
            <a:spLocks noChangeArrowheads="1"/>
          </p:cNvSpPr>
          <p:nvPr/>
        </p:nvSpPr>
        <p:spPr bwMode="auto">
          <a:xfrm>
            <a:off x="1089432" y="4221163"/>
            <a:ext cx="10060767"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lgn="ctr">
              <a:spcBef>
                <a:spcPct val="0"/>
              </a:spcBef>
              <a:buFontTx/>
              <a:buNone/>
            </a:pPr>
            <a:r>
              <a:rPr lang="en-GB" altLang="en-US" sz="2800" b="1" u="sng" dirty="0" smtClean="0">
                <a:latin typeface="Comic Sans MS" panose="030F0702030302020204" pitchFamily="66" charset="0"/>
              </a:rPr>
              <a:t>Text or telephone</a:t>
            </a:r>
            <a:r>
              <a:rPr lang="en-GB" altLang="en-US" sz="2800" b="1" dirty="0" smtClean="0">
                <a:latin typeface="Comic Sans MS" panose="030F0702030302020204" pitchFamily="66" charset="0"/>
              </a:rPr>
              <a:t> the tutor if </a:t>
            </a:r>
            <a:r>
              <a:rPr lang="en-GB" altLang="en-US" sz="2800" b="1" dirty="0">
                <a:latin typeface="Comic Sans MS" panose="030F0702030302020204" pitchFamily="66" charset="0"/>
              </a:rPr>
              <a:t>you cannot come to </a:t>
            </a:r>
            <a:r>
              <a:rPr lang="en-GB" altLang="en-US" sz="2800" b="1" dirty="0" smtClean="0">
                <a:latin typeface="Comic Sans MS" panose="030F0702030302020204" pitchFamily="66" charset="0"/>
              </a:rPr>
              <a:t>class</a:t>
            </a:r>
            <a:endParaRPr lang="en-GB" altLang="en-US" sz="2800" b="1" dirty="0">
              <a:latin typeface="Comic Sans MS" panose="030F0702030302020204" pitchFamily="66" charset="0"/>
            </a:endParaRPr>
          </a:p>
          <a:p>
            <a:pPr algn="ctr">
              <a:spcBef>
                <a:spcPct val="0"/>
              </a:spcBef>
              <a:buFontTx/>
              <a:buNone/>
            </a:pPr>
            <a:r>
              <a:rPr lang="en-GB" altLang="en-US" sz="2800" b="1" dirty="0">
                <a:latin typeface="Comic Sans MS" panose="030F0702030302020204" pitchFamily="66" charset="0"/>
              </a:rPr>
              <a:t>or you may </a:t>
            </a:r>
            <a:r>
              <a:rPr lang="en-GB" altLang="en-US" sz="2800" b="1" u="sng" dirty="0">
                <a:latin typeface="Comic Sans MS" panose="030F0702030302020204" pitchFamily="66" charset="0"/>
              </a:rPr>
              <a:t>lose your place</a:t>
            </a:r>
            <a:r>
              <a:rPr lang="en-GB" altLang="en-US" sz="2800" b="1" dirty="0">
                <a:latin typeface="Comic Sans MS" panose="030F0702030302020204" pitchFamily="66" charset="0"/>
              </a:rPr>
              <a:t>.</a:t>
            </a:r>
          </a:p>
          <a:p>
            <a:pPr algn="ctr">
              <a:spcBef>
                <a:spcPct val="0"/>
              </a:spcBef>
              <a:buFontTx/>
              <a:buNone/>
            </a:pPr>
            <a:endParaRPr lang="en-GB" altLang="en-US" sz="3200" b="1" dirty="0">
              <a:latin typeface="Comic Sans MS" panose="030F0702030302020204" pitchFamily="66" charset="0"/>
            </a:endParaRPr>
          </a:p>
        </p:txBody>
      </p:sp>
      <p:sp>
        <p:nvSpPr>
          <p:cNvPr id="12293" name="Text Box 15"/>
          <p:cNvSpPr txBox="1">
            <a:spLocks noChangeArrowheads="1"/>
          </p:cNvSpPr>
          <p:nvPr/>
        </p:nvSpPr>
        <p:spPr bwMode="auto">
          <a:xfrm>
            <a:off x="2424114" y="48498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b="1">
              <a:latin typeface="Comic Sans MS" panose="030F0702030302020204" pitchFamily="66" charset="0"/>
            </a:endParaRPr>
          </a:p>
        </p:txBody>
      </p:sp>
      <p:sp>
        <p:nvSpPr>
          <p:cNvPr id="12294" name="Text Box 22"/>
          <p:cNvSpPr txBox="1">
            <a:spLocks noChangeArrowheads="1"/>
          </p:cNvSpPr>
          <p:nvPr/>
        </p:nvSpPr>
        <p:spPr bwMode="auto">
          <a:xfrm>
            <a:off x="2351089" y="476251"/>
            <a:ext cx="5400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50000"/>
              </a:spcBef>
              <a:buFontTx/>
              <a:buNone/>
            </a:pPr>
            <a:r>
              <a:rPr lang="en-GB" altLang="en-US" sz="4000" b="1">
                <a:solidFill>
                  <a:srgbClr val="FF0066"/>
                </a:solidFill>
                <a:latin typeface="Comic Sans MS" panose="030F0702030302020204" pitchFamily="66" charset="0"/>
              </a:rPr>
              <a:t>IMPORTANT!</a:t>
            </a:r>
          </a:p>
        </p:txBody>
      </p:sp>
      <p:pic>
        <p:nvPicPr>
          <p:cNvPr id="12295" name="Picture 30" descr="MCj0412272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96225" y="1628776"/>
            <a:ext cx="2078038"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23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sz="quarter"/>
          </p:nvPr>
        </p:nvSpPr>
        <p:spPr>
          <a:xfrm>
            <a:off x="2208213" y="908050"/>
            <a:ext cx="4608512" cy="844550"/>
          </a:xfrm>
        </p:spPr>
        <p:txBody>
          <a:bodyPr>
            <a:normAutofit/>
          </a:bodyPr>
          <a:lstStyle/>
          <a:p>
            <a:pPr eaLnBrk="1" hangingPunct="1"/>
            <a:r>
              <a:rPr lang="en-GB" altLang="en-US" sz="4000">
                <a:solidFill>
                  <a:srgbClr val="FF0066"/>
                </a:solidFill>
                <a:latin typeface="Comic Sans MS" panose="030F0702030302020204" pitchFamily="66" charset="0"/>
              </a:rPr>
              <a:t>If there is a fire</a:t>
            </a:r>
          </a:p>
        </p:txBody>
      </p:sp>
      <p:sp>
        <p:nvSpPr>
          <p:cNvPr id="8195" name="Text Box 20"/>
          <p:cNvSpPr txBox="1">
            <a:spLocks noChangeArrowheads="1"/>
          </p:cNvSpPr>
          <p:nvPr/>
        </p:nvSpPr>
        <p:spPr bwMode="auto">
          <a:xfrm>
            <a:off x="2206625" y="4643438"/>
            <a:ext cx="4681538"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a:latin typeface="Comic Sans MS" panose="030F0702030302020204" pitchFamily="66" charset="0"/>
              </a:rPr>
              <a:t>Go out of the building using the nearest </a:t>
            </a:r>
            <a:r>
              <a:rPr lang="en-GB" altLang="en-US" sz="2800" u="sng">
                <a:latin typeface="Comic Sans MS" panose="030F0702030302020204" pitchFamily="66" charset="0"/>
              </a:rPr>
              <a:t>fire exit</a:t>
            </a:r>
            <a:r>
              <a:rPr lang="en-GB" altLang="en-US" u="sng">
                <a:latin typeface="Comic Sans MS" panose="030F0702030302020204" pitchFamily="66" charset="0"/>
              </a:rPr>
              <a:t> </a:t>
            </a:r>
          </a:p>
        </p:txBody>
      </p:sp>
      <p:pic>
        <p:nvPicPr>
          <p:cNvPr id="8196" name="Picture 21" descr="487px-Fire_exit">
            <a:hlinkClick r:id="rId3"/>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a:xfrm>
            <a:off x="7319963" y="4567239"/>
            <a:ext cx="1655762" cy="949325"/>
          </a:xfrm>
        </p:spPr>
      </p:pic>
      <p:sp>
        <p:nvSpPr>
          <p:cNvPr id="8197" name="Text Box 25"/>
          <p:cNvSpPr txBox="1">
            <a:spLocks noChangeArrowheads="1"/>
          </p:cNvSpPr>
          <p:nvPr/>
        </p:nvSpPr>
        <p:spPr bwMode="auto">
          <a:xfrm>
            <a:off x="2332039" y="4527550"/>
            <a:ext cx="3692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a:p>
        </p:txBody>
      </p:sp>
      <p:sp>
        <p:nvSpPr>
          <p:cNvPr id="8198" name="Rectangle 26"/>
          <p:cNvSpPr>
            <a:spLocks noChangeArrowheads="1"/>
          </p:cNvSpPr>
          <p:nvPr/>
        </p:nvSpPr>
        <p:spPr bwMode="auto">
          <a:xfrm>
            <a:off x="2208214" y="2411413"/>
            <a:ext cx="3570287"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u="sng">
                <a:latin typeface="Comic Sans MS" panose="030F0702030302020204" pitchFamily="66" charset="0"/>
              </a:rPr>
              <a:t>Leave </a:t>
            </a:r>
            <a:r>
              <a:rPr lang="en-GB" altLang="en-US" sz="2800">
                <a:latin typeface="Comic Sans MS" panose="030F0702030302020204" pitchFamily="66" charset="0"/>
              </a:rPr>
              <a:t>all your things</a:t>
            </a:r>
            <a:br>
              <a:rPr lang="en-GB" altLang="en-US" sz="2800">
                <a:latin typeface="Comic Sans MS" panose="030F0702030302020204" pitchFamily="66" charset="0"/>
              </a:rPr>
            </a:br>
            <a:endParaRPr lang="en-GB" altLang="en-US" sz="2800" u="sng">
              <a:latin typeface="Comic Sans MS" panose="030F0702030302020204" pitchFamily="66" charset="0"/>
            </a:endParaRPr>
          </a:p>
        </p:txBody>
      </p:sp>
      <p:pic>
        <p:nvPicPr>
          <p:cNvPr id="8199" name="Picture 27" descr="j0233696"/>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6240464" y="2563814"/>
            <a:ext cx="1150937" cy="1152525"/>
          </a:xfrm>
          <a:noFill/>
        </p:spPr>
      </p:pic>
      <p:pic>
        <p:nvPicPr>
          <p:cNvPr id="8200" name="Picture 28" descr="j0078715"/>
          <p:cNvPicPr>
            <a:picLocks noGrp="1" noChangeAspect="1" noChangeArrowheads="1"/>
          </p:cNvPicPr>
          <p:nvPr>
            <p:ph sz="quarter" idx="2"/>
          </p:nvPr>
        </p:nvPicPr>
        <p:blipFill>
          <a:blip r:embed="rId6" cstate="print">
            <a:extLst>
              <a:ext uri="{28A0092B-C50C-407E-A947-70E740481C1C}">
                <a14:useLocalDpi xmlns:a14="http://schemas.microsoft.com/office/drawing/2010/main" val="0"/>
              </a:ext>
            </a:extLst>
          </a:blip>
          <a:srcRect/>
          <a:stretch>
            <a:fillRect/>
          </a:stretch>
        </p:blipFill>
        <p:spPr>
          <a:xfrm>
            <a:off x="7248526" y="2420939"/>
            <a:ext cx="1217613" cy="1512887"/>
          </a:xfrm>
          <a:noFill/>
        </p:spPr>
      </p:pic>
      <p:pic>
        <p:nvPicPr>
          <p:cNvPr id="8201" name="Picture 29" descr="MCj0434816000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8163" y="520700"/>
            <a:ext cx="16129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0360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wb01074_"/>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727576" y="1773238"/>
            <a:ext cx="1223963" cy="1223962"/>
          </a:xfrm>
          <a:noFill/>
        </p:spPr>
      </p:pic>
      <p:sp>
        <p:nvSpPr>
          <p:cNvPr id="10243" name="Text Box 8"/>
          <p:cNvSpPr txBox="1">
            <a:spLocks noChangeArrowheads="1"/>
          </p:cNvSpPr>
          <p:nvPr/>
        </p:nvSpPr>
        <p:spPr bwMode="auto">
          <a:xfrm>
            <a:off x="2446338" y="2046288"/>
            <a:ext cx="13462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a:latin typeface="Comic Sans MS" panose="030F0702030302020204" pitchFamily="66" charset="0"/>
              </a:rPr>
              <a:t>Toilets</a:t>
            </a:r>
          </a:p>
        </p:txBody>
      </p:sp>
      <p:sp>
        <p:nvSpPr>
          <p:cNvPr id="10244" name="Text Box 11"/>
          <p:cNvSpPr txBox="1">
            <a:spLocks noChangeArrowheads="1"/>
          </p:cNvSpPr>
          <p:nvPr/>
        </p:nvSpPr>
        <p:spPr bwMode="auto">
          <a:xfrm>
            <a:off x="2397125" y="4660901"/>
            <a:ext cx="1625766"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a:latin typeface="Comic Sans MS" panose="030F0702030302020204" pitchFamily="66" charset="0"/>
              </a:rPr>
              <a:t>First aid</a:t>
            </a:r>
          </a:p>
          <a:p>
            <a:pPr>
              <a:spcBef>
                <a:spcPct val="0"/>
              </a:spcBef>
              <a:buFontTx/>
              <a:buNone/>
            </a:pPr>
            <a:endParaRPr lang="en-GB" altLang="en-US">
              <a:latin typeface="Comic Sans MS" panose="030F0702030302020204" pitchFamily="66" charset="0"/>
            </a:endParaRPr>
          </a:p>
        </p:txBody>
      </p:sp>
      <p:sp>
        <p:nvSpPr>
          <p:cNvPr id="10245" name="Text Box 16"/>
          <p:cNvSpPr txBox="1">
            <a:spLocks noChangeArrowheads="1"/>
          </p:cNvSpPr>
          <p:nvPr/>
        </p:nvSpPr>
        <p:spPr bwMode="auto">
          <a:xfrm>
            <a:off x="2422526" y="3429001"/>
            <a:ext cx="35290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50000"/>
              </a:spcBef>
              <a:buFontTx/>
              <a:buNone/>
            </a:pPr>
            <a:r>
              <a:rPr lang="en-GB" altLang="en-US" sz="2800">
                <a:latin typeface="Comic Sans MS" panose="030F0702030302020204" pitchFamily="66" charset="0"/>
              </a:rPr>
              <a:t>Refreshments</a:t>
            </a:r>
          </a:p>
        </p:txBody>
      </p:sp>
      <p:pic>
        <p:nvPicPr>
          <p:cNvPr id="10246" name="Picture 20" descr="MCj0433885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6725" y="2608263"/>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21"/>
          <p:cNvSpPr txBox="1">
            <a:spLocks noChangeArrowheads="1"/>
          </p:cNvSpPr>
          <p:nvPr/>
        </p:nvSpPr>
        <p:spPr bwMode="auto">
          <a:xfrm>
            <a:off x="2424113" y="549276"/>
            <a:ext cx="525621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50000"/>
              </a:spcBef>
              <a:buFontTx/>
              <a:buNone/>
            </a:pPr>
            <a:r>
              <a:rPr lang="en-GB" altLang="en-US" sz="4000" b="1">
                <a:latin typeface="Comic Sans MS" panose="030F0702030302020204" pitchFamily="66" charset="0"/>
              </a:rPr>
              <a:t>About the centre…</a:t>
            </a:r>
          </a:p>
        </p:txBody>
      </p:sp>
      <p:pic>
        <p:nvPicPr>
          <p:cNvPr id="10248" name="Picture 23" descr="FirstAi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3113" y="4408488"/>
            <a:ext cx="2863850"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14624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992314" y="2914650"/>
            <a:ext cx="41243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a:latin typeface="Comic Sans MS" panose="030F0702030302020204" pitchFamily="66" charset="0"/>
              </a:rPr>
              <a:t>No food and drink near </a:t>
            </a:r>
          </a:p>
          <a:p>
            <a:pPr>
              <a:spcBef>
                <a:spcPct val="0"/>
              </a:spcBef>
              <a:buFontTx/>
              <a:buNone/>
            </a:pPr>
            <a:r>
              <a:rPr lang="en-GB" altLang="en-US" sz="2800">
                <a:latin typeface="Comic Sans MS" panose="030F0702030302020204" pitchFamily="66" charset="0"/>
              </a:rPr>
              <a:t>the computers.</a:t>
            </a:r>
          </a:p>
        </p:txBody>
      </p:sp>
      <p:pic>
        <p:nvPicPr>
          <p:cNvPr id="14339" name="Picture 6" descr="j038258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463" y="2349501"/>
            <a:ext cx="1789112" cy="178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7"/>
          <p:cNvGrpSpPr>
            <a:grpSpLocks/>
          </p:cNvGrpSpPr>
          <p:nvPr/>
        </p:nvGrpSpPr>
        <p:grpSpPr bwMode="auto">
          <a:xfrm>
            <a:off x="7607301" y="3148013"/>
            <a:ext cx="1152525" cy="785812"/>
            <a:chOff x="2925" y="1752"/>
            <a:chExt cx="1214" cy="874"/>
          </a:xfrm>
        </p:grpSpPr>
        <p:pic>
          <p:nvPicPr>
            <p:cNvPr id="14346" name="Picture 8" descr="j0223783"/>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925" y="1752"/>
              <a:ext cx="1214" cy="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7" name="AutoShape 9"/>
            <p:cNvSpPr>
              <a:spLocks noChangeArrowheads="1"/>
            </p:cNvSpPr>
            <p:nvPr/>
          </p:nvSpPr>
          <p:spPr bwMode="auto">
            <a:xfrm rot="2612902">
              <a:off x="3198" y="1752"/>
              <a:ext cx="726" cy="726"/>
            </a:xfrm>
            <a:prstGeom prst="plus">
              <a:avLst>
                <a:gd name="adj" fmla="val 45870"/>
              </a:avLst>
            </a:prstGeom>
            <a:solidFill>
              <a:srgbClr val="CC0000"/>
            </a:solidFill>
            <a:ln w="9525">
              <a:solidFill>
                <a:schemeClr val="tx1"/>
              </a:solidFill>
              <a:miter lim="800000"/>
              <a:headEnd/>
              <a:tailEnd/>
            </a:ln>
          </p:spPr>
          <p:txBody>
            <a:bodyPr wrap="none" anchor="ct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endParaRPr lang="en-GB" altLang="en-US"/>
            </a:p>
          </p:txBody>
        </p:sp>
      </p:grpSp>
      <p:sp>
        <p:nvSpPr>
          <p:cNvPr id="14341" name="Text Box 13"/>
          <p:cNvSpPr txBox="1">
            <a:spLocks noChangeArrowheads="1"/>
          </p:cNvSpPr>
          <p:nvPr/>
        </p:nvSpPr>
        <p:spPr bwMode="auto">
          <a:xfrm>
            <a:off x="1992314" y="4610101"/>
            <a:ext cx="3976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u="sng">
                <a:latin typeface="Comic Sans MS" panose="030F0702030302020204" pitchFamily="66" charset="0"/>
              </a:rPr>
              <a:t>Tidy up</a:t>
            </a:r>
            <a:r>
              <a:rPr lang="en-GB" altLang="en-US" sz="2800">
                <a:latin typeface="Comic Sans MS" panose="030F0702030302020204" pitchFamily="66" charset="0"/>
              </a:rPr>
              <a:t> after yourself.</a:t>
            </a:r>
          </a:p>
        </p:txBody>
      </p:sp>
      <p:pic>
        <p:nvPicPr>
          <p:cNvPr id="14342" name="Picture 14" descr="keep_tidy_empty_01">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9413" y="4365625"/>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Rectangle 15"/>
          <p:cNvSpPr>
            <a:spLocks noChangeArrowheads="1"/>
          </p:cNvSpPr>
          <p:nvPr/>
        </p:nvSpPr>
        <p:spPr bwMode="auto">
          <a:xfrm>
            <a:off x="2063751" y="1685926"/>
            <a:ext cx="57880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u="sng">
                <a:latin typeface="Comic Sans MS" panose="030F0702030302020204" pitchFamily="66" charset="0"/>
              </a:rPr>
              <a:t>Mobile phones</a:t>
            </a:r>
            <a:r>
              <a:rPr lang="en-GB" altLang="en-US" sz="2800">
                <a:latin typeface="Comic Sans MS" panose="030F0702030302020204" pitchFamily="66" charset="0"/>
              </a:rPr>
              <a:t> OFF or on SILENT</a:t>
            </a:r>
          </a:p>
        </p:txBody>
      </p:sp>
      <p:pic>
        <p:nvPicPr>
          <p:cNvPr id="14344" name="Picture 16" descr="Go to fullsize image">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42301" y="1136650"/>
            <a:ext cx="1382713"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5" name="Text Box 17"/>
          <p:cNvSpPr txBox="1">
            <a:spLocks noChangeArrowheads="1"/>
          </p:cNvSpPr>
          <p:nvPr/>
        </p:nvSpPr>
        <p:spPr bwMode="auto">
          <a:xfrm>
            <a:off x="2279651" y="692151"/>
            <a:ext cx="39608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50000"/>
              </a:spcBef>
              <a:buFontTx/>
              <a:buNone/>
            </a:pPr>
            <a:r>
              <a:rPr lang="en-GB" altLang="en-US" sz="4000" b="1">
                <a:latin typeface="Comic Sans MS" panose="030F0702030302020204" pitchFamily="66" charset="0"/>
              </a:rPr>
              <a:t>In class…</a:t>
            </a:r>
          </a:p>
        </p:txBody>
      </p:sp>
    </p:spTree>
    <p:extLst>
      <p:ext uri="{BB962C8B-B14F-4D97-AF65-F5344CB8AC3E}">
        <p14:creationId xmlns:p14="http://schemas.microsoft.com/office/powerpoint/2010/main" val="3884667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Online Safety</a:t>
            </a:r>
            <a:endParaRPr lang="en-GB" dirty="0"/>
          </a:p>
        </p:txBody>
      </p:sp>
      <p:sp>
        <p:nvSpPr>
          <p:cNvPr id="3" name="Content Placeholder 2"/>
          <p:cNvSpPr>
            <a:spLocks noGrp="1"/>
          </p:cNvSpPr>
          <p:nvPr>
            <p:ph idx="1"/>
          </p:nvPr>
        </p:nvSpPr>
        <p:spPr/>
        <p:txBody>
          <a:bodyPr/>
          <a:lstStyle/>
          <a:p>
            <a:r>
              <a:rPr lang="en-GB" dirty="0" smtClean="0"/>
              <a:t>Please only use secure sites with a padlock in the address bar.</a:t>
            </a:r>
          </a:p>
          <a:p>
            <a:endParaRPr lang="en-GB" dirty="0"/>
          </a:p>
          <a:p>
            <a:r>
              <a:rPr lang="en-GB" dirty="0" smtClean="0"/>
              <a:t>Please don’t use sites in class to make any financial transactions or for personal use.</a:t>
            </a:r>
          </a:p>
          <a:p>
            <a:endParaRPr lang="en-GB" dirty="0"/>
          </a:p>
          <a:p>
            <a:r>
              <a:rPr lang="en-GB" dirty="0" smtClean="0"/>
              <a:t>Outside of class be aware of phishing and scamming or fake websites – when in doubt look up the website of companies independently and ring them to check.</a:t>
            </a:r>
            <a:endParaRPr lang="en-GB" dirty="0"/>
          </a:p>
        </p:txBody>
      </p:sp>
    </p:spTree>
    <p:extLst>
      <p:ext uri="{BB962C8B-B14F-4D97-AF65-F5344CB8AC3E}">
        <p14:creationId xmlns:p14="http://schemas.microsoft.com/office/powerpoint/2010/main" val="3784337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992314" y="2914650"/>
            <a:ext cx="555472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dirty="0" smtClean="0">
                <a:latin typeface="Comic Sans MS" panose="030F0702030302020204" pitchFamily="66" charset="0"/>
              </a:rPr>
              <a:t> Attend suitably dressed and </a:t>
            </a:r>
          </a:p>
          <a:p>
            <a:pPr>
              <a:spcBef>
                <a:spcPct val="0"/>
              </a:spcBef>
              <a:buFontTx/>
              <a:buNone/>
            </a:pPr>
            <a:r>
              <a:rPr lang="en-GB" altLang="en-US" sz="2800" dirty="0">
                <a:latin typeface="Comic Sans MS" panose="030F0702030302020204" pitchFamily="66" charset="0"/>
              </a:rPr>
              <a:t>w</a:t>
            </a:r>
            <a:r>
              <a:rPr lang="en-GB" altLang="en-US" sz="2800" dirty="0" smtClean="0">
                <a:latin typeface="Comic Sans MS" panose="030F0702030302020204" pitchFamily="66" charset="0"/>
              </a:rPr>
              <a:t>ith an appropriate background.</a:t>
            </a:r>
            <a:endParaRPr lang="en-GB" altLang="en-US" sz="2800" dirty="0">
              <a:latin typeface="Comic Sans MS" panose="030F0702030302020204" pitchFamily="66" charset="0"/>
            </a:endParaRPr>
          </a:p>
        </p:txBody>
      </p:sp>
      <p:sp>
        <p:nvSpPr>
          <p:cNvPr id="14341" name="Text Box 13"/>
          <p:cNvSpPr txBox="1">
            <a:spLocks noChangeArrowheads="1"/>
          </p:cNvSpPr>
          <p:nvPr/>
        </p:nvSpPr>
        <p:spPr bwMode="auto">
          <a:xfrm>
            <a:off x="1992314" y="4610101"/>
            <a:ext cx="894988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dirty="0" smtClean="0">
                <a:latin typeface="Comic Sans MS" panose="030F0702030302020204" pitchFamily="66" charset="0"/>
              </a:rPr>
              <a:t>Wait till the teacher or others have finished talking</a:t>
            </a:r>
          </a:p>
          <a:p>
            <a:pPr>
              <a:spcBef>
                <a:spcPct val="0"/>
              </a:spcBef>
              <a:buFontTx/>
              <a:buNone/>
            </a:pPr>
            <a:r>
              <a:rPr lang="en-GB" altLang="en-US" sz="2800" dirty="0">
                <a:latin typeface="Comic Sans MS" panose="030F0702030302020204" pitchFamily="66" charset="0"/>
              </a:rPr>
              <a:t>b</a:t>
            </a:r>
            <a:r>
              <a:rPr lang="en-GB" altLang="en-US" sz="2800" dirty="0" smtClean="0">
                <a:latin typeface="Comic Sans MS" panose="030F0702030302020204" pitchFamily="66" charset="0"/>
              </a:rPr>
              <a:t>efore you do .</a:t>
            </a:r>
            <a:endParaRPr lang="en-GB" altLang="en-US" sz="2800" dirty="0">
              <a:latin typeface="Comic Sans MS" panose="030F0702030302020204" pitchFamily="66" charset="0"/>
            </a:endParaRPr>
          </a:p>
        </p:txBody>
      </p:sp>
      <p:sp>
        <p:nvSpPr>
          <p:cNvPr id="14343" name="Rectangle 15"/>
          <p:cNvSpPr>
            <a:spLocks noChangeArrowheads="1"/>
          </p:cNvSpPr>
          <p:nvPr/>
        </p:nvSpPr>
        <p:spPr bwMode="auto">
          <a:xfrm>
            <a:off x="2063751" y="1685926"/>
            <a:ext cx="614302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0"/>
              </a:spcBef>
              <a:buFontTx/>
              <a:buNone/>
            </a:pPr>
            <a:r>
              <a:rPr lang="en-GB" altLang="en-US" sz="2800" dirty="0" smtClean="0">
                <a:latin typeface="Comic Sans MS" panose="030F0702030302020204" pitchFamily="66" charset="0"/>
              </a:rPr>
              <a:t>Put your camera on and yourself on </a:t>
            </a:r>
          </a:p>
          <a:p>
            <a:pPr>
              <a:spcBef>
                <a:spcPct val="0"/>
              </a:spcBef>
              <a:buFontTx/>
              <a:buNone/>
            </a:pPr>
            <a:r>
              <a:rPr lang="en-GB" altLang="en-US" sz="2800" dirty="0">
                <a:latin typeface="Comic Sans MS" panose="030F0702030302020204" pitchFamily="66" charset="0"/>
              </a:rPr>
              <a:t>m</a:t>
            </a:r>
            <a:r>
              <a:rPr lang="en-GB" altLang="en-US" sz="2800" dirty="0" smtClean="0">
                <a:latin typeface="Comic Sans MS" panose="030F0702030302020204" pitchFamily="66" charset="0"/>
              </a:rPr>
              <a:t>ute until you want to speak</a:t>
            </a:r>
            <a:endParaRPr lang="en-GB" altLang="en-US" sz="2800" dirty="0">
              <a:latin typeface="Comic Sans MS" panose="030F0702030302020204" pitchFamily="66" charset="0"/>
            </a:endParaRPr>
          </a:p>
        </p:txBody>
      </p:sp>
      <p:sp>
        <p:nvSpPr>
          <p:cNvPr id="14345" name="Text Box 17"/>
          <p:cNvSpPr txBox="1">
            <a:spLocks noChangeArrowheads="1"/>
          </p:cNvSpPr>
          <p:nvPr/>
        </p:nvSpPr>
        <p:spPr bwMode="auto">
          <a:xfrm>
            <a:off x="2279651" y="692151"/>
            <a:ext cx="505446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1600">
                <a:solidFill>
                  <a:schemeClr val="tx1"/>
                </a:solidFill>
                <a:latin typeface="Lucida Grande" pitchFamily="-28" charset="0"/>
                <a:ea typeface="MS PGothic" panose="020B0600070205080204" pitchFamily="34" charset="-128"/>
              </a:defRPr>
            </a:lvl2pPr>
            <a:lvl3pPr marL="1143000" indent="-228600">
              <a:spcBef>
                <a:spcPct val="20000"/>
              </a:spcBef>
              <a:buChar char="•"/>
              <a:defRPr sz="1400">
                <a:solidFill>
                  <a:schemeClr val="tx1"/>
                </a:solidFill>
                <a:latin typeface="Lucida Grande" pitchFamily="-28" charset="0"/>
                <a:ea typeface="MS PGothic" panose="020B0600070205080204" pitchFamily="34" charset="-128"/>
              </a:defRPr>
            </a:lvl3pPr>
            <a:lvl4pPr marL="1600200" indent="-228600">
              <a:spcBef>
                <a:spcPct val="20000"/>
              </a:spcBef>
              <a:buChar char="–"/>
              <a:defRPr sz="1200">
                <a:solidFill>
                  <a:schemeClr val="tx1"/>
                </a:solidFill>
                <a:latin typeface="Lucida Grande" pitchFamily="-28" charset="0"/>
                <a:ea typeface="MS PGothic" panose="020B0600070205080204" pitchFamily="34" charset="-128"/>
              </a:defRPr>
            </a:lvl4pPr>
            <a:lvl5pPr marL="2057400" indent="-228600">
              <a:spcBef>
                <a:spcPct val="20000"/>
              </a:spcBef>
              <a:buChar char="»"/>
              <a:defRPr sz="1000">
                <a:solidFill>
                  <a:schemeClr val="tx1"/>
                </a:solidFill>
                <a:latin typeface="Lucida Grande" pitchFamily="-28" charset="0"/>
                <a:ea typeface="MS PGothic" panose="020B0600070205080204" pitchFamily="34" charset="-128"/>
              </a:defRPr>
            </a:lvl5pPr>
            <a:lvl6pPr marL="25146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6pPr>
            <a:lvl7pPr marL="29718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7pPr>
            <a:lvl8pPr marL="34290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8pPr>
            <a:lvl9pPr marL="3886200" indent="-228600" eaLnBrk="0" fontAlgn="base" hangingPunct="0">
              <a:spcBef>
                <a:spcPct val="20000"/>
              </a:spcBef>
              <a:spcAft>
                <a:spcPct val="0"/>
              </a:spcAft>
              <a:buChar char="»"/>
              <a:defRPr sz="1000">
                <a:solidFill>
                  <a:schemeClr val="tx1"/>
                </a:solidFill>
                <a:latin typeface="Lucida Grande" pitchFamily="-28" charset="0"/>
                <a:ea typeface="MS PGothic" panose="020B0600070205080204" pitchFamily="34" charset="-128"/>
              </a:defRPr>
            </a:lvl9pPr>
          </a:lstStyle>
          <a:p>
            <a:pPr>
              <a:spcBef>
                <a:spcPct val="50000"/>
              </a:spcBef>
              <a:buFontTx/>
              <a:buNone/>
            </a:pPr>
            <a:r>
              <a:rPr lang="en-GB" altLang="en-US" sz="4000" b="1" dirty="0" smtClean="0">
                <a:latin typeface="Comic Sans MS" panose="030F0702030302020204" pitchFamily="66" charset="0"/>
              </a:rPr>
              <a:t>Using MS Teams</a:t>
            </a:r>
            <a:endParaRPr lang="en-GB" altLang="en-US" sz="4000" b="1" dirty="0">
              <a:latin typeface="Comic Sans MS" panose="030F0702030302020204" pitchFamily="66"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7132" y="841412"/>
            <a:ext cx="1905000" cy="1905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7491" y="3009901"/>
            <a:ext cx="2847975" cy="16002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07899" y="5114925"/>
            <a:ext cx="2619375" cy="1743075"/>
          </a:xfrm>
          <a:prstGeom prst="rect">
            <a:avLst/>
          </a:prstGeom>
        </p:spPr>
      </p:pic>
    </p:spTree>
    <p:extLst>
      <p:ext uri="{BB962C8B-B14F-4D97-AF65-F5344CB8AC3E}">
        <p14:creationId xmlns:p14="http://schemas.microsoft.com/office/powerpoint/2010/main" val="340093213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496156611B3A4C9D3016DD1C82BE82" ma:contentTypeVersion="14" ma:contentTypeDescription="Create a new document." ma:contentTypeScope="" ma:versionID="a0dc8397e2a3f1afdb79b843148ae111">
  <xsd:schema xmlns:xsd="http://www.w3.org/2001/XMLSchema" xmlns:xs="http://www.w3.org/2001/XMLSchema" xmlns:p="http://schemas.microsoft.com/office/2006/metadata/properties" xmlns:ns3="b3fe5981-60c0-4104-a1b1-a1fac9687ed0" xmlns:ns4="e0e7bb2f-ff26-4fae-befd-4a9a53791a98" targetNamespace="http://schemas.microsoft.com/office/2006/metadata/properties" ma:root="true" ma:fieldsID="4e27fab920473e4351fe4ab2726f0006" ns3:_="" ns4:_="">
    <xsd:import namespace="b3fe5981-60c0-4104-a1b1-a1fac9687ed0"/>
    <xsd:import namespace="e0e7bb2f-ff26-4fae-befd-4a9a53791a9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fe5981-60c0-4104-a1b1-a1fac9687e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0e7bb2f-ff26-4fae-befd-4a9a53791a98"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446DF63-B77C-4C04-B63E-CBF09F467A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3fe5981-60c0-4104-a1b1-a1fac9687ed0"/>
    <ds:schemaRef ds:uri="e0e7bb2f-ff26-4fae-befd-4a9a53791a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0B470A4-AC07-4127-8C83-087D868B9D18}">
  <ds:schemaRefs>
    <ds:schemaRef ds:uri="http://purl.org/dc/dcmitype/"/>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purl.org/dc/elements/1.1/"/>
    <ds:schemaRef ds:uri="http://schemas.openxmlformats.org/package/2006/metadata/core-properties"/>
    <ds:schemaRef ds:uri="e0e7bb2f-ff26-4fae-befd-4a9a53791a98"/>
    <ds:schemaRef ds:uri="b3fe5981-60c0-4104-a1b1-a1fac9687ed0"/>
  </ds:schemaRefs>
</ds:datastoreItem>
</file>

<file path=customXml/itemProps3.xml><?xml version="1.0" encoding="utf-8"?>
<ds:datastoreItem xmlns:ds="http://schemas.openxmlformats.org/officeDocument/2006/customXml" ds:itemID="{A48AC30E-93EA-4EDD-902C-F03A0B920A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 Boardroom</Template>
  <TotalTime>1315</TotalTime>
  <Words>1105</Words>
  <Application>Microsoft Office PowerPoint</Application>
  <PresentationFormat>Custom</PresentationFormat>
  <Paragraphs>190</Paragraphs>
  <Slides>32</Slides>
  <Notes>8</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Ion Boardroom</vt:lpstr>
      <vt:lpstr>Customer service</vt:lpstr>
      <vt:lpstr>Welcome to the Adult and Community Learning Service</vt:lpstr>
      <vt:lpstr>Learning objectives for today</vt:lpstr>
      <vt:lpstr>PowerPoint Presentation</vt:lpstr>
      <vt:lpstr>If there is a fire</vt:lpstr>
      <vt:lpstr>PowerPoint Presentation</vt:lpstr>
      <vt:lpstr>PowerPoint Presentation</vt:lpstr>
      <vt:lpstr>Online Safety</vt:lpstr>
      <vt:lpstr>PowerPoint Presentation</vt:lpstr>
      <vt:lpstr>Safeguarding is Important.         Please…</vt:lpstr>
      <vt:lpstr>PowerPoint Presentation</vt:lpstr>
      <vt:lpstr>What next?..........</vt:lpstr>
      <vt:lpstr>Introduction to Moodle</vt:lpstr>
      <vt:lpstr>Course Dates and Tutor Contact info</vt:lpstr>
      <vt:lpstr>Information about other ACL courses</vt:lpstr>
      <vt:lpstr>A closer look at the unit</vt:lpstr>
      <vt:lpstr>Islington ACL Learner Handbook</vt:lpstr>
      <vt:lpstr>How we will work together </vt:lpstr>
      <vt:lpstr> Individual Learning plans   Let’s go back to Moodle to fill out our individual learning plans.  We will also do our:  Learner Profiles Health and Safety Checklists</vt:lpstr>
      <vt:lpstr>Learner Diaries</vt:lpstr>
      <vt:lpstr>introductions</vt:lpstr>
      <vt:lpstr>What is customer service?</vt:lpstr>
      <vt:lpstr>Write your own definition of Customer Service</vt:lpstr>
      <vt:lpstr>Customer service – a definition</vt:lpstr>
      <vt:lpstr>Different aspects of customer service</vt:lpstr>
      <vt:lpstr>The Virtuous Circle of Customer Service</vt:lpstr>
      <vt:lpstr>Homework : </vt:lpstr>
      <vt:lpstr>The UK Customer Service Index</vt:lpstr>
      <vt:lpstr>Good customer service is important to an organisation because it:</vt:lpstr>
      <vt:lpstr>PowerPoint Presentation</vt:lpstr>
      <vt:lpstr>PowerPoint Presentation</vt:lpstr>
      <vt:lpstr>  Questions for Discussion  </vt:lpstr>
    </vt:vector>
  </TitlesOfParts>
  <Company>London Borough of Islington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service</dc:title>
  <dc:creator>Moore, Alison</dc:creator>
  <cp:lastModifiedBy>First Steps</cp:lastModifiedBy>
  <cp:revision>33</cp:revision>
  <dcterms:created xsi:type="dcterms:W3CDTF">2021-04-27T13:47:02Z</dcterms:created>
  <dcterms:modified xsi:type="dcterms:W3CDTF">2021-10-05T10:45:07Z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0x010100BA496156611B3A4C9D3016DD1C82BE82</vt:lpwstr>
  </property>
</Properties>
</file>