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301" r:id="rId4"/>
    <p:sldId id="355" r:id="rId5"/>
    <p:sldId id="342" r:id="rId6"/>
    <p:sldId id="343" r:id="rId7"/>
    <p:sldId id="350" r:id="rId8"/>
    <p:sldId id="347" r:id="rId9"/>
    <p:sldId id="356" r:id="rId10"/>
    <p:sldId id="351" r:id="rId11"/>
    <p:sldId id="35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sen, Gulcoy" initials="EG" lastIdx="1" clrIdx="0">
    <p:extLst>
      <p:ext uri="{19B8F6BF-5375-455C-9EA6-DF929625EA0E}">
        <p15:presenceInfo xmlns:p15="http://schemas.microsoft.com/office/powerpoint/2012/main" userId="S-1-5-21-842925246-1214440339-725345543-901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99" autoAdjust="0"/>
    <p:restoredTop sz="94660"/>
  </p:normalViewPr>
  <p:slideViewPr>
    <p:cSldViewPr snapToGrid="0">
      <p:cViewPr varScale="1">
        <p:scale>
          <a:sx n="80" d="100"/>
          <a:sy n="80" d="100"/>
        </p:scale>
        <p:origin x="2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14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90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02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90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780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32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72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808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71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575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82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355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worksheets/en/English_as_a_Second_Language_(ESL)/There_is_-_there_are/There_is_-_There_are_%5E_a,_an,_some,_any_gy25424b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worksheets/en/English_as_a_Second_Language_(ESL)/Present_Simple/Simple_Present_Tense_test-2_vz1891862i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worksheets/en/English_as_a_Second_Language_(ESL)/Present_Simple/Simple_Present_Tense_test-2_vz1891862io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as_a_Second_Language_(ESL)/Countable_and_uncountable_nouns/Countables_and_uncountables_fo857352pl" TargetMode="External"/><Relationship Id="rId2" Type="http://schemas.openxmlformats.org/officeDocument/2006/relationships/hyperlink" Target="https://www.youtube.com/watch?v=Srglu-yI9Ow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iveworksheets.com/worksheets/en/English_as_a_Second_Language_(ESL)/Countable_and_uncountable_nouns/A_AN_SOME_ANY_%5E_there_is_-_there_are_ki1675732jh" TargetMode="External"/><Relationship Id="rId4" Type="http://schemas.openxmlformats.org/officeDocument/2006/relationships/hyperlink" Target="https://www.youtube.com/watch?v=MIDOnliWyew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6104" y="310099"/>
            <a:ext cx="10031896" cy="12881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731519" y="1765191"/>
            <a:ext cx="970059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What’s the date today?</a:t>
            </a:r>
            <a:br>
              <a:rPr lang="en-GB" sz="2800" dirty="0"/>
            </a:br>
            <a:r>
              <a:rPr lang="en-GB" sz="2800" dirty="0" smtClean="0"/>
              <a:t>19/10/2021</a:t>
            </a:r>
          </a:p>
          <a:p>
            <a:r>
              <a:rPr lang="en-GB" sz="2800" dirty="0" smtClean="0"/>
              <a:t>The nineteenth of October</a:t>
            </a:r>
          </a:p>
          <a:p>
            <a:endParaRPr lang="en-GB" sz="2800" dirty="0"/>
          </a:p>
          <a:p>
            <a:r>
              <a:rPr lang="en-GB" sz="2800" dirty="0" smtClean="0"/>
              <a:t>What day is it?</a:t>
            </a:r>
          </a:p>
          <a:p>
            <a:r>
              <a:rPr lang="en-GB" sz="2800" dirty="0"/>
              <a:t>T</a:t>
            </a:r>
            <a:r>
              <a:rPr lang="en-GB" sz="2800" dirty="0" smtClean="0"/>
              <a:t>uesday</a:t>
            </a:r>
          </a:p>
        </p:txBody>
      </p:sp>
    </p:spTree>
    <p:extLst>
      <p:ext uri="{BB962C8B-B14F-4D97-AF65-F5344CB8AC3E}">
        <p14:creationId xmlns:p14="http://schemas.microsoft.com/office/powerpoint/2010/main" val="48675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6490" y="0"/>
            <a:ext cx="11115262" cy="6130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Countable nouns       		</a:t>
            </a:r>
            <a:r>
              <a:rPr lang="en-GB" b="1" dirty="0" smtClean="0"/>
              <a:t>	uncountable </a:t>
            </a:r>
            <a:r>
              <a:rPr lang="en-GB" b="1" dirty="0"/>
              <a:t>nouns</a:t>
            </a:r>
          </a:p>
          <a:p>
            <a:pPr marL="0" indent="0">
              <a:buNone/>
            </a:pPr>
            <a:r>
              <a:rPr lang="en-GB" dirty="0" smtClean="0"/>
              <a:t>Books						water</a:t>
            </a:r>
          </a:p>
          <a:p>
            <a:pPr marL="0" indent="0">
              <a:buNone/>
            </a:pPr>
            <a:r>
              <a:rPr lang="en-GB" dirty="0" smtClean="0"/>
              <a:t>There </a:t>
            </a:r>
            <a:r>
              <a:rPr lang="en-GB" dirty="0" smtClean="0">
                <a:solidFill>
                  <a:srgbClr val="0070C0"/>
                </a:solidFill>
              </a:rPr>
              <a:t>are</a:t>
            </a:r>
            <a:r>
              <a:rPr lang="en-GB" dirty="0" smtClean="0"/>
              <a:t> some book</a:t>
            </a:r>
            <a:r>
              <a:rPr lang="en-GB" dirty="0" smtClean="0">
                <a:solidFill>
                  <a:srgbClr val="0070C0"/>
                </a:solidFill>
              </a:rPr>
              <a:t>s</a:t>
            </a:r>
            <a:r>
              <a:rPr lang="en-GB" dirty="0" smtClean="0"/>
              <a:t>.			There </a:t>
            </a:r>
            <a:r>
              <a:rPr lang="en-GB" dirty="0" smtClean="0">
                <a:solidFill>
                  <a:srgbClr val="0070C0"/>
                </a:solidFill>
              </a:rPr>
              <a:t>is </a:t>
            </a:r>
            <a:r>
              <a:rPr lang="en-GB" dirty="0" smtClean="0"/>
              <a:t>some water.</a:t>
            </a: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Are</a:t>
            </a:r>
            <a:r>
              <a:rPr lang="en-GB" dirty="0" smtClean="0"/>
              <a:t> there any books?			</a:t>
            </a:r>
            <a:r>
              <a:rPr lang="en-GB" dirty="0" smtClean="0">
                <a:solidFill>
                  <a:srgbClr val="0070C0"/>
                </a:solidFill>
              </a:rPr>
              <a:t>Is</a:t>
            </a:r>
            <a:r>
              <a:rPr lang="en-GB" dirty="0" smtClean="0"/>
              <a:t> there any water?</a:t>
            </a:r>
          </a:p>
          <a:p>
            <a:pPr marL="0" indent="0">
              <a:buNone/>
            </a:pPr>
            <a:r>
              <a:rPr lang="en-GB" dirty="0" smtClean="0"/>
              <a:t>There </a:t>
            </a:r>
            <a:r>
              <a:rPr lang="en-GB" dirty="0" smtClean="0">
                <a:solidFill>
                  <a:srgbClr val="0070C0"/>
                </a:solidFill>
              </a:rPr>
              <a:t>aren’t </a:t>
            </a:r>
            <a:r>
              <a:rPr lang="en-GB" dirty="0" smtClean="0"/>
              <a:t>any books.</a:t>
            </a:r>
            <a:r>
              <a:rPr lang="en-GB" dirty="0"/>
              <a:t>	</a:t>
            </a:r>
            <a:r>
              <a:rPr lang="en-GB" dirty="0" smtClean="0"/>
              <a:t>		There </a:t>
            </a:r>
            <a:r>
              <a:rPr lang="en-GB" dirty="0" smtClean="0">
                <a:solidFill>
                  <a:srgbClr val="0070C0"/>
                </a:solidFill>
              </a:rPr>
              <a:t>isn’t</a:t>
            </a:r>
            <a:r>
              <a:rPr lang="en-GB" dirty="0" smtClean="0"/>
              <a:t> any water.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Apples					milk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There are</a:t>
            </a:r>
            <a:r>
              <a:rPr lang="en-GB" u="sng" strike="sngStrike" dirty="0" smtClean="0"/>
              <a:t>/is</a:t>
            </a:r>
            <a:r>
              <a:rPr lang="en-GB" dirty="0" smtClean="0"/>
              <a:t> s</a:t>
            </a:r>
            <a:r>
              <a:rPr lang="en-GB" dirty="0" smtClean="0">
                <a:solidFill>
                  <a:srgbClr val="0070C0"/>
                </a:solidFill>
              </a:rPr>
              <a:t>ome</a:t>
            </a:r>
            <a:r>
              <a:rPr lang="en-GB" dirty="0" smtClean="0"/>
              <a:t> </a:t>
            </a:r>
            <a:r>
              <a:rPr lang="en-GB" strike="sngStrike" dirty="0" smtClean="0"/>
              <a:t>apple/</a:t>
            </a:r>
            <a:r>
              <a:rPr lang="en-GB" dirty="0" smtClean="0">
                <a:solidFill>
                  <a:srgbClr val="0070C0"/>
                </a:solidFill>
              </a:rPr>
              <a:t>apples</a:t>
            </a:r>
            <a:r>
              <a:rPr lang="en-GB" dirty="0" smtClean="0"/>
              <a:t>.	</a:t>
            </a:r>
            <a:r>
              <a:rPr lang="en-GB" dirty="0" smtClean="0">
                <a:solidFill>
                  <a:srgbClr val="0070C0"/>
                </a:solidFill>
              </a:rPr>
              <a:t>There</a:t>
            </a:r>
            <a:r>
              <a:rPr lang="en-GB" dirty="0" smtClean="0"/>
              <a:t> </a:t>
            </a:r>
            <a:r>
              <a:rPr lang="en-GB" strike="sngStrike" dirty="0" smtClean="0"/>
              <a:t>are/</a:t>
            </a:r>
            <a:r>
              <a:rPr lang="en-GB" dirty="0" smtClean="0">
                <a:solidFill>
                  <a:srgbClr val="0070C0"/>
                </a:solidFill>
              </a:rPr>
              <a:t>is some milk</a:t>
            </a:r>
            <a:r>
              <a:rPr lang="en-GB" strike="sngStrike" dirty="0" smtClean="0"/>
              <a:t>./milks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Are</a:t>
            </a:r>
            <a:r>
              <a:rPr lang="en-GB" strike="sngStrike" dirty="0" smtClean="0"/>
              <a:t>/Is </a:t>
            </a:r>
            <a:r>
              <a:rPr lang="en-GB" dirty="0" smtClean="0">
                <a:solidFill>
                  <a:srgbClr val="0070C0"/>
                </a:solidFill>
              </a:rPr>
              <a:t>there any </a:t>
            </a:r>
            <a:r>
              <a:rPr lang="en-GB" strike="sngStrike" dirty="0" smtClean="0"/>
              <a:t>apple/</a:t>
            </a:r>
            <a:r>
              <a:rPr lang="en-GB" dirty="0" smtClean="0">
                <a:solidFill>
                  <a:srgbClr val="0070C0"/>
                </a:solidFill>
              </a:rPr>
              <a:t>apples?</a:t>
            </a:r>
            <a:r>
              <a:rPr lang="en-GB" dirty="0" smtClean="0"/>
              <a:t>		</a:t>
            </a:r>
            <a:r>
              <a:rPr lang="en-GB" strike="sngStrike" dirty="0" smtClean="0"/>
              <a:t>Are/</a:t>
            </a:r>
            <a:r>
              <a:rPr lang="en-GB" dirty="0" smtClean="0">
                <a:solidFill>
                  <a:srgbClr val="0070C0"/>
                </a:solidFill>
              </a:rPr>
              <a:t>Is there any milk</a:t>
            </a:r>
            <a:r>
              <a:rPr lang="en-GB" strike="sngStrike" dirty="0" smtClean="0"/>
              <a:t>/milks</a:t>
            </a:r>
            <a:r>
              <a:rPr lang="en-GB" dirty="0" smtClean="0">
                <a:solidFill>
                  <a:srgbClr val="0070C0"/>
                </a:solidFill>
              </a:rPr>
              <a:t>?</a:t>
            </a: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There</a:t>
            </a:r>
            <a:r>
              <a:rPr lang="en-GB" dirty="0" smtClean="0"/>
              <a:t> </a:t>
            </a:r>
            <a:r>
              <a:rPr lang="en-GB" strike="sngStrike" dirty="0" smtClean="0"/>
              <a:t>isn’t/</a:t>
            </a:r>
            <a:r>
              <a:rPr lang="en-GB" dirty="0" smtClean="0">
                <a:solidFill>
                  <a:srgbClr val="0070C0"/>
                </a:solidFill>
              </a:rPr>
              <a:t>aren’t any </a:t>
            </a:r>
            <a:r>
              <a:rPr lang="en-GB" strike="sngStrike" dirty="0" smtClean="0"/>
              <a:t>apple/</a:t>
            </a:r>
            <a:r>
              <a:rPr lang="en-GB" dirty="0" smtClean="0">
                <a:solidFill>
                  <a:srgbClr val="0070C0"/>
                </a:solidFill>
              </a:rPr>
              <a:t>apples</a:t>
            </a:r>
            <a:r>
              <a:rPr lang="en-GB" dirty="0" smtClean="0"/>
              <a:t>.	</a:t>
            </a:r>
            <a:r>
              <a:rPr lang="en-GB" dirty="0" smtClean="0">
                <a:solidFill>
                  <a:srgbClr val="0070C0"/>
                </a:solidFill>
              </a:rPr>
              <a:t>There isn’t</a:t>
            </a:r>
            <a:r>
              <a:rPr lang="en-GB" dirty="0" smtClean="0"/>
              <a:t>/</a:t>
            </a:r>
            <a:r>
              <a:rPr lang="en-GB" strike="sngStrike" dirty="0" smtClean="0"/>
              <a:t>aren’t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0070C0"/>
                </a:solidFill>
              </a:rPr>
              <a:t>any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0070C0"/>
                </a:solidFill>
              </a:rPr>
              <a:t>milk</a:t>
            </a:r>
            <a:r>
              <a:rPr lang="en-GB" dirty="0" smtClean="0"/>
              <a:t>/</a:t>
            </a:r>
            <a:r>
              <a:rPr lang="en-GB" strike="sngStrike" dirty="0" smtClean="0"/>
              <a:t>milks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7065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7078" y="906448"/>
            <a:ext cx="10781307" cy="52240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/>
              <a:t>HW-</a:t>
            </a:r>
          </a:p>
          <a:p>
            <a:pPr marL="0" indent="0">
              <a:buNone/>
            </a:pPr>
            <a:r>
              <a:rPr lang="en-GB" u="sng" dirty="0">
                <a:hlinkClick r:id="rId2"/>
              </a:rPr>
              <a:t>https://www.liveworksheets.com/worksheets/en/English_as_a_Second_Language_(ESL)/There_is_-_there_are/There_is_-_There_are_%5E_a,_an,_some,_any_gy25424bs</a:t>
            </a:r>
            <a:endParaRPr lang="en-GB" u="sng" dirty="0"/>
          </a:p>
          <a:p>
            <a:pPr marL="0" indent="0">
              <a:buNone/>
            </a:pPr>
            <a:endParaRPr lang="en-GB" u="sng" dirty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680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202" y="1073426"/>
            <a:ext cx="10047798" cy="4723075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Aim of the session:</a:t>
            </a:r>
          </a:p>
          <a:p>
            <a:pPr algn="l"/>
            <a:r>
              <a:rPr lang="en-GB" dirty="0"/>
              <a:t>By the end of the session learners will be able </a:t>
            </a:r>
            <a:r>
              <a:rPr lang="en-GB" dirty="0" smtClean="0"/>
              <a:t>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Check homework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Recap simple present tense questions and how to answer them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use countable and uncountable </a:t>
            </a:r>
            <a:r>
              <a:rPr lang="en-GB" dirty="0" smtClean="0"/>
              <a:t>nouns with correct grammar</a:t>
            </a:r>
            <a:endParaRPr lang="en-GB" dirty="0" smtClean="0"/>
          </a:p>
          <a:p>
            <a:pPr algn="l"/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350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7"/>
            <a:ext cx="10515600" cy="6180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 smtClean="0">
                <a:hlinkClick r:id="rId2"/>
              </a:rPr>
              <a:t>homework</a:t>
            </a:r>
          </a:p>
          <a:p>
            <a:endParaRPr lang="en-GB" u="sng" dirty="0">
              <a:hlinkClick r:id="rId2"/>
            </a:endParaRPr>
          </a:p>
          <a:p>
            <a:r>
              <a:rPr lang="en-GB" u="sng" dirty="0" smtClean="0">
                <a:hlinkClick r:id="rId2"/>
              </a:rPr>
              <a:t>https</a:t>
            </a:r>
            <a:r>
              <a:rPr lang="en-GB" u="sng" dirty="0">
                <a:hlinkClick r:id="rId2"/>
              </a:rPr>
              <a:t>://www.liveworksheets.com/worksheets/en/English_as_a_Second_Language_(ESL)/Present_Simple/Simple_Present_Tense_test-2_vz1891862io</a:t>
            </a:r>
            <a:endParaRPr lang="en-GB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57526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7"/>
            <a:ext cx="10515600" cy="6180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 smtClean="0">
                <a:hlinkClick r:id="rId2"/>
              </a:rPr>
              <a:t>homework</a:t>
            </a:r>
            <a:endParaRPr lang="en-GB" u="sng" dirty="0">
              <a:hlinkClick r:id="rId2"/>
            </a:endParaRPr>
          </a:p>
          <a:p>
            <a:r>
              <a:rPr lang="en-GB" sz="1200" u="sng" dirty="0" smtClean="0">
                <a:hlinkClick r:id="rId2"/>
              </a:rPr>
              <a:t>https</a:t>
            </a:r>
            <a:r>
              <a:rPr lang="en-GB" sz="1200" u="sng" dirty="0">
                <a:hlinkClick r:id="rId2"/>
              </a:rPr>
              <a:t>://www.liveworksheets.com/worksheets/en/English_as_a_Second_Language_(ESL)/</a:t>
            </a:r>
            <a:r>
              <a:rPr lang="en-GB" sz="1200" u="sng" dirty="0" smtClean="0">
                <a:hlinkClick r:id="rId2"/>
              </a:rPr>
              <a:t>Present_Simple/Simple_Present_Tense_test-2_vz1891862io</a:t>
            </a:r>
            <a:endParaRPr lang="en-GB" sz="1200" u="sng" dirty="0" smtClean="0"/>
          </a:p>
          <a:p>
            <a:pPr marL="0" indent="0">
              <a:buNone/>
            </a:pPr>
            <a:endParaRPr lang="en-GB" sz="1200" u="sng" dirty="0"/>
          </a:p>
          <a:p>
            <a:pPr marL="0" indent="0">
              <a:buNone/>
            </a:pPr>
            <a:r>
              <a:rPr lang="en-GB" sz="2400" u="sng" dirty="0" smtClean="0"/>
              <a:t>Simple Present tense</a:t>
            </a:r>
            <a:endParaRPr lang="en-GB" sz="2400" dirty="0"/>
          </a:p>
          <a:p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863175"/>
              </p:ext>
            </p:extLst>
          </p:nvPr>
        </p:nvGraphicFramePr>
        <p:xfrm>
          <a:off x="644054" y="1851844"/>
          <a:ext cx="9120148" cy="48656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0037">
                  <a:extLst>
                    <a:ext uri="{9D8B030D-6E8A-4147-A177-3AD203B41FA5}">
                      <a16:colId xmlns:a16="http://schemas.microsoft.com/office/drawing/2014/main" val="1607556186"/>
                    </a:ext>
                  </a:extLst>
                </a:gridCol>
                <a:gridCol w="2280037">
                  <a:extLst>
                    <a:ext uri="{9D8B030D-6E8A-4147-A177-3AD203B41FA5}">
                      <a16:colId xmlns:a16="http://schemas.microsoft.com/office/drawing/2014/main" val="1837703085"/>
                    </a:ext>
                  </a:extLst>
                </a:gridCol>
                <a:gridCol w="2280037">
                  <a:extLst>
                    <a:ext uri="{9D8B030D-6E8A-4147-A177-3AD203B41FA5}">
                      <a16:colId xmlns:a16="http://schemas.microsoft.com/office/drawing/2014/main" val="2716191972"/>
                    </a:ext>
                  </a:extLst>
                </a:gridCol>
                <a:gridCol w="2280037">
                  <a:extLst>
                    <a:ext uri="{9D8B030D-6E8A-4147-A177-3AD203B41FA5}">
                      <a16:colId xmlns:a16="http://schemas.microsoft.com/office/drawing/2014/main" val="3744619284"/>
                    </a:ext>
                  </a:extLst>
                </a:gridCol>
              </a:tblGrid>
              <a:tr h="555131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subject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Verb (do)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exercise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everyday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610624"/>
                  </a:ext>
                </a:extLst>
              </a:tr>
              <a:tr h="555131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I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do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exercise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everyday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1014452"/>
                  </a:ext>
                </a:extLst>
              </a:tr>
              <a:tr h="555131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You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do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779788"/>
                  </a:ext>
                </a:extLst>
              </a:tr>
              <a:tr h="555131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He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does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736306"/>
                  </a:ext>
                </a:extLst>
              </a:tr>
              <a:tr h="555131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She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does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489258"/>
                  </a:ext>
                </a:extLst>
              </a:tr>
              <a:tr h="622471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It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does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217953"/>
                  </a:ext>
                </a:extLst>
              </a:tr>
              <a:tr h="555131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We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do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19750"/>
                  </a:ext>
                </a:extLst>
              </a:tr>
              <a:tr h="555131">
                <a:tc>
                  <a:txBody>
                    <a:bodyPr/>
                    <a:lstStyle/>
                    <a:p>
                      <a:r>
                        <a:rPr lang="en-GB" sz="3200" dirty="0" smtClean="0"/>
                        <a:t>They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do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4371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126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5325" y="182880"/>
            <a:ext cx="6856675" cy="65518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What do they usually do ever </a:t>
            </a:r>
            <a:r>
              <a:rPr lang="en-GB" dirty="0"/>
              <a:t>S</a:t>
            </a:r>
            <a:r>
              <a:rPr lang="en-GB" dirty="0" smtClean="0"/>
              <a:t>aturday?</a:t>
            </a:r>
          </a:p>
          <a:p>
            <a:pPr marL="0" indent="0">
              <a:buNone/>
            </a:pPr>
            <a:r>
              <a:rPr lang="en-GB" dirty="0" smtClean="0"/>
              <a:t>They go shopping.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What does Mohammed do every Saturday?</a:t>
            </a:r>
          </a:p>
          <a:p>
            <a:pPr marL="0" indent="0">
              <a:buNone/>
            </a:pPr>
            <a:r>
              <a:rPr lang="en-GB" dirty="0" smtClean="0"/>
              <a:t>He go</a:t>
            </a:r>
            <a:r>
              <a:rPr lang="en-GB" dirty="0" smtClean="0">
                <a:solidFill>
                  <a:srgbClr val="FF0000"/>
                </a:solidFill>
              </a:rPr>
              <a:t>es</a:t>
            </a:r>
            <a:r>
              <a:rPr lang="en-GB" dirty="0" smtClean="0"/>
              <a:t> shopping every Saturday.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57809" y="238539"/>
            <a:ext cx="2321781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Every Saturday</a:t>
            </a:r>
            <a:endParaRPr lang="en-GB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09" y="1086469"/>
            <a:ext cx="4230467" cy="281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264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446643" y="182880"/>
            <a:ext cx="6313337" cy="65518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What does she usually do every Monday?</a:t>
            </a:r>
          </a:p>
          <a:p>
            <a:pPr marL="0" indent="0">
              <a:buNone/>
            </a:pPr>
            <a:r>
              <a:rPr lang="en-GB" dirty="0" smtClean="0"/>
              <a:t>The teacher go</a:t>
            </a:r>
            <a:r>
              <a:rPr lang="en-GB" dirty="0" smtClean="0">
                <a:solidFill>
                  <a:srgbClr val="FF0000"/>
                </a:solidFill>
              </a:rPr>
              <a:t>es</a:t>
            </a:r>
            <a:r>
              <a:rPr lang="en-GB" dirty="0" smtClean="0"/>
              <a:t> to school.</a:t>
            </a:r>
          </a:p>
          <a:p>
            <a:pPr marL="0" indent="0">
              <a:buNone/>
            </a:pPr>
            <a:r>
              <a:rPr lang="en-GB" dirty="0" smtClean="0"/>
              <a:t>She is a teacher.</a:t>
            </a:r>
          </a:p>
          <a:p>
            <a:pPr marL="0" indent="0">
              <a:buNone/>
            </a:pPr>
            <a:r>
              <a:rPr lang="en-GB" dirty="0" smtClean="0"/>
              <a:t>She teach</a:t>
            </a:r>
            <a:r>
              <a:rPr lang="en-GB" dirty="0" smtClean="0">
                <a:solidFill>
                  <a:srgbClr val="FF0000"/>
                </a:solidFill>
              </a:rPr>
              <a:t>es</a:t>
            </a:r>
            <a:r>
              <a:rPr lang="en-GB" dirty="0" smtClean="0"/>
              <a:t> to children.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What do the children do every Monday?</a:t>
            </a:r>
          </a:p>
          <a:p>
            <a:pPr marL="0" indent="0">
              <a:buNone/>
            </a:pPr>
            <a:r>
              <a:rPr lang="en-GB" dirty="0" smtClean="0"/>
              <a:t>They go to school.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7809" y="238539"/>
            <a:ext cx="2544417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Every Monday</a:t>
            </a:r>
            <a:endParaRPr lang="en-GB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08" y="1421544"/>
            <a:ext cx="4351933" cy="289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010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7"/>
            <a:ext cx="10515600" cy="6180139"/>
          </a:xfrm>
        </p:spPr>
        <p:txBody>
          <a:bodyPr>
            <a:normAutofit/>
          </a:bodyPr>
          <a:lstStyle/>
          <a:p>
            <a:r>
              <a:rPr lang="en-GB" u="sng" dirty="0" smtClean="0"/>
              <a:t>What </a:t>
            </a:r>
            <a:r>
              <a:rPr lang="en-GB" u="sng" dirty="0" smtClean="0">
                <a:solidFill>
                  <a:srgbClr val="FF0000"/>
                </a:solidFill>
              </a:rPr>
              <a:t>do</a:t>
            </a:r>
            <a:r>
              <a:rPr lang="en-GB" u="sng" dirty="0" smtClean="0"/>
              <a:t> you usually do </a:t>
            </a:r>
            <a:r>
              <a:rPr lang="en-GB" u="sng" dirty="0" smtClean="0">
                <a:solidFill>
                  <a:srgbClr val="FF0000"/>
                </a:solidFill>
              </a:rPr>
              <a:t>everyday this time</a:t>
            </a:r>
            <a:r>
              <a:rPr lang="en-GB" u="sng" dirty="0" smtClean="0"/>
              <a:t>? </a:t>
            </a:r>
            <a:r>
              <a:rPr lang="en-GB" dirty="0" smtClean="0"/>
              <a:t>          </a:t>
            </a:r>
            <a:r>
              <a:rPr lang="en-GB" u="sng" dirty="0" smtClean="0"/>
              <a:t>(</a:t>
            </a:r>
            <a:r>
              <a:rPr lang="en-GB" dirty="0" smtClean="0"/>
              <a:t>Routine)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I look after my grandchildren.</a:t>
            </a:r>
          </a:p>
          <a:p>
            <a:pPr marL="0" indent="0">
              <a:buNone/>
            </a:pPr>
            <a:r>
              <a:rPr lang="en-GB" dirty="0" smtClean="0"/>
              <a:t>I drink my coffee.</a:t>
            </a:r>
          </a:p>
          <a:p>
            <a:pPr marL="0" indent="0">
              <a:buNone/>
            </a:pPr>
            <a:r>
              <a:rPr lang="en-GB" dirty="0" smtClean="0"/>
              <a:t>I have breakfast.</a:t>
            </a:r>
          </a:p>
          <a:p>
            <a:pPr marL="0" indent="0">
              <a:buNone/>
            </a:pPr>
            <a:r>
              <a:rPr lang="en-GB" dirty="0" smtClean="0"/>
              <a:t>I sleep.</a:t>
            </a:r>
          </a:p>
          <a:p>
            <a:pPr marL="0" indent="0">
              <a:buNone/>
            </a:pPr>
            <a:r>
              <a:rPr lang="en-GB" dirty="0" smtClean="0"/>
              <a:t>I drink tea and have breakfast.</a:t>
            </a:r>
          </a:p>
          <a:p>
            <a:pPr marL="0" indent="0">
              <a:buNone/>
            </a:pPr>
            <a:r>
              <a:rPr lang="en-GB" dirty="0" smtClean="0"/>
              <a:t>I do exercise at home.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She does exercise at home.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u="sng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432505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8"/>
            <a:ext cx="10515600" cy="58064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Video- </a:t>
            </a:r>
            <a:r>
              <a:rPr lang="en-GB" dirty="0" smtClean="0"/>
              <a:t>aren’t for </a:t>
            </a:r>
            <a:r>
              <a:rPr lang="en-GB" dirty="0" err="1" smtClean="0"/>
              <a:t>countables</a:t>
            </a:r>
            <a:r>
              <a:rPr lang="en-GB" dirty="0" smtClean="0"/>
              <a:t> -isn’t for </a:t>
            </a:r>
            <a:r>
              <a:rPr lang="en-GB" dirty="0" err="1" smtClean="0"/>
              <a:t>uncountables</a:t>
            </a:r>
            <a:endParaRPr lang="en-GB" dirty="0"/>
          </a:p>
          <a:p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www.youtube.com/watch?v=Srglu-yI9Ow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activity</a:t>
            </a:r>
            <a:endParaRPr lang="en-GB" dirty="0"/>
          </a:p>
          <a:p>
            <a:r>
              <a:rPr lang="en-GB" u="sng" dirty="0">
                <a:hlinkClick r:id="rId3"/>
              </a:rPr>
              <a:t>https://www.liveworksheets.com/worksheets/en/English_as_a_Second_Language_(ESL)/</a:t>
            </a:r>
            <a:r>
              <a:rPr lang="en-GB" u="sng" dirty="0" smtClean="0">
                <a:hlinkClick r:id="rId3"/>
              </a:rPr>
              <a:t>Countable_and_uncountable_nouns/Countables_and_uncountables_fo857352pl</a:t>
            </a:r>
            <a:endParaRPr lang="en-GB" u="sng" dirty="0" smtClean="0"/>
          </a:p>
          <a:p>
            <a:pPr marL="0" indent="0">
              <a:buNone/>
            </a:pPr>
            <a:endParaRPr lang="en-GB" u="sng" dirty="0" smtClean="0"/>
          </a:p>
          <a:p>
            <a:pPr marL="0" indent="0">
              <a:buNone/>
            </a:pPr>
            <a:r>
              <a:rPr lang="en-GB" dirty="0" smtClean="0"/>
              <a:t>Video-a/an  </a:t>
            </a:r>
            <a:r>
              <a:rPr lang="en-GB" dirty="0"/>
              <a:t>some/any</a:t>
            </a:r>
          </a:p>
          <a:p>
            <a:pPr marL="0" indent="0">
              <a:buNone/>
            </a:pP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www.youtube.com/watch?v=MIDOnliWyew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r>
              <a:rPr lang="en-GB" u="sng" dirty="0">
                <a:hlinkClick r:id="rId5"/>
              </a:rPr>
              <a:t>https://www.liveworksheets.com/worksheets/en/English_as_a_Second_Language_(ESL)/Countable_and_uncountable_nouns/A_AN_SOME_ANY_%5E_there_is_-_</a:t>
            </a:r>
            <a:r>
              <a:rPr lang="en-GB" u="sng" dirty="0" smtClean="0">
                <a:hlinkClick r:id="rId5"/>
              </a:rPr>
              <a:t>there_are_ki1675732jh</a:t>
            </a:r>
            <a:endParaRPr lang="en-GB" u="sng" dirty="0" smtClean="0"/>
          </a:p>
          <a:p>
            <a:pPr marL="0" indent="0">
              <a:buNone/>
            </a:pPr>
            <a:endParaRPr lang="en-GB" u="sng" dirty="0" smtClean="0"/>
          </a:p>
          <a:p>
            <a:endParaRPr lang="en-GB" u="sng" dirty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165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8"/>
            <a:ext cx="10515600" cy="58064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Countable nouns       	</a:t>
            </a:r>
            <a:r>
              <a:rPr lang="en-GB" b="1" dirty="0" smtClean="0"/>
              <a:t>	</a:t>
            </a:r>
            <a:r>
              <a:rPr lang="en-GB" b="1" dirty="0"/>
              <a:t>	uncountable nouns</a:t>
            </a:r>
          </a:p>
          <a:p>
            <a:pPr marL="0" indent="0">
              <a:buNone/>
            </a:pPr>
            <a:r>
              <a:rPr lang="en-GB" dirty="0"/>
              <a:t>a/an  					</a:t>
            </a:r>
            <a:r>
              <a:rPr lang="en-GB" dirty="0" smtClean="0"/>
              <a:t>	some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One					</a:t>
            </a:r>
            <a:r>
              <a:rPr lang="en-GB" dirty="0" smtClean="0"/>
              <a:t>	any </a:t>
            </a:r>
            <a:r>
              <a:rPr lang="en-GB" dirty="0"/>
              <a:t>(questions and negatives)</a:t>
            </a:r>
          </a:p>
          <a:p>
            <a:pPr marL="0" indent="0">
              <a:buNone/>
            </a:pPr>
            <a:r>
              <a:rPr lang="en-GB" dirty="0"/>
              <a:t>s</a:t>
            </a:r>
            <a:r>
              <a:rPr lang="en-GB" dirty="0" smtClean="0"/>
              <a:t>ome  </a:t>
            </a:r>
          </a:p>
          <a:p>
            <a:pPr marL="0" indent="0">
              <a:buNone/>
            </a:pPr>
            <a:r>
              <a:rPr lang="en-GB" dirty="0" smtClean="0"/>
              <a:t>any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An apple    two apple</a:t>
            </a:r>
            <a:r>
              <a:rPr lang="en-GB" dirty="0">
                <a:solidFill>
                  <a:srgbClr val="0070C0"/>
                </a:solidFill>
              </a:rPr>
              <a:t>s</a:t>
            </a:r>
          </a:p>
          <a:p>
            <a:pPr marL="0" indent="0">
              <a:buNone/>
            </a:pPr>
            <a:r>
              <a:rPr lang="en-GB" dirty="0"/>
              <a:t>Some apple</a:t>
            </a:r>
            <a:r>
              <a:rPr lang="en-GB" dirty="0">
                <a:solidFill>
                  <a:srgbClr val="0070C0"/>
                </a:solidFill>
              </a:rPr>
              <a:t>s</a:t>
            </a:r>
            <a:r>
              <a:rPr lang="en-GB" dirty="0"/>
              <a:t>                        	</a:t>
            </a:r>
            <a:r>
              <a:rPr lang="en-GB" dirty="0" smtClean="0"/>
              <a:t>	some </a:t>
            </a:r>
            <a:r>
              <a:rPr lang="en-GB" dirty="0"/>
              <a:t>salt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There are </a:t>
            </a:r>
            <a:r>
              <a:rPr lang="en-GB" dirty="0">
                <a:solidFill>
                  <a:srgbClr val="00B0F0"/>
                </a:solidFill>
              </a:rPr>
              <a:t>some</a:t>
            </a:r>
            <a:r>
              <a:rPr lang="en-GB" dirty="0"/>
              <a:t> apple</a:t>
            </a:r>
            <a:r>
              <a:rPr lang="en-GB" dirty="0">
                <a:solidFill>
                  <a:srgbClr val="00B0F0"/>
                </a:solidFill>
              </a:rPr>
              <a:t>s</a:t>
            </a:r>
            <a:r>
              <a:rPr lang="en-GB" dirty="0"/>
              <a:t>.		</a:t>
            </a:r>
            <a:r>
              <a:rPr lang="en-GB" dirty="0" smtClean="0"/>
              <a:t>	</a:t>
            </a:r>
            <a:r>
              <a:rPr lang="en-GB" dirty="0" smtClean="0">
                <a:solidFill>
                  <a:srgbClr val="FF0000"/>
                </a:solidFill>
              </a:rPr>
              <a:t>There </a:t>
            </a:r>
            <a:r>
              <a:rPr lang="en-GB" dirty="0">
                <a:solidFill>
                  <a:srgbClr val="FF0000"/>
                </a:solidFill>
              </a:rPr>
              <a:t>is </a:t>
            </a:r>
            <a:r>
              <a:rPr lang="en-GB" dirty="0">
                <a:solidFill>
                  <a:srgbClr val="0070C0"/>
                </a:solidFill>
              </a:rPr>
              <a:t>some</a:t>
            </a:r>
            <a:r>
              <a:rPr lang="en-GB" dirty="0"/>
              <a:t> salt.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There aren’t </a:t>
            </a:r>
            <a:r>
              <a:rPr lang="en-GB" dirty="0">
                <a:solidFill>
                  <a:srgbClr val="00B0F0"/>
                </a:solidFill>
              </a:rPr>
              <a:t>any</a:t>
            </a:r>
            <a:r>
              <a:rPr lang="en-GB" dirty="0"/>
              <a:t> apple</a:t>
            </a:r>
            <a:r>
              <a:rPr lang="en-GB" dirty="0">
                <a:solidFill>
                  <a:srgbClr val="00B0F0"/>
                </a:solidFill>
              </a:rPr>
              <a:t>s</a:t>
            </a:r>
            <a:r>
              <a:rPr lang="en-GB" dirty="0"/>
              <a:t>.		</a:t>
            </a:r>
            <a:r>
              <a:rPr lang="en-GB" dirty="0" smtClean="0"/>
              <a:t>	</a:t>
            </a:r>
            <a:r>
              <a:rPr lang="en-GB" dirty="0" smtClean="0">
                <a:solidFill>
                  <a:srgbClr val="FF0000"/>
                </a:solidFill>
              </a:rPr>
              <a:t>There </a:t>
            </a:r>
            <a:r>
              <a:rPr lang="en-GB" dirty="0">
                <a:solidFill>
                  <a:srgbClr val="FF0000"/>
                </a:solidFill>
              </a:rPr>
              <a:t>isn’t </a:t>
            </a:r>
            <a:r>
              <a:rPr lang="en-GB" dirty="0">
                <a:solidFill>
                  <a:srgbClr val="0070C0"/>
                </a:solidFill>
              </a:rPr>
              <a:t>any</a:t>
            </a:r>
            <a:r>
              <a:rPr lang="en-GB" dirty="0"/>
              <a:t> salt.</a:t>
            </a:r>
          </a:p>
          <a:p>
            <a:endParaRPr lang="en-GB" u="sng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695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6127</TotalTime>
  <Words>458</Words>
  <Application>Microsoft Office PowerPoint</Application>
  <PresentationFormat>Widescreen</PresentationFormat>
  <Paragraphs>112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               </vt:lpstr>
      <vt:lpstr>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Esen, Gulcoy</dc:creator>
  <cp:lastModifiedBy>Esen, Gulcoy</cp:lastModifiedBy>
  <cp:revision>315</cp:revision>
  <dcterms:created xsi:type="dcterms:W3CDTF">2021-05-21T00:07:32Z</dcterms:created>
  <dcterms:modified xsi:type="dcterms:W3CDTF">2021-10-20T18:19:27Z</dcterms:modified>
</cp:coreProperties>
</file>