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86" r:id="rId12"/>
    <p:sldId id="289" r:id="rId13"/>
    <p:sldId id="290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295" r:id="rId22"/>
    <p:sldId id="280" r:id="rId23"/>
    <p:sldId id="298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C37E-D86F-445A-839E-081439C9E4CB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4831-E48E-4D36-A2B7-A475C8186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16CDD-8DD3-48F3-8155-430BD7AFE1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9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guageguide.org/english-uk/vocabulary/travel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travel-vocabulary-quiz-for-esl-students-4171488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WoZvztO5M" TargetMode="External"/><Relationship Id="rId2" Type="http://schemas.openxmlformats.org/officeDocument/2006/relationships/hyperlink" Target="https://www.languageguide.org/english-uk/vocabulary/trave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LSafeguarding@islington.ac.u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ESOL L1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Summer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17th May </a:t>
            </a:r>
            <a:r>
              <a:rPr lang="en-GB" sz="4000" dirty="0" smtClean="0"/>
              <a:t>2021 – 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Jul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88" y="363681"/>
            <a:ext cx="10820400" cy="1293028"/>
          </a:xfrm>
        </p:spPr>
        <p:txBody>
          <a:bodyPr/>
          <a:lstStyle/>
          <a:p>
            <a:pPr algn="ctr"/>
            <a:r>
              <a:rPr lang="en-US" dirty="0"/>
              <a:t>Your </a:t>
            </a: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04" y="1866694"/>
            <a:ext cx="10820400" cy="4024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en-US" sz="3200" b="1" dirty="0"/>
              <a:t>Ensure you take responsibility for your own learning</a:t>
            </a:r>
          </a:p>
          <a:p>
            <a:pPr>
              <a:buNone/>
            </a:pPr>
            <a:endParaRPr lang="en-GB" altLang="en-US" sz="3200" b="1" dirty="0"/>
          </a:p>
          <a:p>
            <a:pPr lvl="1"/>
            <a:r>
              <a:rPr lang="en-GB" altLang="en-US" sz="3200" dirty="0"/>
              <a:t>Attend classes regularly</a:t>
            </a:r>
          </a:p>
          <a:p>
            <a:pPr lvl="1"/>
            <a:r>
              <a:rPr lang="en-GB" altLang="en-US" sz="3200" dirty="0"/>
              <a:t>Be punctual</a:t>
            </a:r>
          </a:p>
          <a:p>
            <a:pPr lvl="1"/>
            <a:r>
              <a:rPr lang="en-GB" altLang="en-US" sz="3200" dirty="0"/>
              <a:t>Complete group work &amp; individual tasks</a:t>
            </a:r>
          </a:p>
          <a:p>
            <a:pPr lvl="1"/>
            <a:r>
              <a:rPr lang="en-GB" altLang="en-US" sz="3200" dirty="0"/>
              <a:t>Provide/seek support form your peers</a:t>
            </a:r>
          </a:p>
          <a:p>
            <a:endParaRPr lang="en-US" dirty="0"/>
          </a:p>
        </p:txBody>
      </p:sp>
      <p:pic>
        <p:nvPicPr>
          <p:cNvPr id="4" name="Picture 5" descr="Sillohetes hold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649" y="5108575"/>
            <a:ext cx="28797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35643"/>
              </p:ext>
            </p:extLst>
          </p:nvPr>
        </p:nvGraphicFramePr>
        <p:xfrm>
          <a:off x="263010" y="1132746"/>
          <a:ext cx="11604332" cy="464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527">
                  <a:extLst>
                    <a:ext uri="{9D8B030D-6E8A-4147-A177-3AD203B41FA5}">
                      <a16:colId xmlns:a16="http://schemas.microsoft.com/office/drawing/2014/main" val="3895380599"/>
                    </a:ext>
                  </a:extLst>
                </a:gridCol>
                <a:gridCol w="6375805">
                  <a:extLst>
                    <a:ext uri="{9D8B030D-6E8A-4147-A177-3AD203B41FA5}">
                      <a16:colId xmlns:a16="http://schemas.microsoft.com/office/drawing/2014/main" val="1026357452"/>
                    </a:ext>
                  </a:extLst>
                </a:gridCol>
              </a:tblGrid>
              <a:tr h="410967">
                <a:tc>
                  <a:txBody>
                    <a:bodyPr/>
                    <a:lstStyle/>
                    <a:p>
                      <a:pPr fontAlgn="base"/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886864"/>
                  </a:ext>
                </a:extLst>
              </a:tr>
              <a:tr h="313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distant travel, usually by ship.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66201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subway, or underground system in London.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30207"/>
                  </a:ext>
                </a:extLst>
              </a:tr>
              <a:tr h="774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 office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an office which helps tourists discover what attractions and other sightseeing activities they should 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22843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Suitcase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(noun) a case in which you put your clothes and other articles.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92171"/>
                  </a:ext>
                </a:extLst>
              </a:tr>
              <a:tr h="541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Sightseeing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activity of visiting famous tourist attractions.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11448"/>
                  </a:ext>
                </a:extLst>
              </a:tr>
              <a:tr h="313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sail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(verb phrase) to leave on a boat to go somewhere.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89059"/>
                  </a:ext>
                </a:extLst>
              </a:tr>
              <a:tr h="10064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Self-catering holiday 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vacation during which you pay for your own meals (as opposed to package holidays in which meals are included).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363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E83-F1AA-4E87-A0F4-230FA6435258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3010" y="436651"/>
            <a:ext cx="765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Vocabulary related to travel and transport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715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2CCB-588F-4487-9080-1900905453CD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28440"/>
              </p:ext>
            </p:extLst>
          </p:nvPr>
        </p:nvGraphicFramePr>
        <p:xfrm>
          <a:off x="505891" y="1104947"/>
          <a:ext cx="1093952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057">
                  <a:extLst>
                    <a:ext uri="{9D8B030D-6E8A-4147-A177-3AD203B41FA5}">
                      <a16:colId xmlns:a16="http://schemas.microsoft.com/office/drawing/2014/main" val="2900923836"/>
                    </a:ext>
                  </a:extLst>
                </a:gridCol>
                <a:gridCol w="5938463">
                  <a:extLst>
                    <a:ext uri="{9D8B030D-6E8A-4147-A177-3AD203B41FA5}">
                      <a16:colId xmlns:a16="http://schemas.microsoft.com/office/drawing/2014/main" val="4069136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Boarding pass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slip of paper like a ticket that allows you to board a plane.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74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Camping trips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trip into nature during which you sleep in a tent.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9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in 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(verb) to state to an airline that you have arrived and will board your flight.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87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rail 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(prepositional phrase) by train.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3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Destination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(noun) the place to which you are traveling.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9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minute deal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an offer to travel at a much lower price because you will leave within in the next few days.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28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Package holiday Remote location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place very far away from cities.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(noun phrase) a holiday or vacation which includes the flight, hotel, meals and so 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8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9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will play a matching (travel) vocab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https://www.languageguide.org/english-uk/vocabulary/travel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3B0-AA14-42A2-80A5-83F9651FFA2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07" y="1667566"/>
            <a:ext cx="11610997" cy="4507657"/>
          </a:xfrm>
        </p:spPr>
        <p:txBody>
          <a:bodyPr/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www.thoughtco.com/travel-vocabulary-quiz-for-esl-students-4171488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US" sz="2800" dirty="0" smtClean="0"/>
              <a:t>Now, we will complete a ‘fill-in-the-gap’ quiz. This will </a:t>
            </a:r>
            <a:r>
              <a:rPr lang="en-US" sz="2800" dirty="0"/>
              <a:t>test your knowledge of vocabulary related to traveling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C9E5-1B56-4E0A-944A-A1A391B7071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We will now watch a YT video.</a:t>
            </a:r>
          </a:p>
          <a:p>
            <a:r>
              <a:rPr lang="en-GB" sz="3200" dirty="0" smtClean="0"/>
              <a:t>Please list the tips mentioned in the video.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248C-4139-432C-9A2E-3A1AC4BEF6C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1: open your mind (different cultures/opinions/don’t assume)</a:t>
            </a:r>
          </a:p>
          <a:p>
            <a:r>
              <a:rPr lang="en-GB" dirty="0" smtClean="0"/>
              <a:t>2: Don’t go to usual travel agents (go to difficult to reach places/get lost/take time to walk/gain a unique experience)</a:t>
            </a:r>
          </a:p>
          <a:p>
            <a:r>
              <a:rPr lang="en-GB" dirty="0" smtClean="0"/>
              <a:t>3: Get out of own comfort zone (learn useful phrases/ say yes to invitation)</a:t>
            </a:r>
          </a:p>
          <a:p>
            <a:r>
              <a:rPr lang="en-GB" dirty="0" smtClean="0"/>
              <a:t>4: Identify different cultures (learn about different gestures and body languages)</a:t>
            </a:r>
          </a:p>
          <a:p>
            <a:r>
              <a:rPr lang="en-GB" dirty="0" smtClean="0"/>
              <a:t>5: Keep in touch with loved ones (update them on your whereabouts/share lessons/experiences with them)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F789-549B-4C4E-B1AE-DA2AAA49518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Thoughts??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69C-313F-42AD-AA04-72F6060DE43C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lesson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93B5-1B84-4AA8-9780-88C1A84140F8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3834" y="1662429"/>
            <a:ext cx="11610997" cy="450765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words related to travel &amp; transport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words to extend your sentences in your speech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Use correct pronunciation when communicating verbally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Take part in a </a:t>
            </a:r>
            <a:r>
              <a:rPr lang="en-GB" sz="2800" dirty="0" smtClean="0">
                <a:solidFill>
                  <a:prstClr val="black"/>
                </a:solidFill>
              </a:rPr>
              <a:t>conversation</a:t>
            </a: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7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536226" y="1293457"/>
            <a:ext cx="8141906" cy="4644382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2037A-4942-4206-937A-B7AB6E09D7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37" y="1072978"/>
            <a:ext cx="11623729" cy="5509647"/>
          </a:xfrm>
        </p:spPr>
        <p:txBody>
          <a:bodyPr>
            <a:noAutofit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smtClean="0"/>
              <a:t>Aim: To </a:t>
            </a:r>
            <a:r>
              <a:rPr lang="en-US" sz="3200" b="1" dirty="0" smtClean="0"/>
              <a:t>explore vocabulary relative to travel &amp; transport</a:t>
            </a:r>
            <a:endParaRPr lang="en-US" sz="3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/>
              <a:t>Objectives</a:t>
            </a:r>
            <a:r>
              <a:rPr lang="en-GB" sz="3200" b="1" dirty="0"/>
              <a:t>: </a:t>
            </a:r>
            <a:r>
              <a:rPr lang="en-GB" sz="3200" dirty="0"/>
              <a:t>by the end of this session, you </a:t>
            </a:r>
            <a:r>
              <a:rPr lang="en-GB" sz="3200" dirty="0" smtClean="0"/>
              <a:t>will be able 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words related </a:t>
            </a:r>
            <a:r>
              <a:rPr lang="en-GB" sz="2800" dirty="0"/>
              <a:t>to travel &amp; </a:t>
            </a:r>
            <a:r>
              <a:rPr lang="en-GB" sz="2800" dirty="0" smtClean="0"/>
              <a:t>transport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words </a:t>
            </a:r>
            <a:r>
              <a:rPr lang="en-GB" sz="2800" dirty="0"/>
              <a:t>to extend your sentences </a:t>
            </a:r>
            <a:r>
              <a:rPr lang="en-GB" sz="2800" dirty="0" smtClean="0"/>
              <a:t>in your speech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Use correct pronunciation when communicating verbally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Take </a:t>
            </a:r>
            <a:r>
              <a:rPr lang="en-GB" sz="2800" dirty="0"/>
              <a:t>part in a conversation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GB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52" y="112939"/>
            <a:ext cx="10820400" cy="856126"/>
          </a:xfrm>
        </p:spPr>
        <p:txBody>
          <a:bodyPr/>
          <a:lstStyle/>
          <a:p>
            <a:pPr algn="ctr"/>
            <a:r>
              <a:rPr lang="en-US" dirty="0"/>
              <a:t>Session aims/</a:t>
            </a:r>
            <a:r>
              <a:rPr lang="en-US" dirty="0" err="1"/>
              <a:t>objs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7036" y="775066"/>
            <a:ext cx="2547529" cy="20400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88039" y="1247112"/>
            <a:ext cx="9384421" cy="4644382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/>
              <a:t>This conversation segment is for you, to be run by you.</a:t>
            </a:r>
          </a:p>
          <a:p>
            <a:pPr marL="0" indent="0">
              <a:buNone/>
            </a:pPr>
            <a:r>
              <a:rPr lang="en-GB" sz="2400" i="1" dirty="0" smtClean="0"/>
              <a:t>It is 30 minutes of talking time to enable you to just chat! This will help you to build confidence and fluency in English S/L. You could use these prompts to help get the conversation started but you can also talk about any other topics/matters too.</a:t>
            </a:r>
          </a:p>
          <a:p>
            <a:endParaRPr lang="en-GB" dirty="0"/>
          </a:p>
          <a:p>
            <a:pPr lvl="0"/>
            <a:r>
              <a:rPr lang="en-GB" sz="2800" dirty="0"/>
              <a:t>What is your </a:t>
            </a:r>
            <a:r>
              <a:rPr lang="en-GB" sz="2800" dirty="0" smtClean="0"/>
              <a:t>favourite </a:t>
            </a:r>
            <a:r>
              <a:rPr lang="en-GB" sz="2800" dirty="0"/>
              <a:t>smell</a:t>
            </a:r>
            <a:r>
              <a:rPr lang="en-GB" sz="2800" dirty="0" smtClean="0"/>
              <a:t>? Why?</a:t>
            </a:r>
          </a:p>
          <a:p>
            <a:pPr lvl="0"/>
            <a:r>
              <a:rPr lang="en-GB" sz="2800" dirty="0" smtClean="0"/>
              <a:t>Do you find that certain smells transport you to a certain time, space or moment? If so, what?</a:t>
            </a:r>
          </a:p>
          <a:p>
            <a:pPr marL="0" lvl="0" indent="0">
              <a:buNone/>
            </a:pPr>
            <a:endParaRPr lang="en-GB" sz="28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1092" y="516410"/>
            <a:ext cx="6708005" cy="410400"/>
          </a:xfrm>
        </p:spPr>
        <p:txBody>
          <a:bodyPr/>
          <a:lstStyle/>
          <a:p>
            <a:r>
              <a:rPr lang="en-GB" dirty="0" smtClean="0"/>
              <a:t>Conversation starter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7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https://www.languageguide.org/english-uk/vocabulary/travel/</a:t>
            </a:r>
            <a:endParaRPr lang="en-GB" dirty="0"/>
          </a:p>
          <a:p>
            <a:endParaRPr lang="en-GB" dirty="0"/>
          </a:p>
          <a:p>
            <a:r>
              <a:rPr lang="en-US" dirty="0">
                <a:hlinkClick r:id="rId2"/>
              </a:rPr>
              <a:t>Travel - British English Vocabulary - LanguageGuide.org</a:t>
            </a:r>
            <a:endParaRPr lang="en-US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www.youtube.com/watch?v=gTWoZvztO5M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668491" y="3882786"/>
            <a:ext cx="242454" cy="247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910" y="873034"/>
            <a:ext cx="4191001" cy="678981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Class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04" y="2121574"/>
            <a:ext cx="7635597" cy="368846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be somewhere quiet.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you’re at home wear appropriate clothes.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time.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everyone and do as the teacher asks.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until you’re asked to speak.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your microphone off when others are talking.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 because sometimes the systems don’t work.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homework.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record or screenshot any part of the lesson.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 and learn!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065248"/>
            <a:ext cx="3129878" cy="859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854" y="5181512"/>
            <a:ext cx="817419" cy="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>
            <a:normAutofit/>
          </a:bodyPr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out about all or our courses on offer visit: </a:t>
            </a: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www.adultlearning.islington.gov.uk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435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5417" y="2627392"/>
            <a:ext cx="3879067" cy="1530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David Coleman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Safeguarding Lead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Tel 020 7527 3343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/>
              </a:rPr>
              <a:t>ACLSafeguarding@islington.ac.uk</a:t>
            </a:r>
            <a:endParaRPr kumimoji="0" lang="en-GB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en-US" sz="21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Details/video</a:t>
            </a:r>
            <a:r>
              <a:rPr kumimoji="0" lang="en-GB" alt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available on Moodle (our VLE platform)</a:t>
            </a:r>
            <a:endParaRPr kumimoji="0" lang="en-GB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17" y="534746"/>
            <a:ext cx="7886700" cy="99417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Safeguarding</a:t>
            </a:r>
            <a:endParaRPr lang="en-GB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79" y="7985"/>
            <a:ext cx="5430520" cy="688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347"/>
          <a:stretch/>
        </p:blipFill>
        <p:spPr>
          <a:xfrm>
            <a:off x="6433423" y="857251"/>
            <a:ext cx="4028492" cy="509651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9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549275"/>
            <a:ext cx="792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latin typeface="Arial" charset="0"/>
              </a:rPr>
              <a:t>Skills you will develop on this course </a:t>
            </a:r>
            <a:r>
              <a:rPr lang="en-GB" altLang="en-US" b="1" dirty="0" smtClean="0">
                <a:latin typeface="Arial" charset="0"/>
              </a:rPr>
              <a:t/>
            </a:r>
            <a:br>
              <a:rPr lang="en-GB" altLang="en-US" b="1" dirty="0" smtClean="0">
                <a:latin typeface="Arial" charset="0"/>
              </a:rPr>
            </a:br>
            <a:r>
              <a:rPr lang="en-GB" altLang="en-US" b="1" dirty="0" smtClean="0">
                <a:latin typeface="Arial" charset="0"/>
              </a:rPr>
              <a:t>(</a:t>
            </a:r>
            <a:r>
              <a:rPr lang="en-GB" altLang="en-US" b="1" dirty="0">
                <a:latin typeface="Arial" charset="0"/>
              </a:rPr>
              <a:t>ESOL Level 1)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4E3C7E-3569-9F4B-98CD-8CE9A432BAD6}" type="slidenum">
              <a:rPr lang="en-GB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000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 flipH="1" flipV="1">
            <a:off x="4511676" y="3141664"/>
            <a:ext cx="5048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6600825" y="328453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 flipH="1">
            <a:off x="5087939" y="4508500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6816725" y="4437064"/>
            <a:ext cx="50323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13"/>
          <p:cNvSpPr>
            <a:spLocks noChangeArrowheads="1"/>
          </p:cNvSpPr>
          <p:nvPr/>
        </p:nvSpPr>
        <p:spPr bwMode="auto">
          <a:xfrm>
            <a:off x="2711450" y="2565401"/>
            <a:ext cx="1873250" cy="7905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chemeClr val="accent6"/>
                </a:solidFill>
                <a:latin typeface="Comic Sans MS" charset="0"/>
              </a:rPr>
              <a:t>Spelling</a:t>
            </a: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3359150" y="5229226"/>
            <a:ext cx="1944688" cy="79216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Reading</a:t>
            </a:r>
          </a:p>
        </p:txBody>
      </p:sp>
      <p:sp>
        <p:nvSpPr>
          <p:cNvPr id="9226" name="Oval 15"/>
          <p:cNvSpPr>
            <a:spLocks noChangeArrowheads="1"/>
          </p:cNvSpPr>
          <p:nvPr/>
        </p:nvSpPr>
        <p:spPr bwMode="auto">
          <a:xfrm>
            <a:off x="6527801" y="5300663"/>
            <a:ext cx="2233613" cy="86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Punctuation</a:t>
            </a:r>
          </a:p>
        </p:txBody>
      </p:sp>
      <p:sp>
        <p:nvSpPr>
          <p:cNvPr id="9227" name="Oval 16"/>
          <p:cNvSpPr>
            <a:spLocks noChangeArrowheads="1"/>
          </p:cNvSpPr>
          <p:nvPr/>
        </p:nvSpPr>
        <p:spPr bwMode="auto">
          <a:xfrm>
            <a:off x="8366125" y="3862389"/>
            <a:ext cx="1943100" cy="93503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Speaking &amp;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 listening</a:t>
            </a:r>
          </a:p>
        </p:txBody>
      </p:sp>
      <p:sp>
        <p:nvSpPr>
          <p:cNvPr id="9228" name="Oval 17"/>
          <p:cNvSpPr>
            <a:spLocks noChangeArrowheads="1"/>
          </p:cNvSpPr>
          <p:nvPr/>
        </p:nvSpPr>
        <p:spPr bwMode="auto">
          <a:xfrm>
            <a:off x="5591176" y="2565400"/>
            <a:ext cx="2016125" cy="71913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Grammar</a:t>
            </a:r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 flipH="1">
            <a:off x="3792539" y="422116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20"/>
          <p:cNvSpPr>
            <a:spLocks noChangeArrowheads="1"/>
          </p:cNvSpPr>
          <p:nvPr/>
        </p:nvSpPr>
        <p:spPr bwMode="auto">
          <a:xfrm>
            <a:off x="2424114" y="4076701"/>
            <a:ext cx="1368425" cy="72072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Writing</a:t>
            </a:r>
          </a:p>
        </p:txBody>
      </p:sp>
      <p:sp>
        <p:nvSpPr>
          <p:cNvPr id="9231" name="Oval 22"/>
          <p:cNvSpPr>
            <a:spLocks noChangeArrowheads="1"/>
          </p:cNvSpPr>
          <p:nvPr/>
        </p:nvSpPr>
        <p:spPr bwMode="auto">
          <a:xfrm>
            <a:off x="4484688" y="3746533"/>
            <a:ext cx="3097213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charset="0"/>
              </a:rPr>
              <a:t>ESOL Level 1</a:t>
            </a:r>
          </a:p>
        </p:txBody>
      </p:sp>
      <p:sp>
        <p:nvSpPr>
          <p:cNvPr id="9232" name="Line 23"/>
          <p:cNvSpPr>
            <a:spLocks noChangeShapeType="1"/>
          </p:cNvSpPr>
          <p:nvPr/>
        </p:nvSpPr>
        <p:spPr bwMode="auto">
          <a:xfrm>
            <a:off x="7554913" y="4216401"/>
            <a:ext cx="81121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Oval 15"/>
          <p:cNvSpPr>
            <a:spLocks noChangeArrowheads="1"/>
          </p:cNvSpPr>
          <p:nvPr/>
        </p:nvSpPr>
        <p:spPr bwMode="auto">
          <a:xfrm>
            <a:off x="8120062" y="2668588"/>
            <a:ext cx="2996576" cy="86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Language related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charset="0"/>
              </a:rPr>
              <a:t>to </a:t>
            </a:r>
            <a:r>
              <a:rPr lang="en-GB" altLang="en-US" sz="1800" dirty="0" smtClean="0">
                <a:latin typeface="Comic Sans MS" charset="0"/>
              </a:rPr>
              <a:t>Travel and Transport</a:t>
            </a:r>
            <a:endParaRPr lang="en-GB" altLang="en-US" sz="1800" dirty="0">
              <a:latin typeface="Comic Sans MS" charset="0"/>
            </a:endParaRPr>
          </a:p>
        </p:txBody>
      </p:sp>
      <p:pic>
        <p:nvPicPr>
          <p:cNvPr id="92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84265">
            <a:off x="7383464" y="3578225"/>
            <a:ext cx="1328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2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9224" grpId="0" animBg="1"/>
      <p:bldP spid="9225" grpId="0" animBg="1"/>
      <p:bldP spid="9226" grpId="0" animBg="1"/>
      <p:bldP spid="9227" grpId="0" animBg="1"/>
      <p:bldP spid="9228" grpId="0" animBg="1"/>
      <p:bldP spid="9230" grpId="0" animBg="1"/>
      <p:bldP spid="9231" grpId="0" animBg="1"/>
      <p:bldP spid="92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308" y="32759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b="1" dirty="0">
                <a:latin typeface="Arial" charset="0"/>
              </a:rPr>
              <a:t>My role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2"/>
              <a:buNone/>
            </a:pPr>
            <a:r>
              <a:rPr lang="en-GB" altLang="en-US" sz="2400" b="1" dirty="0"/>
              <a:t>Ensure successful learning </a:t>
            </a:r>
            <a:r>
              <a:rPr lang="en-GB" altLang="en-US" sz="2400" b="1" dirty="0" smtClean="0"/>
              <a:t>for </a:t>
            </a:r>
            <a:r>
              <a:rPr lang="en-GB" altLang="en-US" sz="2400" b="1" dirty="0"/>
              <a:t>all</a:t>
            </a:r>
          </a:p>
          <a:p>
            <a:pPr eaLnBrk="1" hangingPunct="1">
              <a:buFont typeface="Wingdings" charset="2"/>
              <a:buNone/>
            </a:pPr>
            <a:endParaRPr lang="en-GB" altLang="en-US" b="1" dirty="0"/>
          </a:p>
          <a:p>
            <a:pPr lvl="1" eaLnBrk="1" hangingPunct="1"/>
            <a:r>
              <a:rPr lang="en-GB" altLang="en-US" sz="2800" dirty="0"/>
              <a:t>Make learning relevant</a:t>
            </a:r>
          </a:p>
          <a:p>
            <a:pPr lvl="1" eaLnBrk="1" hangingPunct="1"/>
            <a:r>
              <a:rPr lang="en-GB" altLang="en-US" sz="2800" dirty="0"/>
              <a:t>Group work &amp; individual tasks</a:t>
            </a:r>
          </a:p>
          <a:p>
            <a:pPr lvl="1" eaLnBrk="1" hangingPunct="1"/>
            <a:r>
              <a:rPr lang="en-GB" altLang="en-US" sz="2800" dirty="0"/>
              <a:t>Peer support </a:t>
            </a:r>
          </a:p>
          <a:p>
            <a:pPr lvl="1" eaLnBrk="1" hangingPunct="1"/>
            <a:r>
              <a:rPr lang="en-GB" altLang="en-US" sz="2800" dirty="0"/>
              <a:t>Provide individual feedback and support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9C0385-18E8-CB46-8F37-9BF82E426D5B}" type="slidenum">
              <a:rPr lang="en-GB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000"/>
          </a:p>
        </p:txBody>
      </p:sp>
      <p:pic>
        <p:nvPicPr>
          <p:cNvPr id="12293" name="Picture 5" descr="Sillohetes hold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841" y="327593"/>
            <a:ext cx="28797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692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10" ma:contentTypeDescription="Create a new document." ma:contentTypeScope="" ma:versionID="6ef9e6ddf963df66e16d2dd6efb4d043">
  <xsd:schema xmlns:xsd="http://www.w3.org/2001/XMLSchema" xmlns:xs="http://www.w3.org/2001/XMLSchema" xmlns:p="http://schemas.microsoft.com/office/2006/metadata/properties" xmlns:ns3="15214c3a-c4c8-4e1b-a9e9-78803475fd2c" targetNamespace="http://schemas.microsoft.com/office/2006/metadata/properties" ma:root="true" ma:fieldsID="03d992c496e7e667a48664b042170677" ns3:_="">
    <xsd:import namespace="15214c3a-c4c8-4e1b-a9e9-78803475fd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37CFDF-E8C0-4EBE-A115-3D1F992BA6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0A306C-4057-4B0B-A1AF-835D66634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08E090-FCB7-4083-909F-B0B7F853532B}">
  <ds:schemaRefs>
    <ds:schemaRef ds:uri="http://purl.org/dc/terms/"/>
    <ds:schemaRef ds:uri="http://purl.org/dc/elements/1.1/"/>
    <ds:schemaRef ds:uri="15214c3a-c4c8-4e1b-a9e9-78803475fd2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1031</Words>
  <Application>Microsoft Office PowerPoint</Application>
  <PresentationFormat>Widescreen</PresentationFormat>
  <Paragraphs>182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Wingdings</vt:lpstr>
      <vt:lpstr>Islington Council</vt:lpstr>
      <vt:lpstr>ESOL L1 Summer Term</vt:lpstr>
      <vt:lpstr>Session aims/objs</vt:lpstr>
      <vt:lpstr>Online Learning Class Rules</vt:lpstr>
      <vt:lpstr>Our ACL 1-1 IAG offer</vt:lpstr>
      <vt:lpstr>How can learners book an appointment?</vt:lpstr>
      <vt:lpstr>Safeguarding</vt:lpstr>
      <vt:lpstr>PowerPoint Presentation</vt:lpstr>
      <vt:lpstr>Skills you will develop on this course  (ESOL Level 1)</vt:lpstr>
      <vt:lpstr>My role</vt:lpstr>
      <vt:lpstr>Your role</vt:lpstr>
      <vt:lpstr>PowerPoint Presentation</vt:lpstr>
      <vt:lpstr>PowerPoint Presentation</vt:lpstr>
      <vt:lpstr>We will play a matching (travel) vocab game</vt:lpstr>
      <vt:lpstr>PowerPoint Presentation</vt:lpstr>
      <vt:lpstr>PowerPoint Presentation</vt:lpstr>
      <vt:lpstr>PowerPoint Presentation</vt:lpstr>
      <vt:lpstr>PowerPoint Presentation</vt:lpstr>
      <vt:lpstr>Summary of lesson</vt:lpstr>
      <vt:lpstr>PowerPoint Presentation</vt:lpstr>
      <vt:lpstr>Conversation starter</vt:lpstr>
      <vt:lpstr>References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L1 Summer Term</dc:title>
  <dc:creator>Rahim, Nilupa</dc:creator>
  <cp:lastModifiedBy>Rahim, Nilupa</cp:lastModifiedBy>
  <cp:revision>110</cp:revision>
  <dcterms:created xsi:type="dcterms:W3CDTF">2021-04-24T10:31:55Z</dcterms:created>
  <dcterms:modified xsi:type="dcterms:W3CDTF">2021-05-17T11:53:24Z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