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21"/>
  </p:notesMasterIdLst>
  <p:sldIdLst>
    <p:sldId id="256" r:id="rId5"/>
    <p:sldId id="258" r:id="rId6"/>
    <p:sldId id="266" r:id="rId7"/>
    <p:sldId id="275" r:id="rId8"/>
    <p:sldId id="271" r:id="rId9"/>
    <p:sldId id="273" r:id="rId10"/>
    <p:sldId id="305" r:id="rId11"/>
    <p:sldId id="312" r:id="rId12"/>
    <p:sldId id="307" r:id="rId13"/>
    <p:sldId id="313" r:id="rId14"/>
    <p:sldId id="308" r:id="rId15"/>
    <p:sldId id="309" r:id="rId16"/>
    <p:sldId id="310" r:id="rId17"/>
    <p:sldId id="311" r:id="rId18"/>
    <p:sldId id="306" r:id="rId19"/>
    <p:sldId id="29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501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museum.org/collection/galleries#virtual-galleries" TargetMode="External"/><Relationship Id="rId2" Type="http://schemas.openxmlformats.org/officeDocument/2006/relationships/hyperlink" Target="https://artsandculture.google.com/streetview/british-museum/AwEp68JO4NECkQ?sv_lng=-0.1266024509257022&amp;sv_lat=51.51905368906714&amp;sv_h=286&amp;sv_p=0&amp;sv_pid=JeKwUFYAMWXNWPh3IOg3jw&amp;sv_z=1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museum.org/collection/galleries#virtual-galleries" TargetMode="External"/><Relationship Id="rId2" Type="http://schemas.openxmlformats.org/officeDocument/2006/relationships/hyperlink" Target="https://www.britishmuseum.org/learn/adult-learning/eso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.britishmuseum.org/how-to-explore-the-british-museum-from-home/" TargetMode="External"/><Relationship Id="rId4" Type="http://schemas.openxmlformats.org/officeDocument/2006/relationships/hyperlink" Target="https://www.britishmuseum.org/sites/default/files/2019-11/Persia_Greece_final%20worksheets_self-directed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ulcoy.esen@islington.gov.uk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dultlearning.islington.gov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ESOL </a:t>
            </a:r>
            <a:r>
              <a:rPr lang="en-US" dirty="0" smtClean="0"/>
              <a:t>E2/E3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Spring </a:t>
            </a:r>
            <a:r>
              <a:rPr lang="en-US" dirty="0"/>
              <a:t>Term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22nd Feb </a:t>
            </a:r>
            <a:r>
              <a:rPr lang="en-GB" sz="4000" dirty="0" smtClean="0"/>
              <a:t>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are going to take a virtual trip to the British Museum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6" y="1981200"/>
            <a:ext cx="11332357" cy="3752850"/>
          </a:xfrm>
        </p:spPr>
        <p:txBody>
          <a:bodyPr/>
          <a:lstStyle/>
          <a:p>
            <a:endParaRPr lang="en-GB" sz="1600" dirty="0" smtClean="0">
              <a:hlinkClick r:id="rId2"/>
            </a:endParaRPr>
          </a:p>
          <a:p>
            <a:r>
              <a:rPr lang="en-GB" sz="1600" dirty="0" smtClean="0">
                <a:hlinkClick r:id="rId2"/>
              </a:rPr>
              <a:t>https</a:t>
            </a:r>
            <a:r>
              <a:rPr lang="en-GB" sz="1600" dirty="0">
                <a:hlinkClick r:id="rId2"/>
              </a:rPr>
              <a:t>://artsandculture.google.com/streetview/british-museum/AwEp68JO4NECkQ?sv_lng=-</a:t>
            </a:r>
            <a:r>
              <a:rPr lang="en-GB" sz="1600" dirty="0" smtClean="0">
                <a:hlinkClick r:id="rId2"/>
              </a:rPr>
              <a:t>0.1266024509257022&amp;sv_lat=51.51905368906714&amp;sv_h=286&amp;sv_p=0&amp;sv_pid=JeKwUFYAMWXNWPh3IOg3jw&amp;sv_z=1</a:t>
            </a:r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www.britishmuseum.org/collection/galleries#virtual-galleries</a:t>
            </a:r>
            <a:endParaRPr lang="en-GB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307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28" y="189211"/>
            <a:ext cx="10363200" cy="553985"/>
          </a:xfrm>
        </p:spPr>
        <p:txBody>
          <a:bodyPr/>
          <a:lstStyle/>
          <a:p>
            <a:r>
              <a:rPr lang="en-GB" dirty="0" smtClean="0"/>
              <a:t>Historical facts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438" t="14193" r="30405" b="34893"/>
          <a:stretch/>
        </p:blipFill>
        <p:spPr>
          <a:xfrm>
            <a:off x="97163" y="743196"/>
            <a:ext cx="5901101" cy="59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75" y="5372386"/>
            <a:ext cx="4480062" cy="443671"/>
          </a:xfrm>
        </p:spPr>
        <p:txBody>
          <a:bodyPr/>
          <a:lstStyle/>
          <a:p>
            <a:r>
              <a:rPr lang="en-GB" sz="1600" b="0" dirty="0" smtClean="0">
                <a:solidFill>
                  <a:schemeClr val="tx1"/>
                </a:solidFill>
              </a:rPr>
              <a:t>Greece was in the West</a:t>
            </a:r>
            <a:endParaRPr lang="en-GB" sz="1600" b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1583" b="61930"/>
          <a:stretch/>
        </p:blipFill>
        <p:spPr>
          <a:xfrm>
            <a:off x="6412705" y="2345004"/>
            <a:ext cx="4858270" cy="3027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-1" r="8349" b="-687"/>
          <a:stretch/>
        </p:blipFill>
        <p:spPr>
          <a:xfrm>
            <a:off x="712219" y="1548139"/>
            <a:ext cx="4884756" cy="35423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835378" y="5412141"/>
            <a:ext cx="4480062" cy="44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/>
            <a:r>
              <a:rPr lang="en-GB" sz="1600" b="0" kern="0" dirty="0" smtClean="0">
                <a:solidFill>
                  <a:schemeClr val="tx1"/>
                </a:solidFill>
              </a:rPr>
              <a:t>Persia was in the East</a:t>
            </a:r>
            <a:endParaRPr lang="en-GB" sz="1600" b="0" kern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12" y="187116"/>
            <a:ext cx="87398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kern="0" dirty="0">
                <a:solidFill>
                  <a:srgbClr val="007229"/>
                </a:solidFill>
                <a:ea typeface="+mj-ea"/>
                <a:cs typeface="+mj-cs"/>
              </a:rPr>
              <a:t>We are going to explore the Greek and Persian collection in the BM and read about them.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105" t="14531" r="18042" b="26524"/>
          <a:stretch/>
        </p:blipFill>
        <p:spPr>
          <a:xfrm>
            <a:off x="621196" y="0"/>
            <a:ext cx="11280414" cy="625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249" t="16978" r="18910" b="21842"/>
          <a:stretch/>
        </p:blipFill>
        <p:spPr>
          <a:xfrm>
            <a:off x="710647" y="149674"/>
            <a:ext cx="10570266" cy="62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11011574" cy="3681046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3200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solidFill>
                  <a:prstClr val="black"/>
                </a:solidFill>
              </a:rPr>
              <a:t>Explored </a:t>
            </a:r>
            <a:r>
              <a:rPr lang="en-GB" sz="3200" dirty="0">
                <a:solidFill>
                  <a:prstClr val="black"/>
                </a:solidFill>
              </a:rPr>
              <a:t>the British Museum online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prstClr val="black"/>
                </a:solidFill>
              </a:rPr>
              <a:t>Read some historical facts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solidFill>
                  <a:prstClr val="black"/>
                </a:solidFill>
              </a:rPr>
              <a:t>Discussed </a:t>
            </a:r>
            <a:r>
              <a:rPr lang="en-GB" sz="3200" dirty="0">
                <a:solidFill>
                  <a:prstClr val="black"/>
                </a:solidFill>
              </a:rPr>
              <a:t>questions on </a:t>
            </a:r>
            <a:r>
              <a:rPr lang="en-GB" sz="3200" dirty="0" smtClean="0">
                <a:solidFill>
                  <a:prstClr val="black"/>
                </a:solidFill>
              </a:rPr>
              <a:t>buildings </a:t>
            </a:r>
            <a:endParaRPr lang="en-GB" sz="3200" dirty="0">
              <a:solidFill>
                <a:prstClr val="black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solidFill>
                  <a:prstClr val="black"/>
                </a:solidFill>
              </a:rPr>
              <a:t>Practised grammar/pronunciation</a:t>
            </a:r>
            <a:endParaRPr lang="en-GB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www.britishmuseum.org/learn/adult-learning/esol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www.britishmuseum.org/collection/galleries#virtual-galleries</a:t>
            </a:r>
            <a:endParaRPr lang="en-US" dirty="0"/>
          </a:p>
          <a:p>
            <a:endParaRPr lang="en-US" dirty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www.britishmuseum.org/sites/default/files/2019-11/Persia_Greece_final%20worksheets_self-directed.pdf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>
                <a:hlinkClick r:id="rId5"/>
              </a:rPr>
              <a:t>https://blog.britishmuseum.org/how-to-explore-the-british-museum-from-home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References: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7207" y="1514925"/>
            <a:ext cx="1103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34835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/>
              <a:t>Aim</a:t>
            </a:r>
            <a:r>
              <a:rPr lang="en-GB" sz="3200" b="1" dirty="0" smtClean="0"/>
              <a:t>: Virtual trip to British Museum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/>
              <a:t>Objs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Explore the British </a:t>
            </a:r>
            <a:r>
              <a:rPr lang="en-GB" sz="3200" dirty="0" smtClean="0"/>
              <a:t>Museum online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/>
              <a:t>View some artefacts from the </a:t>
            </a:r>
            <a:r>
              <a:rPr lang="en-GB" sz="3200" dirty="0"/>
              <a:t>British Museum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/>
              <a:t>Read some historical facts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/>
              <a:t>Discuss questions on buildings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/>
              <a:t>Practise grammar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24684"/>
            <a:ext cx="12278408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10" t="11836" r="29646" b="-6127"/>
          <a:stretch/>
        </p:blipFill>
        <p:spPr>
          <a:xfrm>
            <a:off x="363077" y="56030"/>
            <a:ext cx="5175582" cy="715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47"/>
          <a:stretch/>
        </p:blipFill>
        <p:spPr>
          <a:xfrm>
            <a:off x="6545898" y="0"/>
            <a:ext cx="5371322" cy="6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67768" y="1981646"/>
            <a:ext cx="4487172" cy="29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ESOL tutors and their learners: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ontact Gulcoy on 07712 403428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Email </a:t>
            </a: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gulcoy.esen@islington.gov.uk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Appointments available: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Mondays and Tuesdays 1.30 - 3pm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82" y="276916"/>
            <a:ext cx="9131575" cy="359189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457" t="12843" r="30153" b="14574"/>
          <a:stretch/>
        </p:blipFill>
        <p:spPr>
          <a:xfrm>
            <a:off x="-304299" y="-49696"/>
            <a:ext cx="4512419" cy="494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050" t="14628" r="31802" b="17986"/>
          <a:stretch/>
        </p:blipFill>
        <p:spPr>
          <a:xfrm>
            <a:off x="3977007" y="2332364"/>
            <a:ext cx="4035287" cy="4562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051" t="13492" r="28023" b="8536"/>
          <a:stretch/>
        </p:blipFill>
        <p:spPr>
          <a:xfrm>
            <a:off x="8183453" y="160773"/>
            <a:ext cx="4008547" cy="44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2" y="239835"/>
            <a:ext cx="10363200" cy="443453"/>
          </a:xfrm>
        </p:spPr>
        <p:txBody>
          <a:bodyPr/>
          <a:lstStyle/>
          <a:p>
            <a:r>
              <a:rPr lang="en-GB" dirty="0" smtClean="0"/>
              <a:t>Do you recognise these buildings?</a:t>
            </a:r>
            <a:br>
              <a:rPr lang="en-GB" dirty="0" smtClean="0"/>
            </a:br>
            <a:r>
              <a:rPr lang="en-GB" dirty="0" smtClean="0"/>
              <a:t>Can you name them?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7" y="891581"/>
            <a:ext cx="2790825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107" y="897823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224" y="2862000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6" y="2682909"/>
            <a:ext cx="279082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107" y="2777635"/>
            <a:ext cx="2857500" cy="1658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85" y="4683787"/>
            <a:ext cx="2790826" cy="18478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28233" y="846723"/>
            <a:ext cx="3419016" cy="2009006"/>
          </a:xfrm>
        </p:spPr>
        <p:txBody>
          <a:bodyPr/>
          <a:lstStyle/>
          <a:p>
            <a:pPr marL="0" indent="0">
              <a:buNone/>
            </a:pPr>
            <a:endParaRPr lang="en-GB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5107" y="4683787"/>
            <a:ext cx="2888079" cy="17917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2224" y="885596"/>
            <a:ext cx="2823794" cy="16442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882" y="2408303"/>
            <a:ext cx="27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Colosseum in </a:t>
            </a:r>
            <a:r>
              <a:rPr lang="en-GB" dirty="0" smtClean="0"/>
              <a:t>Rome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838186" y="2408303"/>
            <a:ext cx="198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Taj Mahal in India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0824" y="4346093"/>
            <a:ext cx="2585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Pyramids of </a:t>
            </a:r>
            <a:r>
              <a:rPr lang="en-GB" dirty="0" smtClean="0"/>
              <a:t>Giza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786366" y="6432356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Burj</a:t>
            </a:r>
            <a:r>
              <a:rPr lang="en-GB" dirty="0"/>
              <a:t> </a:t>
            </a:r>
            <a:r>
              <a:rPr lang="en-GB" dirty="0" err="1"/>
              <a:t>Khalifa</a:t>
            </a:r>
            <a:r>
              <a:rPr lang="en-GB" dirty="0"/>
              <a:t> in Dubai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28469" y="2444791"/>
            <a:ext cx="2916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University of Timbuktu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992" y="6475534"/>
            <a:ext cx="2651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Great Wall of China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86331" y="4420259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Big Ben in London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2313" y="4407924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St. Basils </a:t>
            </a:r>
            <a:r>
              <a:rPr lang="en-GB" dirty="0" smtClean="0"/>
              <a:t>Cathedral in Russia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9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84" y="485775"/>
            <a:ext cx="10363200" cy="844550"/>
          </a:xfrm>
        </p:spPr>
        <p:txBody>
          <a:bodyPr/>
          <a:lstStyle/>
          <a:p>
            <a:r>
              <a:rPr lang="en-GB" dirty="0" smtClean="0"/>
              <a:t>Discussion question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7684" y="1534047"/>
            <a:ext cx="10972171" cy="403776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Why were some of the greatest buildings </a:t>
            </a:r>
            <a:r>
              <a:rPr lang="en-US" dirty="0" smtClean="0"/>
              <a:t>constructed?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Were they </a:t>
            </a:r>
            <a:r>
              <a:rPr lang="en-US" dirty="0"/>
              <a:t>built for practical or protective uses? </a:t>
            </a:r>
            <a:endParaRPr lang="en-US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can a </a:t>
            </a:r>
            <a:r>
              <a:rPr lang="en-US" dirty="0" smtClean="0"/>
              <a:t>building record </a:t>
            </a:r>
            <a:r>
              <a:rPr lang="en-US" dirty="0"/>
              <a:t>an event or person? </a:t>
            </a:r>
            <a:endParaRPr lang="en-US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the value of this? </a:t>
            </a:r>
            <a:endParaRPr lang="en-US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Can you describe </a:t>
            </a:r>
            <a:r>
              <a:rPr lang="en-US" dirty="0"/>
              <a:t>a building in your country that relates to the history of </a:t>
            </a:r>
            <a:r>
              <a:rPr lang="en-US" dirty="0" smtClean="0"/>
              <a:t>a person</a:t>
            </a:r>
            <a:r>
              <a:rPr lang="en-US" dirty="0"/>
              <a:t>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0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AF983-8EEF-464B-8CB5-0942C9DAF92F}">
  <ds:schemaRefs>
    <ds:schemaRef ds:uri="15214c3a-c4c8-4e1b-a9e9-78803475fd2c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EDEDC6-3292-438A-A6B4-A022432E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3929</TotalTime>
  <Words>465</Words>
  <Application>Microsoft Office PowerPoint</Application>
  <PresentationFormat>Widescreen</PresentationFormat>
  <Paragraphs>92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Islington Council</vt:lpstr>
      <vt:lpstr>ESOL E2/E3 Spring Term</vt:lpstr>
      <vt:lpstr>Session aims/objs</vt:lpstr>
      <vt:lpstr>PowerPoint Presentation</vt:lpstr>
      <vt:lpstr>PowerPoint Presentation</vt:lpstr>
      <vt:lpstr>Our ACL 1-1 IAG offer</vt:lpstr>
      <vt:lpstr>How can learners book an appointment?</vt:lpstr>
      <vt:lpstr>PowerPoint Presentation</vt:lpstr>
      <vt:lpstr>Do you recognise these buildings? Can you name them? </vt:lpstr>
      <vt:lpstr>Discussion question</vt:lpstr>
      <vt:lpstr>We are going to take a virtual trip to the British Museum</vt:lpstr>
      <vt:lpstr>Historical facts</vt:lpstr>
      <vt:lpstr>Greece was in the West</vt:lpstr>
      <vt:lpstr>PowerPoint Presentation</vt:lpstr>
      <vt:lpstr>PowerPoint Presentation</vt:lpstr>
      <vt:lpstr>Lesson summary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238</cp:revision>
  <dcterms:created xsi:type="dcterms:W3CDTF">2020-04-27T09:47:50Z</dcterms:created>
  <dcterms:modified xsi:type="dcterms:W3CDTF">2021-02-22T11:09:14Z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