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0"/>
  </p:notesMasterIdLst>
  <p:sldIdLst>
    <p:sldId id="256" r:id="rId5"/>
    <p:sldId id="258" r:id="rId6"/>
    <p:sldId id="323" r:id="rId7"/>
    <p:sldId id="271" r:id="rId8"/>
    <p:sldId id="273" r:id="rId9"/>
    <p:sldId id="325" r:id="rId10"/>
    <p:sldId id="326" r:id="rId11"/>
    <p:sldId id="408" r:id="rId12"/>
    <p:sldId id="410" r:id="rId13"/>
    <p:sldId id="396" r:id="rId14"/>
    <p:sldId id="409" r:id="rId15"/>
    <p:sldId id="411" r:id="rId16"/>
    <p:sldId id="306" r:id="rId17"/>
    <p:sldId id="379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05"/>
  </p:normalViewPr>
  <p:slideViewPr>
    <p:cSldViewPr snapToGrid="0" snapToObjects="1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p_-JByPaY" TargetMode="External"/><Relationship Id="rId2" Type="http://schemas.openxmlformats.org/officeDocument/2006/relationships/hyperlink" Target="https://www.youtube.com/watch?v=1sfM-xx7tH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p_-JByPaY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commentisfree/video/2013/dec/09/should-schools-ban-slang-video-debate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11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</a:t>
            </a:r>
            <a:r>
              <a:rPr lang="en-US" sz="4000" dirty="0" smtClean="0"/>
              <a:t>June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21" y="593203"/>
            <a:ext cx="3735555" cy="650444"/>
          </a:xfrm>
        </p:spPr>
        <p:txBody>
          <a:bodyPr/>
          <a:lstStyle/>
          <a:p>
            <a:r>
              <a:rPr lang="en-GB" sz="2400" dirty="0" smtClean="0"/>
              <a:t>Assessment criteria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A4B7-CA75-47B9-8CB2-EA41D8695227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77" y="416193"/>
            <a:ext cx="4954292" cy="573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6" y="1684682"/>
            <a:ext cx="3642503" cy="2897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6198" y="457200"/>
            <a:ext cx="1330503" cy="3750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34" y="836712"/>
            <a:ext cx="3754184" cy="4256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08" t="56255" r="33124" b="7412"/>
          <a:stretch/>
        </p:blipFill>
        <p:spPr>
          <a:xfrm>
            <a:off x="5862638" y="2401397"/>
            <a:ext cx="6329362" cy="4170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B0CA-D2A8-4FE3-BBC6-4C0E35C3F22B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7898"/>
          <a:stretch/>
        </p:blipFill>
        <p:spPr>
          <a:xfrm>
            <a:off x="709613" y="-51370"/>
            <a:ext cx="5405437" cy="45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56" y="3394185"/>
            <a:ext cx="11604332" cy="425646"/>
          </a:xfrm>
        </p:spPr>
        <p:txBody>
          <a:bodyPr/>
          <a:lstStyle/>
          <a:p>
            <a:r>
              <a:rPr lang="en-GB" dirty="0" smtClean="0"/>
              <a:t>Homework task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u="sng" dirty="0"/>
              <a:t>Main homework task: complete exam paper</a:t>
            </a:r>
            <a:r>
              <a:rPr lang="en-GB" i="1" dirty="0"/>
              <a:t> (under exam condition) and email back the papers as soon as possible.</a:t>
            </a:r>
            <a:br>
              <a:rPr lang="en-GB" i="1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 smtClean="0"/>
              <a:t>Research </a:t>
            </a:r>
            <a:r>
              <a:rPr lang="en-GB" sz="2400" b="0" dirty="0"/>
              <a:t>the question </a:t>
            </a:r>
            <a:r>
              <a:rPr lang="en-GB" sz="2400" b="0" dirty="0" smtClean="0"/>
              <a:t>below </a:t>
            </a:r>
            <a:r>
              <a:rPr lang="en-GB" sz="2400" b="0" dirty="0" smtClean="0"/>
              <a:t>and then write </a:t>
            </a:r>
            <a:r>
              <a:rPr lang="en-GB" sz="2400" b="0" dirty="0"/>
              <a:t>a report on a city with good or bad pollution levels </a:t>
            </a:r>
            <a:r>
              <a:rPr lang="en-GB" sz="2400" b="0" dirty="0" smtClean="0"/>
              <a:t>– up to 300 words. </a:t>
            </a:r>
            <a:br>
              <a:rPr lang="en-GB" sz="2400" b="0" dirty="0" smtClean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i="1" dirty="0" smtClean="0"/>
              <a:t>Remember a report has an </a:t>
            </a:r>
            <a:r>
              <a:rPr lang="en-GB" sz="2400" b="0" i="1" u="sng" dirty="0" smtClean="0"/>
              <a:t>intro/main findings/recommendations/conclusion. </a:t>
            </a:r>
            <a:r>
              <a:rPr lang="en-GB" sz="2400" b="0" dirty="0" smtClean="0"/>
              <a:t>(Use subtitles and paragraphs</a:t>
            </a:r>
            <a:r>
              <a:rPr lang="en-GB" sz="2400" b="0" dirty="0" smtClean="0"/>
              <a:t>).</a:t>
            </a:r>
            <a:r>
              <a:rPr lang="en-GB" sz="2400" b="0" i="1" u="sng" dirty="0" smtClean="0"/>
              <a:t/>
            </a:r>
            <a:br>
              <a:rPr lang="en-GB" sz="2400" b="0" i="1" u="sng" dirty="0" smtClean="0"/>
            </a:br>
            <a:r>
              <a:rPr lang="en-GB" sz="2400" b="0" i="1" u="sng" dirty="0"/>
              <a:t/>
            </a:r>
            <a:br>
              <a:rPr lang="en-GB" sz="2400" b="0" i="1" u="sng" dirty="0"/>
            </a:b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5AA7-9844-41AD-912F-91C6F38CD7CA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434" b="47898"/>
          <a:stretch/>
        </p:blipFill>
        <p:spPr>
          <a:xfrm>
            <a:off x="0" y="5602505"/>
            <a:ext cx="12246035" cy="6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r>
              <a:rPr lang="en-US" sz="2800" dirty="0" smtClean="0"/>
              <a:t>Explored non-verbal communication</a:t>
            </a:r>
          </a:p>
          <a:p>
            <a:r>
              <a:rPr lang="en-US" sz="2800" dirty="0" smtClean="0"/>
              <a:t>Watched </a:t>
            </a:r>
            <a:r>
              <a:rPr lang="en-US" sz="2800" dirty="0"/>
              <a:t>to a </a:t>
            </a:r>
            <a:r>
              <a:rPr lang="en-US" sz="2800" dirty="0" smtClean="0"/>
              <a:t>debate </a:t>
            </a:r>
            <a:endParaRPr lang="en-US" sz="2800" dirty="0"/>
          </a:p>
          <a:p>
            <a:r>
              <a:rPr lang="en-US" sz="2800" dirty="0" smtClean="0"/>
              <a:t>Watched and identified techniques used in a debate  </a:t>
            </a:r>
            <a:endParaRPr lang="en-US" sz="2800" dirty="0"/>
          </a:p>
          <a:p>
            <a:r>
              <a:rPr lang="en-US" sz="2800" dirty="0" smtClean="0"/>
              <a:t>Planned for a debate</a:t>
            </a:r>
            <a:endParaRPr lang="en-US" sz="2800" dirty="0"/>
          </a:p>
          <a:p>
            <a:r>
              <a:rPr lang="en-US" sz="2800" dirty="0" smtClean="0"/>
              <a:t>Took part in a </a:t>
            </a:r>
            <a:r>
              <a:rPr lang="en-GB" sz="2800" dirty="0" smtClean="0"/>
              <a:t>debate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58518" y="824948"/>
            <a:ext cx="9635986" cy="44935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Conversation prompt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holidays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food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your interests/hobbies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654591"/>
            <a:ext cx="11604332" cy="3655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End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References:</a:t>
            </a:r>
            <a:br>
              <a:rPr lang="en-GB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>
                <a:hlinkClick r:id="rId2"/>
              </a:rPr>
              <a:t>https</a:t>
            </a:r>
            <a:r>
              <a:rPr lang="en-GB" sz="2000" b="0" dirty="0">
                <a:hlinkClick r:id="rId2"/>
              </a:rPr>
              <a:t>://</a:t>
            </a:r>
            <a:r>
              <a:rPr lang="en-GB" sz="2000" b="0" dirty="0" smtClean="0">
                <a:hlinkClick r:id="rId2"/>
              </a:rPr>
              <a:t>www.youtube.com/watch?v=1sfM-xx7tHI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>
                <a:hlinkClick r:id="rId3"/>
              </a:rPr>
              <a:t>https://www.youtube.com/watch?v=Nmp_-</a:t>
            </a:r>
            <a:r>
              <a:rPr lang="en-GB" sz="2000" b="0" dirty="0" smtClean="0">
                <a:hlinkClick r:id="rId3"/>
              </a:rPr>
              <a:t>JByPaY</a:t>
            </a:r>
            <a:r>
              <a:rPr lang="en-GB" sz="2000" b="0" dirty="0" smtClean="0"/>
              <a:t> – (lesson)</a:t>
            </a:r>
            <a:br>
              <a:rPr lang="en-GB" sz="2000" b="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https://noisyclassroom.com/topic/we-should-ban-cars-from-city-centres</a:t>
            </a:r>
            <a:r>
              <a:rPr lang="en-GB" sz="2000" b="0" dirty="0" smtClean="0"/>
              <a:t>/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747533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give a short presentation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r>
              <a:rPr lang="en-US" sz="2800" dirty="0"/>
              <a:t>Explored non-verbal communication</a:t>
            </a:r>
          </a:p>
          <a:p>
            <a:r>
              <a:rPr lang="en-US" sz="2800" dirty="0" smtClean="0"/>
              <a:t>Watch </a:t>
            </a:r>
            <a:r>
              <a:rPr lang="en-US" sz="2800" dirty="0"/>
              <a:t>a debate </a:t>
            </a:r>
          </a:p>
          <a:p>
            <a:r>
              <a:rPr lang="en-US" sz="2800" dirty="0" smtClean="0"/>
              <a:t>Watch </a:t>
            </a:r>
            <a:r>
              <a:rPr lang="en-US" sz="2800" dirty="0"/>
              <a:t>and </a:t>
            </a:r>
            <a:r>
              <a:rPr lang="en-US" sz="2800" dirty="0" smtClean="0"/>
              <a:t>identify </a:t>
            </a:r>
            <a:r>
              <a:rPr lang="en-US" sz="2800" dirty="0"/>
              <a:t>techniques used in a debate  </a:t>
            </a:r>
          </a:p>
          <a:p>
            <a:r>
              <a:rPr lang="en-US" sz="2800" dirty="0" smtClean="0"/>
              <a:t>Plan for </a:t>
            </a:r>
            <a:r>
              <a:rPr lang="en-US" sz="2800" dirty="0"/>
              <a:t>a debate</a:t>
            </a:r>
          </a:p>
          <a:p>
            <a:r>
              <a:rPr lang="en-US" sz="2800" dirty="0" smtClean="0"/>
              <a:t>Take </a:t>
            </a:r>
            <a:r>
              <a:rPr lang="en-US" sz="2800" dirty="0"/>
              <a:t>part in a </a:t>
            </a:r>
            <a:r>
              <a:rPr lang="en-GB" sz="2800" dirty="0"/>
              <a:t>debate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hlinkClick r:id="rId2"/>
              </a:rPr>
              <a:t>https://www.youtube.com/watch?v=Nmp_-</a:t>
            </a:r>
            <a:r>
              <a:rPr lang="en-GB" sz="2400" dirty="0" smtClean="0">
                <a:hlinkClick r:id="rId2"/>
              </a:rPr>
              <a:t>JByPaY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Watch the video and list down as many types of features used in non-verbal communication. You will use these features in your debate later.</a:t>
            </a:r>
          </a:p>
          <a:p>
            <a:endParaRPr lang="en-GB" sz="2400" dirty="0"/>
          </a:p>
          <a:p>
            <a:r>
              <a:rPr lang="en-GB" sz="2400" dirty="0" smtClean="0"/>
              <a:t>Post video reflections?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708-AEA5-44ED-8D66-E1D618D7E71F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771194"/>
          </a:xfrm>
        </p:spPr>
        <p:txBody>
          <a:bodyPr/>
          <a:lstStyle/>
          <a:p>
            <a:r>
              <a:rPr lang="en-GB" dirty="0" smtClean="0"/>
              <a:t>Language for agreeing and disagreeing – examples</a:t>
            </a:r>
            <a:r>
              <a:rPr lang="en-GB" dirty="0"/>
              <a:t>?</a:t>
            </a:r>
            <a:br>
              <a:rPr lang="en-GB" dirty="0"/>
            </a:br>
            <a:r>
              <a:rPr lang="en-GB" sz="2000" b="0" dirty="0">
                <a:hlinkClick r:id="rId2"/>
              </a:rPr>
              <a:t>https://</a:t>
            </a:r>
            <a:r>
              <a:rPr lang="en-GB" sz="2000" b="0" dirty="0" smtClean="0">
                <a:hlinkClick r:id="rId2"/>
              </a:rPr>
              <a:t>www.theguardian.com/commentisfree/video/2013/dec/09/should-schools-ban-slang-video-debate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400"/>
              </p:ext>
            </p:extLst>
          </p:nvPr>
        </p:nvGraphicFramePr>
        <p:xfrm>
          <a:off x="293834" y="1904856"/>
          <a:ext cx="11610976" cy="3962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05488">
                  <a:extLst>
                    <a:ext uri="{9D8B030D-6E8A-4147-A177-3AD203B41FA5}">
                      <a16:colId xmlns:a16="http://schemas.microsoft.com/office/drawing/2014/main" val="1647482820"/>
                    </a:ext>
                  </a:extLst>
                </a:gridCol>
                <a:gridCol w="5805488">
                  <a:extLst>
                    <a:ext uri="{9D8B030D-6E8A-4147-A177-3AD203B41FA5}">
                      <a16:colId xmlns:a16="http://schemas.microsoft.com/office/drawing/2014/main" val="2040271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GB" sz="3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j-ea"/>
                          <a:cs typeface="+mj-cs"/>
                        </a:rPr>
                        <a:t>Agreeing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3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j-ea"/>
                          <a:cs typeface="+mj-cs"/>
                        </a:rPr>
                        <a:t>Disagreeing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agree with you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 disagree with you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34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think you are right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think you</a:t>
                      </a:r>
                      <a:r>
                        <a:rPr lang="en-GB" sz="2000" baseline="0" dirty="0" smtClean="0"/>
                        <a:t> are mistaken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6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absolutely agree with you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absolutely disagree with you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3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Yes, that’s right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</a:t>
                      </a:r>
                      <a:r>
                        <a:rPr lang="en-GB" sz="2000" baseline="0" dirty="0" smtClean="0"/>
                        <a:t> don’t think that’s right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24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This is what</a:t>
                      </a:r>
                      <a:r>
                        <a:rPr lang="en-GB" sz="2000" baseline="0" dirty="0" smtClean="0"/>
                        <a:t> I think too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understand your point but…I think that…</a:t>
                      </a:r>
                    </a:p>
                    <a:p>
                      <a:r>
                        <a:rPr lang="en-GB" sz="2000" dirty="0" smtClean="0"/>
                        <a:t>I see your perspective but….I think that…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9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3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7694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2080-B48E-4DF8-963E-C7967E2A0550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0" ma:contentTypeDescription="Create a new document." ma:contentTypeScope="" ma:versionID="6ef9e6ddf963df66e16d2dd6efb4d043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03d992c496e7e667a48664b042170677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15214c3a-c4c8-4e1b-a9e9-78803475fd2c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0F89D-AAF1-439B-B242-473F7FB9C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673</Words>
  <Application>Microsoft Office PowerPoint</Application>
  <PresentationFormat>Widescreen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Sassoon Infant Rg</vt:lpstr>
      <vt:lpstr>Twinkl</vt:lpstr>
      <vt:lpstr>Wingdings</vt:lpstr>
      <vt:lpstr>Islington Council</vt:lpstr>
      <vt:lpstr>Functional Skills English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PowerPoint Presentation</vt:lpstr>
      <vt:lpstr>Language for agreeing and disagreeing – examples? https://www.theguardian.com/commentisfree/video/2013/dec/09/should-schools-ban-slang-video-debate </vt:lpstr>
      <vt:lpstr>Assessment criteria</vt:lpstr>
      <vt:lpstr>PowerPoint Presentation</vt:lpstr>
      <vt:lpstr>Homework task:  Main homework task: complete exam paper (under exam condition) and email back the papers as soon as possible.  Research the question below and then write a report on a city with good or bad pollution levels – up to 300 words.   Remember a report has an intro/main findings/recommendations/conclusion. (Use subtitles and paragraphs).  </vt:lpstr>
      <vt:lpstr>Lesson summary</vt:lpstr>
      <vt:lpstr>PowerPoint Presentation</vt:lpstr>
      <vt:lpstr>  The End     References:             https://www.youtube.com/watch?v=1sfM-xx7tHI   https://www.youtube.com/watch?v=Nmp_-JByPaY – (lesson)   https://noisyclassroom.com/topic/we-should-ban-cars-from-city-centres/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669</cp:revision>
  <dcterms:created xsi:type="dcterms:W3CDTF">2020-04-27T09:47:50Z</dcterms:created>
  <dcterms:modified xsi:type="dcterms:W3CDTF">2021-06-11T10:22:18Z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