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7" r:id="rId18"/>
    <p:sldId id="271" r:id="rId19"/>
    <p:sldId id="273" r:id="rId20"/>
    <p:sldId id="276" r:id="rId21"/>
    <p:sldId id="282" r:id="rId22"/>
    <p:sldId id="274" r:id="rId23"/>
    <p:sldId id="275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3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6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72F3-CFBE-48F4-BA15-BA86E928F6EC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teachers/lessons-and-activities/activities/titanic-and-third-conditiona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5" y="238539"/>
            <a:ext cx="10376452" cy="439972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/>
              <a:t>Welcome to </a:t>
            </a:r>
            <a:br>
              <a:rPr lang="en-GB" dirty="0"/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Summer Term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035" y="4797287"/>
            <a:ext cx="10457690" cy="11566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of text, purpose of </a:t>
            </a: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5653" y="5953914"/>
            <a:ext cx="124371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288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30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sz="3200" dirty="0"/>
              <a:t>a leaflet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250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8" name="Picture 7" descr="Mich Café: Mr. Green Bin takes over Dub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6" y="1563756"/>
            <a:ext cx="7316673" cy="49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sz="3200" dirty="0"/>
              <a:t>a notice</a:t>
            </a:r>
          </a:p>
          <a:p>
            <a:pPr marL="0" indent="0">
              <a:buNone/>
            </a:pPr>
            <a:r>
              <a:rPr lang="en-GB" sz="3200" dirty="0"/>
              <a:t>        </a:t>
            </a:r>
          </a:p>
          <a:p>
            <a:pPr marL="0" indent="0">
              <a:buNone/>
            </a:pPr>
            <a:r>
              <a:rPr lang="en-GB" sz="3200" dirty="0"/>
              <a:t>        a poster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9" name="Picture 8" descr="Organize This with Style! (aka Org This): Be Considera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40" y="380633"/>
            <a:ext cx="5299663" cy="64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 web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35" y="437322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24" y="1431235"/>
            <a:ext cx="8271040" cy="50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3200" dirty="0"/>
              <a:t>          an advert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3" name="Picture 2" descr="Versense, perfume de Versace | Centro Muj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58" y="2093844"/>
            <a:ext cx="7152544" cy="39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a newspaper article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(a magazine article)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4" name="Picture 3" descr="The Sunday Time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83" y="443948"/>
            <a:ext cx="3846067" cy="60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could be </a:t>
            </a:r>
          </a:p>
          <a:p>
            <a:endParaRPr lang="en-US" dirty="0"/>
          </a:p>
          <a:p>
            <a:r>
              <a:rPr lang="en-US" sz="3200" dirty="0"/>
              <a:t>a letter</a:t>
            </a:r>
          </a:p>
          <a:p>
            <a:r>
              <a:rPr lang="en-US" sz="3200" dirty="0"/>
              <a:t>an email</a:t>
            </a:r>
          </a:p>
          <a:p>
            <a:r>
              <a:rPr lang="en-US" sz="3200" dirty="0"/>
              <a:t>a recipe</a:t>
            </a:r>
          </a:p>
          <a:p>
            <a:r>
              <a:rPr lang="en-US" sz="3200" dirty="0"/>
              <a:t>a note</a:t>
            </a:r>
          </a:p>
          <a:p>
            <a:r>
              <a:rPr lang="en-US" sz="3200" dirty="0"/>
              <a:t>a leaflet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3200" dirty="0"/>
              <a:t>instructions </a:t>
            </a:r>
          </a:p>
          <a:p>
            <a:r>
              <a:rPr lang="en-US" sz="3200" dirty="0"/>
              <a:t>an article in a newspaper or magazine</a:t>
            </a:r>
          </a:p>
          <a:p>
            <a:r>
              <a:rPr lang="en-US" sz="3200" dirty="0"/>
              <a:t>writing on a webpage  </a:t>
            </a:r>
          </a:p>
          <a:p>
            <a:r>
              <a:rPr lang="en-US" sz="3200" dirty="0"/>
              <a:t>an advert.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  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Text is any type of writing</a:t>
            </a:r>
          </a:p>
        </p:txBody>
      </p:sp>
    </p:spTree>
    <p:extLst>
      <p:ext uri="{BB962C8B-B14F-4D97-AF65-F5344CB8AC3E}">
        <p14:creationId xmlns:p14="http://schemas.microsoft.com/office/powerpoint/2010/main" val="18604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574" y="46384"/>
            <a:ext cx="10038521" cy="7325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What is the purpose of the text?</a:t>
            </a:r>
          </a:p>
          <a:p>
            <a:endParaRPr lang="en-US" sz="3200" dirty="0"/>
          </a:p>
          <a:p>
            <a:r>
              <a:rPr lang="en-US" sz="3200" dirty="0"/>
              <a:t>When you’re reading the text think about the </a:t>
            </a:r>
            <a:r>
              <a:rPr lang="en-US" sz="3200" b="1" dirty="0"/>
              <a:t>purpose</a:t>
            </a:r>
            <a:r>
              <a:rPr lang="en-US" sz="3200" dirty="0"/>
              <a:t> of the text or why it has been written.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discuss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describe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give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invite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persuade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give instructions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340" y="125897"/>
            <a:ext cx="11105322" cy="7325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What is the purpose of the text?</a:t>
            </a:r>
          </a:p>
          <a:p>
            <a:endParaRPr lang="en-US" sz="3200" dirty="0"/>
          </a:p>
          <a:p>
            <a:r>
              <a:rPr lang="en-US" sz="3200" dirty="0"/>
              <a:t>When you’re reading, think about the </a:t>
            </a:r>
            <a:r>
              <a:rPr lang="en-US" sz="3200" b="1" dirty="0"/>
              <a:t>purpose</a:t>
            </a:r>
            <a:r>
              <a:rPr lang="en-US" sz="3200" dirty="0"/>
              <a:t> of the text or why it was written.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 advert </a:t>
            </a:r>
            <a:r>
              <a:rPr lang="en-US" sz="3200" dirty="0"/>
              <a:t>might want you persuade you to </a:t>
            </a:r>
            <a:r>
              <a:rPr lang="en-US" sz="3200" b="1" u="sng" dirty="0"/>
              <a:t>buy something</a:t>
            </a:r>
            <a:r>
              <a:rPr lang="en-US" sz="3200" dirty="0"/>
              <a:t>. 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 letter </a:t>
            </a:r>
            <a:r>
              <a:rPr lang="en-US" sz="3200" dirty="0"/>
              <a:t>from school might </a:t>
            </a:r>
            <a:r>
              <a:rPr lang="en-US" sz="3200" b="1" u="sng" dirty="0"/>
              <a:t>give you information </a:t>
            </a:r>
            <a:r>
              <a:rPr lang="en-US" sz="3200" dirty="0"/>
              <a:t>about something or </a:t>
            </a:r>
            <a:r>
              <a:rPr lang="en-US" sz="3200" b="1" u="sng" dirty="0"/>
              <a:t>invite you </a:t>
            </a:r>
            <a:r>
              <a:rPr lang="en-US" sz="3200" dirty="0"/>
              <a:t>to something.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article might </a:t>
            </a:r>
            <a:r>
              <a:rPr lang="en-US" sz="3200" b="1" u="sng" dirty="0"/>
              <a:t>describe</a:t>
            </a:r>
            <a:r>
              <a:rPr lang="en-US" sz="3200" dirty="0"/>
              <a:t> something or </a:t>
            </a:r>
            <a:r>
              <a:rPr lang="en-US" sz="3200" b="1" u="sng" dirty="0"/>
              <a:t>discuss</a:t>
            </a:r>
            <a:r>
              <a:rPr lang="en-US" sz="3200" b="1" dirty="0"/>
              <a:t> </a:t>
            </a:r>
            <a:r>
              <a:rPr lang="en-US" sz="3200" dirty="0"/>
              <a:t>different ideas.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 notice </a:t>
            </a:r>
            <a:r>
              <a:rPr lang="en-US" sz="3200" dirty="0"/>
              <a:t>might </a:t>
            </a:r>
            <a:r>
              <a:rPr lang="en-US" sz="3200" b="1" u="sng" dirty="0"/>
              <a:t>tell you to do something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 leaflet </a:t>
            </a:r>
            <a:r>
              <a:rPr lang="en-US" sz="3200" dirty="0"/>
              <a:t>might </a:t>
            </a:r>
            <a:r>
              <a:rPr lang="en-US" sz="3200" b="1" u="sng" dirty="0"/>
              <a:t>give you instructions  </a:t>
            </a:r>
            <a:r>
              <a:rPr lang="en-US" sz="3200" dirty="0"/>
              <a:t>or explain how to do something.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Reading </a:t>
            </a:r>
            <a:r>
              <a:rPr lang="en-GB" dirty="0"/>
              <a:t>sample paper – examples of questions about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49" y="159250"/>
            <a:ext cx="11171861" cy="153144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5 minute chat –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Sport</a:t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021" y="339437"/>
            <a:ext cx="1771610" cy="1171065"/>
          </a:xfrm>
          <a:prstGeom prst="rect">
            <a:avLst/>
          </a:prstGeom>
        </p:spPr>
      </p:pic>
      <p:pic>
        <p:nvPicPr>
          <p:cNvPr id="9" name="Picture 8" descr="Card Credit Debit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6" y="3082250"/>
            <a:ext cx="2026477" cy="121588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2049" y="1738765"/>
            <a:ext cx="11399020" cy="476596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Do you know what sport this woman is playing?</a:t>
            </a:r>
          </a:p>
          <a:p>
            <a:pPr marL="0" indent="0">
              <a:buNone/>
            </a:pPr>
            <a:r>
              <a:rPr lang="en-GB" dirty="0"/>
              <a:t>It’s a very popular sport in the UK.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200" dirty="0"/>
              <a:t>What </a:t>
            </a:r>
            <a:r>
              <a:rPr lang="en-GB" sz="3200" dirty="0" smtClean="0"/>
              <a:t>is the national sport in </a:t>
            </a:r>
          </a:p>
          <a:p>
            <a:pPr marL="0" indent="0">
              <a:buNone/>
            </a:pPr>
            <a:r>
              <a:rPr lang="en-GB" sz="3200" dirty="0" smtClean="0"/>
              <a:t>Your native country?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What sport do you like?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The Mad Professah Lectures: 2013 US OPEN: (Women's Draw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5" y="2445675"/>
            <a:ext cx="5429022" cy="36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13" y="0"/>
            <a:ext cx="676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F385C-48F0-4502-AD39-F1FB7FE8E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3" t="36764" r="30825" b="47701"/>
          <a:stretch/>
        </p:blipFill>
        <p:spPr>
          <a:xfrm>
            <a:off x="1180729" y="745725"/>
            <a:ext cx="8848850" cy="23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C3374-09D5-4E18-9856-DD26C3A2E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65" t="17993" r="18592" b="6278"/>
          <a:stretch/>
        </p:blipFill>
        <p:spPr>
          <a:xfrm>
            <a:off x="5365072" y="27166"/>
            <a:ext cx="6826928" cy="680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B54703-0F94-468D-8E44-FE6313E9F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06" t="40647" r="19465" b="33074"/>
          <a:stretch/>
        </p:blipFill>
        <p:spPr>
          <a:xfrm>
            <a:off x="0" y="4478250"/>
            <a:ext cx="5813855" cy="2352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9487C-9BBC-482A-938F-7C95D1E02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53" t="52827" r="36664" b="21683"/>
          <a:stretch/>
        </p:blipFill>
        <p:spPr>
          <a:xfrm>
            <a:off x="54158" y="408371"/>
            <a:ext cx="5256756" cy="28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DE437-02B5-4D71-AF03-67D905AB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9" t="18771" r="23908" b="4855"/>
          <a:stretch/>
        </p:blipFill>
        <p:spPr>
          <a:xfrm>
            <a:off x="7031115" y="0"/>
            <a:ext cx="5160885" cy="684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CE966-8A73-4A79-B864-CFB3E456011C}"/>
              </a:ext>
            </a:extLst>
          </p:cNvPr>
          <p:cNvSpPr txBox="1"/>
          <p:nvPr/>
        </p:nvSpPr>
        <p:spPr>
          <a:xfrm>
            <a:off x="7146524" y="15478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CE685-AF7C-4C3D-B0AF-C0E3C563A4A2}"/>
              </a:ext>
            </a:extLst>
          </p:cNvPr>
          <p:cNvSpPr txBox="1"/>
          <p:nvPr/>
        </p:nvSpPr>
        <p:spPr>
          <a:xfrm>
            <a:off x="10468252" y="975746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2A877-5062-4D18-9533-552AC3970E60}"/>
              </a:ext>
            </a:extLst>
          </p:cNvPr>
          <p:cNvSpPr txBox="1"/>
          <p:nvPr/>
        </p:nvSpPr>
        <p:spPr>
          <a:xfrm>
            <a:off x="7031115" y="2005555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96FEE-A03F-4B4E-BF71-AD3B8D971843}"/>
              </a:ext>
            </a:extLst>
          </p:cNvPr>
          <p:cNvSpPr txBox="1"/>
          <p:nvPr/>
        </p:nvSpPr>
        <p:spPr>
          <a:xfrm>
            <a:off x="7813829" y="4753083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45B42-DEF5-41E3-BD3F-A2CC1B789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16" t="30420" r="33666" b="42525"/>
          <a:stretch/>
        </p:blipFill>
        <p:spPr>
          <a:xfrm>
            <a:off x="0" y="905522"/>
            <a:ext cx="6980650" cy="35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DE437-02B5-4D71-AF03-67D905AB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9" t="18771" r="23908" b="4855"/>
          <a:stretch/>
        </p:blipFill>
        <p:spPr>
          <a:xfrm>
            <a:off x="7031115" y="0"/>
            <a:ext cx="5160885" cy="684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2CE966-8A73-4A79-B864-CFB3E456011C}"/>
              </a:ext>
            </a:extLst>
          </p:cNvPr>
          <p:cNvSpPr txBox="1"/>
          <p:nvPr/>
        </p:nvSpPr>
        <p:spPr>
          <a:xfrm>
            <a:off x="7146524" y="15478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CE685-AF7C-4C3D-B0AF-C0E3C563A4A2}"/>
              </a:ext>
            </a:extLst>
          </p:cNvPr>
          <p:cNvSpPr txBox="1"/>
          <p:nvPr/>
        </p:nvSpPr>
        <p:spPr>
          <a:xfrm>
            <a:off x="10468252" y="975746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2A877-5062-4D18-9533-552AC3970E60}"/>
              </a:ext>
            </a:extLst>
          </p:cNvPr>
          <p:cNvSpPr txBox="1"/>
          <p:nvPr/>
        </p:nvSpPr>
        <p:spPr>
          <a:xfrm>
            <a:off x="7031115" y="2005555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96FEE-A03F-4B4E-BF71-AD3B8D971843}"/>
              </a:ext>
            </a:extLst>
          </p:cNvPr>
          <p:cNvSpPr txBox="1"/>
          <p:nvPr/>
        </p:nvSpPr>
        <p:spPr>
          <a:xfrm>
            <a:off x="7813829" y="4753083"/>
            <a:ext cx="275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4B2FF-60C1-4404-AC5B-5F7FBB536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4" t="60194" r="26894" b="12362"/>
          <a:stretch/>
        </p:blipFill>
        <p:spPr>
          <a:xfrm>
            <a:off x="0" y="985421"/>
            <a:ext cx="7026516" cy="298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" y="723696"/>
            <a:ext cx="11604332" cy="4256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504" y="1542036"/>
            <a:ext cx="11610997" cy="450765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 the lesson, you…(change the verb to its past form)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Put words in alphabetical order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Learned </a:t>
            </a:r>
            <a:r>
              <a:rPr lang="en-US" dirty="0"/>
              <a:t>about different types of text and how to </a:t>
            </a:r>
            <a:r>
              <a:rPr lang="en-US" dirty="0" err="1"/>
              <a:t>recognise</a:t>
            </a:r>
            <a:r>
              <a:rPr lang="en-US" dirty="0"/>
              <a:t> them.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Practised </a:t>
            </a:r>
            <a:r>
              <a:rPr lang="en-US" dirty="0"/>
              <a:t>reading different types of text and </a:t>
            </a:r>
            <a:r>
              <a:rPr lang="en-US" dirty="0" smtClean="0"/>
              <a:t>finding </a:t>
            </a:r>
            <a:r>
              <a:rPr lang="en-US" dirty="0"/>
              <a:t>the  purpose of </a:t>
            </a:r>
            <a:r>
              <a:rPr lang="en-US" dirty="0" smtClean="0"/>
              <a:t>text.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Read </a:t>
            </a:r>
            <a:r>
              <a:rPr lang="en-US" dirty="0"/>
              <a:t>some example exam activities.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774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509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Any interesting facts you recently learned/discovered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Arts and culture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Books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esol.britishcouncil.org/content/teachers/lessons-and-activities/activities/titanic-and-third-conditional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40" y="374754"/>
            <a:ext cx="10611191" cy="122876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Week </a:t>
            </a:r>
            <a:r>
              <a:rPr lang="en-GB" sz="4000" b="1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7: Aims </a:t>
            </a:r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40" y="1858780"/>
            <a:ext cx="10573063" cy="428718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marL="742950" indent="-742950">
              <a:buAutoNum type="arabicPeriod"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Put words in alphabetical order.</a:t>
            </a:r>
          </a:p>
          <a:p>
            <a:pPr marL="0" indent="0">
              <a:buNone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3.      Learn about different types of</a:t>
            </a:r>
            <a:r>
              <a:rPr lang="en-GB" sz="11100" b="1" dirty="0">
                <a:latin typeface="Calibri" panose="020F0502020204030204" pitchFamily="34" charset="0"/>
                <a:cs typeface="Calibri" panose="020F0502020204030204" pitchFamily="34" charset="0"/>
              </a:rPr>
              <a:t> text </a:t>
            </a: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and how to recognise them.</a:t>
            </a:r>
          </a:p>
          <a:p>
            <a:pPr marL="0" indent="0">
              <a:buNone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4.      Practise reading different types of text and find the  </a:t>
            </a:r>
            <a:r>
              <a:rPr lang="en-GB" sz="11100" b="1" dirty="0">
                <a:latin typeface="Calibri" panose="020F0502020204030204" pitchFamily="34" charset="0"/>
                <a:cs typeface="Calibri" panose="020F0502020204030204" pitchFamily="34" charset="0"/>
              </a:rPr>
              <a:t>purpose </a:t>
            </a: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of   	text.</a:t>
            </a:r>
          </a:p>
          <a:p>
            <a:pPr marL="0" indent="0">
              <a:buNone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1100" dirty="0">
                <a:latin typeface="Calibri" panose="020F0502020204030204" pitchFamily="34" charset="0"/>
                <a:cs typeface="Calibri" panose="020F0502020204030204" pitchFamily="34" charset="0"/>
              </a:rPr>
              <a:t>5.      Read some example exam activities.</a:t>
            </a: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 startAt="2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Alphabetical order – put these words in alphabetical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</a:t>
            </a:r>
          </a:p>
          <a:p>
            <a:pPr marL="0" indent="0">
              <a:buNone/>
            </a:pPr>
            <a:r>
              <a:rPr lang="en-GB" dirty="0"/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051571"/>
            <a:ext cx="11163707" cy="34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278297"/>
            <a:ext cx="10870096" cy="14123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Alphabetical order – put these words in alphabetical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08" y="1746112"/>
            <a:ext cx="10962861" cy="51118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a</a:t>
            </a:r>
            <a:r>
              <a:rPr lang="en-GB" dirty="0" err="1" smtClean="0"/>
              <a:t>bcdefghijklmnopqrstuvwxyz</a:t>
            </a:r>
            <a:r>
              <a:rPr lang="en-GB" dirty="0" smtClean="0"/>
              <a:t>….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e</a:t>
            </a:r>
            <a:r>
              <a:rPr lang="en-GB" dirty="0" smtClean="0"/>
              <a:t>nvironment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rime</a:t>
            </a:r>
          </a:p>
          <a:p>
            <a:pPr marL="0" indent="0">
              <a:buNone/>
            </a:pPr>
            <a:r>
              <a:rPr lang="en-GB" dirty="0" smtClean="0"/>
              <a:t>councillor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economic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suggestions</a:t>
            </a:r>
          </a:p>
          <a:p>
            <a:pPr marL="0" indent="0">
              <a:buNone/>
            </a:pPr>
            <a:r>
              <a:rPr lang="en-GB" dirty="0" smtClean="0"/>
              <a:t>education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childcare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ervices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4565" cy="46480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Can you think of some examples?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3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4565" cy="46480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text message on phone</a:t>
            </a:r>
          </a:p>
        </p:txBody>
      </p:sp>
      <p:pic>
        <p:nvPicPr>
          <p:cNvPr id="5" name="Picture 4" descr="Mobile Text Message &quot;Cramming&quot; Scam - Minnov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3" y="418404"/>
            <a:ext cx="3624470" cy="62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48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4" name="Content Placeholder 3" descr="Restaurant menu template | Royalty free stock vector - 84570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02" y="1817700"/>
            <a:ext cx="7403762" cy="4934079"/>
          </a:xfrm>
        </p:spPr>
      </p:pic>
      <p:sp>
        <p:nvSpPr>
          <p:cNvPr id="7" name="TextBox 6"/>
          <p:cNvSpPr txBox="1"/>
          <p:nvPr/>
        </p:nvSpPr>
        <p:spPr>
          <a:xfrm>
            <a:off x="1391478" y="2564296"/>
            <a:ext cx="223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menu</a:t>
            </a:r>
          </a:p>
        </p:txBody>
      </p:sp>
    </p:spTree>
    <p:extLst>
      <p:ext uri="{BB962C8B-B14F-4D97-AF65-F5344CB8AC3E}">
        <p14:creationId xmlns:p14="http://schemas.microsoft.com/office/powerpoint/2010/main" val="42666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</a:t>
            </a:r>
            <a:r>
              <a:rPr lang="en-GB" sz="3200" dirty="0"/>
              <a:t>a letter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826"/>
            <a:ext cx="10684564" cy="1306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text?</a:t>
            </a:r>
          </a:p>
        </p:txBody>
      </p:sp>
      <p:pic>
        <p:nvPicPr>
          <p:cNvPr id="12" name="Picture 11" descr="Do I have to sign a recommendation letter that will b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34" y="86139"/>
            <a:ext cx="6002216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0" ma:contentTypeDescription="Create a new document." ma:contentTypeScope="" ma:versionID="6ef9e6ddf963df66e16d2dd6efb4d043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03d992c496e7e667a48664b042170677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E5FBD-5974-47B4-A58C-581175A92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8CDC4D-2908-4ECF-8203-7FAF7ED4F480}">
  <ds:schemaRefs>
    <ds:schemaRef ds:uri="http://schemas.microsoft.com/office/2006/metadata/properties"/>
    <ds:schemaRef ds:uri="15214c3a-c4c8-4e1b-a9e9-78803475fd2c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5A088E9-61E0-4F65-B1A9-2D8B5C16D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513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Comic Sans MS</vt:lpstr>
      <vt:lpstr>Sassoon Infant Rg</vt:lpstr>
      <vt:lpstr>Twinkl</vt:lpstr>
      <vt:lpstr>Office Theme</vt:lpstr>
      <vt:lpstr>Welcome to    Summer Term 2021</vt:lpstr>
      <vt:lpstr> 5 minute chat –  Sport </vt:lpstr>
      <vt:lpstr>Week 7: Aims and objectives</vt:lpstr>
      <vt:lpstr>Alphabetical order – put these words in alphabetical order</vt:lpstr>
      <vt:lpstr>Alphabetical order – put these words in alphabetical order</vt:lpstr>
      <vt:lpstr>What is text?</vt:lpstr>
      <vt:lpstr>What is text?</vt:lpstr>
      <vt:lpstr>What is text?</vt:lpstr>
      <vt:lpstr>What is text?</vt:lpstr>
      <vt:lpstr>What is text?</vt:lpstr>
      <vt:lpstr>What is text?</vt:lpstr>
      <vt:lpstr>What is text?</vt:lpstr>
      <vt:lpstr>What is text?</vt:lpstr>
      <vt:lpstr>What is text?</vt:lpstr>
      <vt:lpstr>What is text?   Text is any type of writing</vt:lpstr>
      <vt:lpstr>PowerPoint Presentation</vt:lpstr>
      <vt:lpstr>PowerPoint Presentation</vt:lpstr>
      <vt:lpstr>Reading sample paper – examples of questions about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ESOL online E2/3  Summer Term 2021</dc:title>
  <dc:creator>Kelly, Caroline</dc:creator>
  <cp:lastModifiedBy>Rahim, Nilupa</cp:lastModifiedBy>
  <cp:revision>25</cp:revision>
  <dcterms:created xsi:type="dcterms:W3CDTF">2021-06-07T11:18:49Z</dcterms:created>
  <dcterms:modified xsi:type="dcterms:W3CDTF">2021-06-14T10:57:48Z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