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85" r:id="rId4"/>
    <p:sldId id="259" r:id="rId5"/>
    <p:sldId id="260" r:id="rId6"/>
    <p:sldId id="261" r:id="rId7"/>
    <p:sldId id="263" r:id="rId8"/>
    <p:sldId id="264" r:id="rId9"/>
    <p:sldId id="286" r:id="rId10"/>
    <p:sldId id="289" r:id="rId11"/>
    <p:sldId id="290" r:id="rId12"/>
    <p:sldId id="293" r:id="rId13"/>
    <p:sldId id="294" r:id="rId14"/>
    <p:sldId id="296" r:id="rId15"/>
    <p:sldId id="295" r:id="rId16"/>
    <p:sldId id="280" r:id="rId17"/>
    <p:sldId id="297" r:id="rId18"/>
    <p:sldId id="29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" y="2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9C37E-D86F-445A-839E-081439C9E4CB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34831-E48E-4D36-A2B7-A475C81862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921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manages, administers and delivers an IAG service to support individuals in their career, learning, work or life goals has the chance to achieve matrix accreditation. 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This is regardless of whether the service or services are delivered face-to-face, through training, learning, remotely, or through a website.</a:t>
            </a:r>
          </a:p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16CDD-8DD3-48F3-8155-430BD7AFE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33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10445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2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843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&amp;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8882" y="1368000"/>
            <a:ext cx="3372747" cy="4644382"/>
          </a:xfrm>
        </p:spPr>
        <p:txBody>
          <a:bodyPr/>
          <a:lstStyle>
            <a:lvl1pPr marL="180975" indent="-180975">
              <a:spcAft>
                <a:spcPts val="300"/>
              </a:spcAft>
              <a:defRPr sz="1400" b="0">
                <a:latin typeface="Arial" pitchFamily="34" charset="0"/>
                <a:cs typeface="Arial" pitchFamily="34" charset="0"/>
              </a:defRPr>
            </a:lvl1pPr>
            <a:lvl2pPr marL="361950" indent="-180975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93835" y="1368000"/>
            <a:ext cx="8141906" cy="46443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497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08501" y="3500440"/>
            <a:ext cx="10462921" cy="2093905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08501" y="2571747"/>
            <a:ext cx="10462921" cy="928693"/>
          </a:xfrm>
        </p:spPr>
        <p:txBody>
          <a:bodyPr/>
          <a:lstStyle>
            <a:lvl1pPr>
              <a:defRPr lang="en-US" sz="3000" b="1" cap="all" baseline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032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834" y="1368000"/>
            <a:ext cx="5664794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8651" y="1368000"/>
            <a:ext cx="5759516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809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502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4269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20889"/>
            <a:ext cx="10363200" cy="1022353"/>
          </a:xfrm>
        </p:spPr>
        <p:txBody>
          <a:bodyPr/>
          <a:lstStyle>
            <a:lvl1pPr marL="0" indent="0">
              <a:buNone/>
              <a:defRPr sz="3000" b="1" cap="all" baseline="0">
                <a:solidFill>
                  <a:schemeClr val="accent1"/>
                </a:solidFill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3443239"/>
            <a:ext cx="10363200" cy="2071687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5543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38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499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03" y="1369616"/>
            <a:ext cx="11610997" cy="450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82800" rIns="91440" bIns="82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31" name="Title Placeholder 11"/>
          <p:cNvSpPr>
            <a:spLocks noGrp="1"/>
          </p:cNvSpPr>
          <p:nvPr>
            <p:ph type="title"/>
          </p:nvPr>
        </p:nvSpPr>
        <p:spPr bwMode="auto">
          <a:xfrm>
            <a:off x="293834" y="836712"/>
            <a:ext cx="11604332" cy="42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pic>
        <p:nvPicPr>
          <p:cNvPr id="6" name="Picture 9" descr="ISL_Logo_Blac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009" y="298177"/>
            <a:ext cx="3473970" cy="43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386998" y="6121698"/>
            <a:ext cx="10635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03842"/>
            <a:ext cx="12192001" cy="99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3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sol.britishcouncil.org/content/learners/grammar-and-vocabulary/english-grammar/spite-despite-and-although" TargetMode="Externa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esol.britishcouncil.org/content/learners/grammar-and-vocabulary/english-grammar/spite-despite-and-although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ultlearning.islington.gov.uk/" TargetMode="External"/><Relationship Id="rId2" Type="http://schemas.openxmlformats.org/officeDocument/2006/relationships/hyperlink" Target="mailto:Alison.moore@islington.gov.uk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ACLSafeguarding@islington.ac.uk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7105"/>
            <a:ext cx="9448800" cy="182509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ESOL L1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Summer Term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10th May </a:t>
            </a:r>
            <a:r>
              <a:rPr lang="en-GB" sz="4000" dirty="0" smtClean="0"/>
              <a:t>2021 – 12</a:t>
            </a:r>
            <a:r>
              <a:rPr lang="en-GB" sz="4000" baseline="30000" dirty="0" smtClean="0"/>
              <a:t>th</a:t>
            </a:r>
            <a:r>
              <a:rPr lang="en-GB" sz="4000" dirty="0" smtClean="0"/>
              <a:t> Jul 2021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3834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647308" y="327593"/>
            <a:ext cx="7772400" cy="1143000"/>
          </a:xfrm>
        </p:spPr>
        <p:txBody>
          <a:bodyPr/>
          <a:lstStyle/>
          <a:p>
            <a:pPr algn="ctr" eaLnBrk="1" hangingPunct="1"/>
            <a:r>
              <a:rPr lang="en-GB" altLang="en-US" b="1" dirty="0">
                <a:latin typeface="Arial" charset="0"/>
              </a:rPr>
              <a:t>My role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charset="2"/>
              <a:buNone/>
            </a:pPr>
            <a:r>
              <a:rPr lang="en-GB" altLang="en-US" sz="2400" b="1" dirty="0"/>
              <a:t>Ensure successful learning </a:t>
            </a:r>
            <a:r>
              <a:rPr lang="en-GB" altLang="en-US" sz="2400" b="1" dirty="0" smtClean="0"/>
              <a:t>for </a:t>
            </a:r>
            <a:r>
              <a:rPr lang="en-GB" altLang="en-US" sz="2400" b="1" dirty="0"/>
              <a:t>all</a:t>
            </a:r>
          </a:p>
          <a:p>
            <a:pPr eaLnBrk="1" hangingPunct="1">
              <a:buFont typeface="Wingdings" charset="2"/>
              <a:buNone/>
            </a:pPr>
            <a:endParaRPr lang="en-GB" altLang="en-US" b="1" dirty="0"/>
          </a:p>
          <a:p>
            <a:pPr lvl="1" eaLnBrk="1" hangingPunct="1"/>
            <a:r>
              <a:rPr lang="en-GB" altLang="en-US" sz="2800" dirty="0"/>
              <a:t>Make learning relevant</a:t>
            </a:r>
          </a:p>
          <a:p>
            <a:pPr lvl="1" eaLnBrk="1" hangingPunct="1"/>
            <a:r>
              <a:rPr lang="en-GB" altLang="en-US" sz="2800" dirty="0"/>
              <a:t>Group work &amp; individual tasks</a:t>
            </a:r>
          </a:p>
          <a:p>
            <a:pPr lvl="1" eaLnBrk="1" hangingPunct="1"/>
            <a:r>
              <a:rPr lang="en-GB" altLang="en-US" sz="2800" dirty="0"/>
              <a:t>Peer support </a:t>
            </a:r>
          </a:p>
          <a:p>
            <a:pPr lvl="1" eaLnBrk="1" hangingPunct="1"/>
            <a:r>
              <a:rPr lang="en-GB" altLang="en-US" sz="2800" dirty="0"/>
              <a:t>Provide individual feedback and support</a:t>
            </a:r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C9C0385-18E8-CB46-8F37-9BF82E426D5B}" type="slidenum">
              <a:rPr lang="en-GB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GB" altLang="en-US" sz="1000"/>
          </a:p>
        </p:txBody>
      </p:sp>
      <p:pic>
        <p:nvPicPr>
          <p:cNvPr id="12293" name="Picture 5" descr="Sillohetes holding h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841" y="327593"/>
            <a:ext cx="287972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692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2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88" y="363681"/>
            <a:ext cx="10820400" cy="1293028"/>
          </a:xfrm>
        </p:spPr>
        <p:txBody>
          <a:bodyPr/>
          <a:lstStyle/>
          <a:p>
            <a:pPr algn="ctr"/>
            <a:r>
              <a:rPr lang="en-US" dirty="0"/>
              <a:t>Your responsibility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704" y="1866694"/>
            <a:ext cx="10820400" cy="40241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altLang="en-US" sz="3200" b="1" dirty="0"/>
              <a:t>Ensure you take responsibility for your own learning</a:t>
            </a:r>
          </a:p>
          <a:p>
            <a:pPr>
              <a:buNone/>
            </a:pPr>
            <a:endParaRPr lang="en-GB" altLang="en-US" sz="3200" b="1" dirty="0"/>
          </a:p>
          <a:p>
            <a:pPr lvl="1"/>
            <a:r>
              <a:rPr lang="en-GB" altLang="en-US" sz="3200" dirty="0"/>
              <a:t>Attend classes regularly</a:t>
            </a:r>
          </a:p>
          <a:p>
            <a:pPr lvl="1"/>
            <a:r>
              <a:rPr lang="en-GB" altLang="en-US" sz="3200" dirty="0"/>
              <a:t>Be punctual</a:t>
            </a:r>
          </a:p>
          <a:p>
            <a:pPr lvl="1"/>
            <a:r>
              <a:rPr lang="en-GB" altLang="en-US" sz="3200" dirty="0"/>
              <a:t>Complete group work &amp; individual tasks</a:t>
            </a:r>
          </a:p>
          <a:p>
            <a:pPr lvl="1"/>
            <a:r>
              <a:rPr lang="en-GB" altLang="en-US" sz="3200" dirty="0"/>
              <a:t>Provide/seek support form your peers</a:t>
            </a:r>
          </a:p>
          <a:p>
            <a:endParaRPr lang="en-US" dirty="0"/>
          </a:p>
        </p:txBody>
      </p:sp>
      <p:pic>
        <p:nvPicPr>
          <p:cNvPr id="4" name="Picture 5" descr="Sillohetes holding h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649" y="5108575"/>
            <a:ext cx="287972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8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834" y="836712"/>
            <a:ext cx="4992220" cy="425646"/>
          </a:xfrm>
        </p:spPr>
        <p:txBody>
          <a:bodyPr/>
          <a:lstStyle/>
          <a:p>
            <a:r>
              <a:rPr lang="en-GB" dirty="0" smtClean="0"/>
              <a:t>Linking words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816" t="38903" r="24197" b="14820"/>
          <a:stretch/>
        </p:blipFill>
        <p:spPr>
          <a:xfrm>
            <a:off x="3891538" y="0"/>
            <a:ext cx="5109315" cy="662742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7CF6-8D6F-4BA2-8A3D-EC7265025FB5}" type="datetime1">
              <a:rPr lang="en-US" smtClean="0"/>
              <a:t>5/10/2021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5208" y="1556534"/>
            <a:ext cx="361136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Linking words join sentences and ideas together. They make your English much clearer and more </a:t>
            </a:r>
            <a:r>
              <a:rPr lang="en-US" sz="2800" dirty="0" smtClean="0"/>
              <a:t>fluent.</a:t>
            </a:r>
          </a:p>
          <a:p>
            <a:r>
              <a:rPr lang="en-GB" sz="2800" dirty="0" smtClean="0"/>
              <a:t>These are common conjunctions or linking words you can use.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3729519" y="4615048"/>
            <a:ext cx="2537717" cy="2342508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096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739" y="1724599"/>
            <a:ext cx="11610997" cy="4507657"/>
          </a:xfrm>
        </p:spPr>
        <p:txBody>
          <a:bodyPr/>
          <a:lstStyle/>
          <a:p>
            <a:r>
              <a:rPr lang="en-GB" sz="2800" dirty="0" smtClean="0"/>
              <a:t>However, at L1, you can use more complex ones to link your sentences together.</a:t>
            </a:r>
          </a:p>
          <a:p>
            <a:endParaRPr lang="en-GB" sz="2800" dirty="0" smtClean="0"/>
          </a:p>
          <a:p>
            <a:pPr marL="0" indent="0">
              <a:buNone/>
            </a:pPr>
            <a:r>
              <a:rPr lang="en-US" sz="2800" dirty="0" smtClean="0"/>
              <a:t>Three </a:t>
            </a:r>
            <a:r>
              <a:rPr lang="en-US" sz="2800" dirty="0"/>
              <a:t>good linking expressions are in spite of, despite and although. </a:t>
            </a:r>
            <a:endParaRPr lang="en-GB" sz="3600" dirty="0" smtClean="0"/>
          </a:p>
          <a:p>
            <a:endParaRPr lang="en-GB" sz="2800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1AF5-08CC-4FAA-98AF-F12389847362}" type="datetime1">
              <a:rPr lang="en-US" smtClean="0"/>
              <a:t>5/10/2021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7620" t="47864" r="48083" b="23367"/>
          <a:stretch/>
        </p:blipFill>
        <p:spPr>
          <a:xfrm>
            <a:off x="2917863" y="3322218"/>
            <a:ext cx="6586254" cy="353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4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esol.britishcouncil.org/content/learners/grammar-and-vocabulary/english-grammar/spite-despite-and-although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C8A6-1C7C-46DE-B881-37F5572D74AF}" type="datetime1">
              <a:rPr lang="en-US" smtClean="0"/>
              <a:t>5/10/2021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61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of lesson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93B5-1B84-4AA8-9780-88C1A84140F8}" type="datetime1">
              <a:rPr lang="en-US" smtClean="0"/>
              <a:t>5/10/2021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7486" y="2068258"/>
            <a:ext cx="11610997" cy="4507657"/>
          </a:xfr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GB" sz="28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800" dirty="0" smtClean="0"/>
              <a:t>In the lesson, you </a:t>
            </a:r>
            <a:endParaRPr lang="en-GB" sz="28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800" dirty="0"/>
              <a:t>u</a:t>
            </a:r>
            <a:r>
              <a:rPr lang="en-GB" sz="2800" dirty="0" smtClean="0"/>
              <a:t>se linking words to extend your sentences in writing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800" dirty="0" smtClean="0"/>
              <a:t>use </a:t>
            </a:r>
            <a:r>
              <a:rPr lang="en-GB" sz="2800" dirty="0"/>
              <a:t>linking words to extend your sentences </a:t>
            </a:r>
            <a:r>
              <a:rPr lang="en-GB" sz="2800" dirty="0" smtClean="0"/>
              <a:t>in your speech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800" dirty="0"/>
              <a:t>u</a:t>
            </a:r>
            <a:r>
              <a:rPr lang="en-GB" sz="2800" dirty="0" smtClean="0"/>
              <a:t>se the correct grammar structures when communicating verbally and in written work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800" dirty="0" smtClean="0"/>
              <a:t>take part in a conversation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smtClean="0"/>
              <a:t>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80725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36226" y="1293457"/>
            <a:ext cx="8141906" cy="4644382"/>
          </a:xfrm>
        </p:spPr>
        <p:txBody>
          <a:bodyPr/>
          <a:lstStyle/>
          <a:p>
            <a:pPr marL="0" indent="0" algn="ctr">
              <a:buNone/>
            </a:pPr>
            <a:endParaRPr lang="en-GB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2037A-4942-4206-937A-B7AB6E09D7C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83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7036" y="775066"/>
            <a:ext cx="2547529" cy="204005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88039" y="836145"/>
            <a:ext cx="9338997" cy="4644382"/>
          </a:xfrm>
        </p:spPr>
        <p:txBody>
          <a:bodyPr/>
          <a:lstStyle/>
          <a:p>
            <a:pPr marL="0" indent="0">
              <a:buNone/>
            </a:pPr>
            <a:r>
              <a:rPr lang="en-GB" sz="2200" i="1" dirty="0" smtClean="0"/>
              <a:t>This conversation segment is for you, to be run by you.</a:t>
            </a:r>
          </a:p>
          <a:p>
            <a:pPr marL="0" indent="0">
              <a:buNone/>
            </a:pPr>
            <a:r>
              <a:rPr lang="en-GB" sz="2200" i="1" dirty="0" smtClean="0"/>
              <a:t>It is 30 minutes of talking time to enable you to just chat! This will help you to build confidence and fluency in English S/L. You could use these prompts to help get the conversation started but you can also talk about any other topics/matters too.</a:t>
            </a:r>
          </a:p>
          <a:p>
            <a:endParaRPr lang="en-GB" dirty="0"/>
          </a:p>
          <a:p>
            <a:pPr lvl="0"/>
            <a:r>
              <a:rPr lang="en-GB" sz="2800" dirty="0"/>
              <a:t>How would your friends and family describe you</a:t>
            </a:r>
            <a:r>
              <a:rPr lang="en-GB" sz="2800" dirty="0" smtClean="0"/>
              <a:t>? </a:t>
            </a:r>
          </a:p>
          <a:p>
            <a:pPr lvl="0"/>
            <a:r>
              <a:rPr lang="en-GB" sz="2400" i="1" dirty="0" smtClean="0"/>
              <a:t>A: my friends/family would describe me as….</a:t>
            </a:r>
            <a:endParaRPr lang="en-GB" sz="2400" i="1" dirty="0" smtClean="0"/>
          </a:p>
          <a:p>
            <a:pPr lvl="0"/>
            <a:r>
              <a:rPr lang="en-GB" sz="2800" dirty="0" smtClean="0"/>
              <a:t>Have you changed as you have grown as a person/ gotten older</a:t>
            </a:r>
            <a:r>
              <a:rPr lang="en-GB" sz="2800" dirty="0" smtClean="0"/>
              <a:t>?</a:t>
            </a:r>
          </a:p>
          <a:p>
            <a:pPr lvl="0"/>
            <a:r>
              <a:rPr lang="en-GB" sz="2400" i="1" dirty="0" smtClean="0"/>
              <a:t>A: I have changed…</a:t>
            </a:r>
            <a:endParaRPr lang="en-GB" sz="2400" i="1" dirty="0"/>
          </a:p>
          <a:p>
            <a:pPr lvl="0"/>
            <a:r>
              <a:rPr lang="en-GB" sz="2800" dirty="0"/>
              <a:t>How have your goals changed as you've gotten older</a:t>
            </a:r>
            <a:r>
              <a:rPr lang="en-GB" sz="2800" dirty="0" smtClean="0"/>
              <a:t>?</a:t>
            </a:r>
          </a:p>
          <a:p>
            <a:pPr lvl="0"/>
            <a:r>
              <a:rPr lang="en-GB" sz="2400" i="1" dirty="0" smtClean="0"/>
              <a:t>A: my goals have changed because my priorities have changed. Before, it was…now it’s…</a:t>
            </a:r>
            <a:endParaRPr lang="en-GB" sz="2400" i="1" dirty="0" smtClean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2463" y="295516"/>
            <a:ext cx="6708005" cy="410400"/>
          </a:xfrm>
        </p:spPr>
        <p:txBody>
          <a:bodyPr/>
          <a:lstStyle/>
          <a:p>
            <a:r>
              <a:rPr lang="en-GB" dirty="0" smtClean="0"/>
              <a:t>Conversation starter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235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esol.britishcouncil.org/content/learners/grammar-and-vocabulary/english-grammar/spite-despite-and-although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618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37" y="1072978"/>
            <a:ext cx="11623729" cy="5509647"/>
          </a:xfrm>
        </p:spPr>
        <p:txBody>
          <a:bodyPr>
            <a:noAutofit/>
          </a:bodyPr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3200" b="1" dirty="0" smtClean="0"/>
              <a:t>Aim: To </a:t>
            </a:r>
            <a:r>
              <a:rPr lang="en-US" sz="3200" b="1" dirty="0" smtClean="0"/>
              <a:t>explore linking words</a:t>
            </a:r>
            <a:endParaRPr lang="en-US" sz="3200" b="1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/>
              <a:t>Objectives</a:t>
            </a:r>
            <a:r>
              <a:rPr lang="en-GB" sz="3200" b="1" dirty="0"/>
              <a:t>: </a:t>
            </a:r>
            <a:r>
              <a:rPr lang="en-GB" sz="3200" dirty="0"/>
              <a:t>by the end of this session, you </a:t>
            </a:r>
            <a:r>
              <a:rPr lang="en-GB" sz="3200" dirty="0" smtClean="0"/>
              <a:t>will be able to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800" dirty="0" smtClean="0"/>
              <a:t>Use linking words to extend your sentences in writing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800" dirty="0"/>
              <a:t>Use linking words to extend your sentences </a:t>
            </a:r>
            <a:r>
              <a:rPr lang="en-GB" sz="2800" dirty="0" smtClean="0"/>
              <a:t>in your speech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800" dirty="0" smtClean="0"/>
              <a:t>Use the correct grammar structures when communicating verbally and in written work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800" dirty="0" smtClean="0"/>
              <a:t>Take </a:t>
            </a:r>
            <a:r>
              <a:rPr lang="en-GB" sz="2800" dirty="0"/>
              <a:t>part in a conversation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GB" sz="28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52" y="112939"/>
            <a:ext cx="10820400" cy="856126"/>
          </a:xfrm>
        </p:spPr>
        <p:txBody>
          <a:bodyPr/>
          <a:lstStyle/>
          <a:p>
            <a:pPr algn="ctr"/>
            <a:r>
              <a:rPr lang="en-US" dirty="0"/>
              <a:t>Session aims/</a:t>
            </a:r>
            <a:r>
              <a:rPr lang="en-US" dirty="0" err="1"/>
              <a:t>objs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02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221" y="277356"/>
            <a:ext cx="8698396" cy="796071"/>
          </a:xfrm>
        </p:spPr>
        <p:txBody>
          <a:bodyPr>
            <a:normAutofit/>
          </a:bodyPr>
          <a:lstStyle/>
          <a:p>
            <a:pPr algn="ctr"/>
            <a:r>
              <a:rPr lang="en-GB" sz="3600" b="1" cap="none" dirty="0" smtClean="0"/>
              <a:t>Getting to know you</a:t>
            </a:r>
            <a:endParaRPr lang="en-GB" sz="3600" b="1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40" y="1162878"/>
            <a:ext cx="11608904" cy="51999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Spend to minutes introducing yourself to the rest of the group and talk about the following:</a:t>
            </a:r>
          </a:p>
          <a:p>
            <a:endParaRPr lang="en-US" sz="3200" b="1" dirty="0"/>
          </a:p>
          <a:p>
            <a:r>
              <a:rPr lang="en-US" sz="3200" dirty="0" smtClean="0"/>
              <a:t>Your name, some personal info that you want to share (i.e. country of origin, any children, job etc.)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000" i="1" dirty="0"/>
              <a:t>(</a:t>
            </a:r>
            <a:r>
              <a:rPr lang="en-US" sz="3000" b="1" i="1" dirty="0"/>
              <a:t>speaking: </a:t>
            </a:r>
            <a:r>
              <a:rPr lang="en-US" sz="3000" i="1" dirty="0" smtClean="0"/>
              <a:t>“</a:t>
            </a:r>
            <a:r>
              <a:rPr lang="en-US" sz="3000" b="1" i="1" dirty="0" smtClean="0"/>
              <a:t>my name is, I am from…”)</a:t>
            </a:r>
            <a:r>
              <a:rPr lang="en-US" sz="3200" i="1" dirty="0"/>
              <a:t/>
            </a:r>
            <a:br>
              <a:rPr lang="en-US" sz="3200" i="1" dirty="0"/>
            </a:br>
            <a:endParaRPr lang="en-US" sz="3200" dirty="0"/>
          </a:p>
          <a:p>
            <a:r>
              <a:rPr lang="en-US" sz="3200" dirty="0" smtClean="0"/>
              <a:t>A person who inspires you</a:t>
            </a:r>
          </a:p>
          <a:p>
            <a:pPr marL="0" indent="0">
              <a:buNone/>
            </a:pPr>
            <a:r>
              <a:rPr lang="en-US" sz="3000" i="1" dirty="0" smtClean="0"/>
              <a:t>(</a:t>
            </a:r>
            <a:r>
              <a:rPr lang="en-US" sz="3000" b="1" i="1" dirty="0" smtClean="0"/>
              <a:t>speaking: </a:t>
            </a:r>
            <a:r>
              <a:rPr lang="en-US" sz="3000" i="1" dirty="0" smtClean="0"/>
              <a:t>“</a:t>
            </a:r>
            <a:r>
              <a:rPr lang="en-US" sz="3000" b="1" i="1" dirty="0" smtClean="0"/>
              <a:t>a person who inspires me is…because”)</a:t>
            </a:r>
            <a:r>
              <a:rPr lang="en-US" i="1" dirty="0"/>
              <a:t/>
            </a:r>
            <a:br>
              <a:rPr lang="en-US" i="1" dirty="0"/>
            </a:br>
            <a:r>
              <a:rPr lang="en-US" b="1" i="1" dirty="0"/>
              <a:t/>
            </a:r>
            <a:br>
              <a:rPr lang="en-US" b="1" i="1" dirty="0"/>
            </a:b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237062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668491" y="3882786"/>
            <a:ext cx="242454" cy="2472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7910" y="873034"/>
            <a:ext cx="4191001" cy="678981"/>
          </a:xfrm>
        </p:spPr>
        <p:txBody>
          <a:bodyPr>
            <a:normAutofit fontScale="90000"/>
          </a:bodyPr>
          <a:lstStyle/>
          <a:p>
            <a:r>
              <a:rPr lang="en-GB" sz="27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Learning Class Rules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8604" y="2121574"/>
            <a:ext cx="7635597" cy="3688461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to be somewhere quiet.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if you’re at home wear appropriate clothes.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on time.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 everyone and do as the teacher asks.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 until you’re asked to speak.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your microphone off when others are talking.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patient because sometimes the systems don’t work.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your homework.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record or screenshot any part of the lesson.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fun and learn!</a:t>
            </a:r>
            <a:endParaRPr lang="en-GB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37" y="1065248"/>
            <a:ext cx="3129878" cy="8595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854" y="5181512"/>
            <a:ext cx="817419" cy="55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3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596864"/>
          </a:xfrm>
        </p:spPr>
        <p:txBody>
          <a:bodyPr>
            <a:normAutofit/>
          </a:bodyPr>
          <a:lstStyle/>
          <a:p>
            <a:r>
              <a:rPr lang="en-GB" dirty="0" smtClean="0"/>
              <a:t>A confidential service for learners </a:t>
            </a:r>
          </a:p>
          <a:p>
            <a:endParaRPr lang="en-GB" dirty="0" smtClean="0"/>
          </a:p>
          <a:p>
            <a:r>
              <a:rPr lang="en-GB" dirty="0" smtClean="0"/>
              <a:t>Up to 3 one hour sessions with a qualified adviser</a:t>
            </a:r>
          </a:p>
          <a:p>
            <a:endParaRPr lang="en-GB" dirty="0" smtClean="0"/>
          </a:p>
          <a:p>
            <a:r>
              <a:rPr lang="en-GB" dirty="0" smtClean="0"/>
              <a:t>Adherence to the </a:t>
            </a:r>
            <a:r>
              <a:rPr lang="en-GB" b="1" dirty="0" smtClean="0"/>
              <a:t>Guidance Council’s Code of Principles </a:t>
            </a:r>
            <a:r>
              <a:rPr lang="en-GB" dirty="0" smtClean="0"/>
              <a:t>(impartial</a:t>
            </a:r>
            <a:r>
              <a:rPr lang="en-GB" dirty="0"/>
              <a:t>, current, confidential, in accordance with equality and diversity legislation, accessible, individual ownership, </a:t>
            </a:r>
            <a:r>
              <a:rPr lang="en-GB" dirty="0" smtClean="0"/>
              <a:t>transparency)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and the </a:t>
            </a:r>
            <a:r>
              <a:rPr lang="en-GB" b="1" dirty="0" smtClean="0"/>
              <a:t>Career Development Institute’s Code of Practice</a:t>
            </a:r>
            <a:r>
              <a:rPr lang="en-GB" dirty="0" smtClean="0"/>
              <a:t> (as above, also duty of care,        accountability and CPD)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ACL 1-1 IAG offer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237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550" y="2255520"/>
            <a:ext cx="4600382" cy="27693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For general appointments:</a:t>
            </a:r>
            <a:endParaRPr lang="en-US" b="1" dirty="0"/>
          </a:p>
          <a:p>
            <a:pPr marL="0" indent="0">
              <a:buNone/>
            </a:pPr>
            <a:r>
              <a:rPr lang="en-GB" dirty="0" smtClean="0"/>
              <a:t>Contact</a:t>
            </a:r>
            <a:r>
              <a:rPr lang="en-GB" dirty="0"/>
              <a:t> </a:t>
            </a:r>
            <a:r>
              <a:rPr lang="en-GB" dirty="0" smtClean="0"/>
              <a:t>Alison </a:t>
            </a:r>
            <a:r>
              <a:rPr lang="en-GB" dirty="0"/>
              <a:t>on 07808 </a:t>
            </a:r>
            <a:r>
              <a:rPr lang="en-GB" dirty="0" smtClean="0"/>
              <a:t>879044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Email </a:t>
            </a:r>
            <a:r>
              <a:rPr lang="en-GB" u="sng" dirty="0">
                <a:hlinkClick r:id="rId2"/>
              </a:rPr>
              <a:t>Alison.moore@islington.gov.uk</a:t>
            </a:r>
            <a:r>
              <a:rPr lang="en-GB" dirty="0"/>
              <a:t> </a:t>
            </a: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Appointments available:</a:t>
            </a:r>
          </a:p>
          <a:p>
            <a:pPr marL="0" indent="0">
              <a:buNone/>
            </a:pPr>
            <a:r>
              <a:rPr lang="en-GB" dirty="0" smtClean="0"/>
              <a:t>Tuesdays </a:t>
            </a:r>
            <a:r>
              <a:rPr lang="en-GB" dirty="0"/>
              <a:t>and </a:t>
            </a:r>
            <a:r>
              <a:rPr lang="en-GB" dirty="0" smtClean="0"/>
              <a:t>Thursdays</a:t>
            </a:r>
          </a:p>
          <a:p>
            <a:pPr marL="0" indent="0">
              <a:buNone/>
            </a:pPr>
            <a:r>
              <a:rPr lang="en-GB" dirty="0" smtClean="0"/>
              <a:t>9.30am - 12.30pm and 1 – 4pm</a:t>
            </a:r>
          </a:p>
          <a:p>
            <a:pPr marL="0" indent="0">
              <a:buNone/>
            </a:pPr>
            <a:r>
              <a:rPr lang="en-GB" dirty="0" smtClean="0"/>
              <a:t> </a:t>
            </a: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550" y="913168"/>
            <a:ext cx="9520726" cy="424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can learners book an appointment?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11550" y="5294707"/>
            <a:ext cx="114279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find out about all or our courses on offer visit: 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www.adultlearning.islington.gov.uk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11550" y="1602481"/>
            <a:ext cx="101433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the summer term we are offering IAG sessions via telephone and/or via MS Teams</a:t>
            </a:r>
          </a:p>
        </p:txBody>
      </p:sp>
    </p:spTree>
    <p:extLst>
      <p:ext uri="{BB962C8B-B14F-4D97-AF65-F5344CB8AC3E}">
        <p14:creationId xmlns:p14="http://schemas.microsoft.com/office/powerpoint/2010/main" val="343508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05417" y="2627392"/>
            <a:ext cx="3879067" cy="15301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David Coleman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Safeguarding Lead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Tel 020 7527 3343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2"/>
              </a:rPr>
              <a:t>ACLSafeguarding@islington.ac.uk</a:t>
            </a:r>
            <a:endParaRPr kumimoji="0" lang="en-GB" altLang="en-US" sz="2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altLang="en-US" sz="21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Details/video</a:t>
            </a:r>
            <a:r>
              <a:rPr kumimoji="0" lang="en-GB" altLang="en-US" sz="21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available on Moodle (our VLE platform)</a:t>
            </a:r>
            <a:endParaRPr kumimoji="0" lang="en-GB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417" y="534746"/>
            <a:ext cx="7886700" cy="994172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Safeguarding</a:t>
            </a:r>
            <a:endParaRPr lang="en-GB" dirty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979" y="7985"/>
            <a:ext cx="5430520" cy="688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32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347"/>
          <a:stretch/>
        </p:blipFill>
        <p:spPr>
          <a:xfrm>
            <a:off x="6433423" y="857251"/>
            <a:ext cx="4028492" cy="509651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96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650" y="549275"/>
            <a:ext cx="7924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b="1" dirty="0">
                <a:latin typeface="Arial" charset="0"/>
              </a:rPr>
              <a:t>Skills you will develop on this course </a:t>
            </a:r>
            <a:r>
              <a:rPr lang="en-GB" altLang="en-US" b="1" dirty="0" smtClean="0">
                <a:latin typeface="Arial" charset="0"/>
              </a:rPr>
              <a:t/>
            </a:r>
            <a:br>
              <a:rPr lang="en-GB" altLang="en-US" b="1" dirty="0" smtClean="0">
                <a:latin typeface="Arial" charset="0"/>
              </a:rPr>
            </a:br>
            <a:r>
              <a:rPr lang="en-GB" altLang="en-US" b="1" dirty="0" smtClean="0">
                <a:latin typeface="Arial" charset="0"/>
              </a:rPr>
              <a:t>(</a:t>
            </a:r>
            <a:r>
              <a:rPr lang="en-GB" altLang="en-US" b="1" dirty="0">
                <a:latin typeface="Arial" charset="0"/>
              </a:rPr>
              <a:t>ESOL Level 1)</a:t>
            </a:r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54E3C7E-3569-9F4B-98CD-8CE9A432BAD6}" type="slidenum">
              <a:rPr lang="en-GB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GB" altLang="en-US" sz="1000"/>
          </a:p>
        </p:txBody>
      </p:sp>
      <p:sp>
        <p:nvSpPr>
          <p:cNvPr id="9220" name="Line 8"/>
          <p:cNvSpPr>
            <a:spLocks noChangeShapeType="1"/>
          </p:cNvSpPr>
          <p:nvPr/>
        </p:nvSpPr>
        <p:spPr bwMode="auto">
          <a:xfrm flipH="1" flipV="1">
            <a:off x="4511676" y="3141664"/>
            <a:ext cx="504825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Line 9"/>
          <p:cNvSpPr>
            <a:spLocks noChangeShapeType="1"/>
          </p:cNvSpPr>
          <p:nvPr/>
        </p:nvSpPr>
        <p:spPr bwMode="auto">
          <a:xfrm flipV="1">
            <a:off x="6600825" y="3284539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Line 11"/>
          <p:cNvSpPr>
            <a:spLocks noChangeShapeType="1"/>
          </p:cNvSpPr>
          <p:nvPr/>
        </p:nvSpPr>
        <p:spPr bwMode="auto">
          <a:xfrm flipH="1">
            <a:off x="5087939" y="4508500"/>
            <a:ext cx="50323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Line 12"/>
          <p:cNvSpPr>
            <a:spLocks noChangeShapeType="1"/>
          </p:cNvSpPr>
          <p:nvPr/>
        </p:nvSpPr>
        <p:spPr bwMode="auto">
          <a:xfrm>
            <a:off x="6816725" y="4437064"/>
            <a:ext cx="503238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Oval 13"/>
          <p:cNvSpPr>
            <a:spLocks noChangeArrowheads="1"/>
          </p:cNvSpPr>
          <p:nvPr/>
        </p:nvSpPr>
        <p:spPr bwMode="auto">
          <a:xfrm>
            <a:off x="2711450" y="2565401"/>
            <a:ext cx="1873250" cy="79057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chemeClr val="accent6"/>
                </a:solidFill>
                <a:latin typeface="Comic Sans MS" charset="0"/>
              </a:rPr>
              <a:t>Spelling</a:t>
            </a:r>
          </a:p>
        </p:txBody>
      </p:sp>
      <p:sp>
        <p:nvSpPr>
          <p:cNvPr id="9225" name="Oval 14"/>
          <p:cNvSpPr>
            <a:spLocks noChangeArrowheads="1"/>
          </p:cNvSpPr>
          <p:nvPr/>
        </p:nvSpPr>
        <p:spPr bwMode="auto">
          <a:xfrm>
            <a:off x="3359150" y="5229226"/>
            <a:ext cx="1944688" cy="7921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Reading</a:t>
            </a:r>
          </a:p>
        </p:txBody>
      </p:sp>
      <p:sp>
        <p:nvSpPr>
          <p:cNvPr id="9226" name="Oval 15"/>
          <p:cNvSpPr>
            <a:spLocks noChangeArrowheads="1"/>
          </p:cNvSpPr>
          <p:nvPr/>
        </p:nvSpPr>
        <p:spPr bwMode="auto">
          <a:xfrm>
            <a:off x="6527801" y="5300663"/>
            <a:ext cx="2233613" cy="8636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Punctuation</a:t>
            </a:r>
          </a:p>
        </p:txBody>
      </p:sp>
      <p:sp>
        <p:nvSpPr>
          <p:cNvPr id="9227" name="Oval 16"/>
          <p:cNvSpPr>
            <a:spLocks noChangeArrowheads="1"/>
          </p:cNvSpPr>
          <p:nvPr/>
        </p:nvSpPr>
        <p:spPr bwMode="auto">
          <a:xfrm>
            <a:off x="8366125" y="3862389"/>
            <a:ext cx="1943100" cy="935037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Speaking &amp;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 listening</a:t>
            </a:r>
          </a:p>
        </p:txBody>
      </p:sp>
      <p:sp>
        <p:nvSpPr>
          <p:cNvPr id="9228" name="Oval 17"/>
          <p:cNvSpPr>
            <a:spLocks noChangeArrowheads="1"/>
          </p:cNvSpPr>
          <p:nvPr/>
        </p:nvSpPr>
        <p:spPr bwMode="auto">
          <a:xfrm>
            <a:off x="5591176" y="2565400"/>
            <a:ext cx="2016125" cy="719138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Grammar</a:t>
            </a:r>
          </a:p>
        </p:txBody>
      </p:sp>
      <p:sp>
        <p:nvSpPr>
          <p:cNvPr id="9229" name="Line 19"/>
          <p:cNvSpPr>
            <a:spLocks noChangeShapeType="1"/>
          </p:cNvSpPr>
          <p:nvPr/>
        </p:nvSpPr>
        <p:spPr bwMode="auto">
          <a:xfrm flipH="1">
            <a:off x="3792539" y="4221163"/>
            <a:ext cx="7191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Oval 20"/>
          <p:cNvSpPr>
            <a:spLocks noChangeArrowheads="1"/>
          </p:cNvSpPr>
          <p:nvPr/>
        </p:nvSpPr>
        <p:spPr bwMode="auto">
          <a:xfrm>
            <a:off x="2424114" y="4076701"/>
            <a:ext cx="1368425" cy="72072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Writing</a:t>
            </a:r>
          </a:p>
        </p:txBody>
      </p:sp>
      <p:sp>
        <p:nvSpPr>
          <p:cNvPr id="9231" name="Oval 22"/>
          <p:cNvSpPr>
            <a:spLocks noChangeArrowheads="1"/>
          </p:cNvSpPr>
          <p:nvPr/>
        </p:nvSpPr>
        <p:spPr bwMode="auto">
          <a:xfrm>
            <a:off x="4484688" y="3746533"/>
            <a:ext cx="3097213" cy="865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latin typeface="Comic Sans MS" charset="0"/>
              </a:rPr>
              <a:t>ESOL Level 1</a:t>
            </a:r>
          </a:p>
        </p:txBody>
      </p:sp>
      <p:sp>
        <p:nvSpPr>
          <p:cNvPr id="9232" name="Line 23"/>
          <p:cNvSpPr>
            <a:spLocks noChangeShapeType="1"/>
          </p:cNvSpPr>
          <p:nvPr/>
        </p:nvSpPr>
        <p:spPr bwMode="auto">
          <a:xfrm>
            <a:off x="7554913" y="4216401"/>
            <a:ext cx="811212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Oval 15"/>
          <p:cNvSpPr>
            <a:spLocks noChangeArrowheads="1"/>
          </p:cNvSpPr>
          <p:nvPr/>
        </p:nvSpPr>
        <p:spPr bwMode="auto">
          <a:xfrm>
            <a:off x="8120062" y="2668588"/>
            <a:ext cx="2996576" cy="8636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Language related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to </a:t>
            </a:r>
            <a:r>
              <a:rPr lang="en-GB" altLang="en-US" sz="1800" dirty="0" smtClean="0">
                <a:latin typeface="Comic Sans MS" charset="0"/>
              </a:rPr>
              <a:t>Travel and Transport</a:t>
            </a:r>
            <a:endParaRPr lang="en-GB" altLang="en-US" sz="1800" dirty="0">
              <a:latin typeface="Comic Sans MS" charset="0"/>
            </a:endParaRPr>
          </a:p>
        </p:txBody>
      </p:sp>
      <p:pic>
        <p:nvPicPr>
          <p:cNvPr id="92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84265">
            <a:off x="7383464" y="3578225"/>
            <a:ext cx="132873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4213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2" grpId="1"/>
      <p:bldP spid="9224" grpId="0" animBg="1"/>
      <p:bldP spid="9225" grpId="0" animBg="1"/>
      <p:bldP spid="9226" grpId="0" animBg="1"/>
      <p:bldP spid="9227" grpId="0" animBg="1"/>
      <p:bldP spid="9228" grpId="0" animBg="1"/>
      <p:bldP spid="9230" grpId="0" animBg="1"/>
      <p:bldP spid="9231" grpId="0" animBg="1"/>
      <p:bldP spid="9233" grpId="0" animBg="1"/>
    </p:bldLst>
  </p:timing>
</p:sld>
</file>

<file path=ppt/theme/theme1.xml><?xml version="1.0" encoding="utf-8"?>
<a:theme xmlns:a="http://schemas.openxmlformats.org/drawingml/2006/main" name="Islington Council">
  <a:themeElements>
    <a:clrScheme name="PH LBI Colours">
      <a:dk1>
        <a:sysClr val="windowText" lastClr="000000"/>
      </a:dk1>
      <a:lt1>
        <a:sysClr val="window" lastClr="FFFFFF"/>
      </a:lt1>
      <a:dk2>
        <a:srgbClr val="003893"/>
      </a:dk2>
      <a:lt2>
        <a:srgbClr val="EEECE1"/>
      </a:lt2>
      <a:accent1>
        <a:srgbClr val="007229"/>
      </a:accent1>
      <a:accent2>
        <a:srgbClr val="B9D300"/>
      </a:accent2>
      <a:accent3>
        <a:srgbClr val="0097AC"/>
      </a:accent3>
      <a:accent4>
        <a:srgbClr val="003151"/>
      </a:accent4>
      <a:accent5>
        <a:srgbClr val="9C307D"/>
      </a:accent5>
      <a:accent6>
        <a:srgbClr val="591E55"/>
      </a:accent6>
      <a:hlink>
        <a:srgbClr val="003893"/>
      </a:hlink>
      <a:folHlink>
        <a:srgbClr val="5600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>
          <a:defRPr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776</Words>
  <Application>Microsoft Office PowerPoint</Application>
  <PresentationFormat>Widescreen</PresentationFormat>
  <Paragraphs>154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Comic Sans MS</vt:lpstr>
      <vt:lpstr>Wingdings</vt:lpstr>
      <vt:lpstr>Islington Council</vt:lpstr>
      <vt:lpstr>ESOL L1 Summer Term</vt:lpstr>
      <vt:lpstr>Session aims/objs</vt:lpstr>
      <vt:lpstr>Getting to know you</vt:lpstr>
      <vt:lpstr>Online Learning Class Rules</vt:lpstr>
      <vt:lpstr>Our ACL 1-1 IAG offer</vt:lpstr>
      <vt:lpstr>How can learners book an appointment?</vt:lpstr>
      <vt:lpstr>Safeguarding</vt:lpstr>
      <vt:lpstr>PowerPoint Presentation</vt:lpstr>
      <vt:lpstr>Skills you will develop on this course  (ESOL Level 1)</vt:lpstr>
      <vt:lpstr>My role</vt:lpstr>
      <vt:lpstr>Your responsibility</vt:lpstr>
      <vt:lpstr>Linking words</vt:lpstr>
      <vt:lpstr>PowerPoint Presentation</vt:lpstr>
      <vt:lpstr>PowerPoint Presentation</vt:lpstr>
      <vt:lpstr>Summary of lesson</vt:lpstr>
      <vt:lpstr>PowerPoint Presentation</vt:lpstr>
      <vt:lpstr>Conversation starter</vt:lpstr>
      <vt:lpstr>References</vt:lpstr>
    </vt:vector>
  </TitlesOfParts>
  <Company>London Borough of Islington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ESOL L1 Summer Term</dc:title>
  <dc:creator>Rahim, Nilupa</dc:creator>
  <cp:lastModifiedBy>Rahim, Nilupa</cp:lastModifiedBy>
  <cp:revision>51</cp:revision>
  <dcterms:created xsi:type="dcterms:W3CDTF">2021-04-24T10:31:55Z</dcterms:created>
  <dcterms:modified xsi:type="dcterms:W3CDTF">2021-05-10T07:38:15Z</dcterms:modified>
</cp:coreProperties>
</file>