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78" r:id="rId7"/>
  </p:sldMasterIdLst>
  <p:sldIdLst>
    <p:sldId id="256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58" r:id="rId17"/>
    <p:sldId id="25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es, Lauren" initials="DL" lastIdx="4" clrIdx="0">
    <p:extLst>
      <p:ext uri="{19B8F6BF-5375-455C-9EA6-DF929625EA0E}">
        <p15:presenceInfo xmlns:p15="http://schemas.microsoft.com/office/powerpoint/2012/main" userId="S-1-5-21-842925246-1214440339-725345543-2779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8T19:37:30.938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  <p:cm authorId="1" dt="2021-11-08T19:37:31.365" idx="2">
    <p:pos x="146" y="146"/>
    <p:text>warm up activity - discuss with your partner where you think the errors are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8T19:37:55.972" idx="3">
    <p:pos x="10" y="10"/>
    <p:text>intro activity - VERBS - which where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8T19:38:12.721" idx="4">
    <p:pos x="10" y="10"/>
    <p:text>model correct answers</p:text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9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9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8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06AC-387C-40CA-B702-724A4CA87AF7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5F7B-1861-48C0-BD03-0C4C14F21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24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68B58-00D6-4527-9F80-AD60E60298FC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7548-0CDB-44D7-ACCD-9AC5B12F9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4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4708-2497-4F25-AD39-91F174A9AD57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360A-CAA3-4B10-9038-0AD3D24ABC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C1D5-A417-400C-A3AC-216CB3E77D57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10CF-FB0A-4025-BCC8-345E49AD71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66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EF17C-0F45-40DF-B68C-3C6E6222E2B2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0434-3C7A-454C-8DCD-0588685526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16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399C-04AB-4969-AEAC-B98EC13A5645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9A02-0886-458A-AFDF-9FE6A4F37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8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DA01-3F73-438D-ADC2-5A07C818E73D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98B7-BF51-47FA-8B9F-FA4960326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4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D1E6-44C0-4575-8C91-FB073381803C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1CC9-046D-4BA5-8F56-AC4FF4730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92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B79D-E46B-4A1C-967E-878B283D9F65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A065-9C0F-41CD-9B7A-34960CEBB4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0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7B90-218C-4189-9068-E20B5A11FE87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2F48-953F-4D94-B1AC-C11D43486D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0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84682-9347-4A87-B600-9CEC19F59B4F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72D7-C457-442D-AE7F-A4619567A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40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493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30" y="5734212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7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522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441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7966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717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0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00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13946"/>
            <a:ext cx="10960100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11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grpSp>
        <p:nvGrpSpPr>
          <p:cNvPr id="11" name="Group 3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48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96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9891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902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286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367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54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763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/>
              <a:t>Statement 1 Lorem ipsum </a:t>
            </a:r>
            <a:r>
              <a:rPr lang="en-GB" sz="1800" dirty="0" err="1"/>
              <a:t>dolor</a:t>
            </a:r>
            <a:r>
              <a:rPr lang="en-GB" sz="1800" dirty="0"/>
              <a:t> sit </a:t>
            </a:r>
            <a:r>
              <a:rPr lang="en-GB" sz="1800" dirty="0" err="1"/>
              <a:t>amet</a:t>
            </a:r>
            <a:r>
              <a:rPr lang="en-GB" sz="1800" dirty="0"/>
              <a:t>, </a:t>
            </a:r>
            <a:r>
              <a:rPr lang="en-GB" sz="1800" dirty="0" err="1"/>
              <a:t>consectetur</a:t>
            </a:r>
            <a:r>
              <a:rPr lang="en-GB" sz="1800" dirty="0"/>
              <a:t> </a:t>
            </a:r>
            <a:r>
              <a:rPr lang="en-GB" sz="1800" dirty="0" err="1"/>
              <a:t>adipiscing</a:t>
            </a:r>
            <a:r>
              <a:rPr lang="en-GB" sz="1800" dirty="0"/>
              <a:t> </a:t>
            </a:r>
            <a:r>
              <a:rPr lang="en-GB" sz="1800" dirty="0" err="1"/>
              <a:t>elit</a:t>
            </a:r>
            <a:r>
              <a:rPr lang="en-GB" sz="18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87133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175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235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520700"/>
            <a:ext cx="12192000" cy="1001713"/>
          </a:xfrm>
          <a:prstGeom prst="rect">
            <a:avLst/>
          </a:prstGeom>
          <a:solidFill>
            <a:srgbClr val="94B7F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5394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9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9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3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0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0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B3E7-642B-4B68-BBCB-DA2D955B2ABC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F77EC-BE4F-44C9-B246-7ABE5583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3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28E15F-5FD9-4526-BB68-4A653F8BB114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20A2F90-84DE-4D74-BE0B-4F24BFD56E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2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1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4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twinkl.co.uk/resources/ks2-english/ks2-english-spag/tenses-vocabulary-grammar-and-punctuation-english-key-stage-2-year-3-4-5-6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5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twinkl.co.uk/resources/ks2-english/ks2-english-spag/tenses-vocabulary-grammar-and-punctuation-english-key-stage-2-year-3-4-5-6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5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5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5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4944"/>
            <a:ext cx="9144000" cy="960727"/>
          </a:xfrm>
        </p:spPr>
        <p:txBody>
          <a:bodyPr/>
          <a:lstStyle/>
          <a:p>
            <a:r>
              <a:rPr lang="en-GB" dirty="0" smtClean="0"/>
              <a:t>Welcome to Session 4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218" y="1381580"/>
            <a:ext cx="9144000" cy="5240893"/>
          </a:xfrm>
        </p:spPr>
        <p:txBody>
          <a:bodyPr>
            <a:normAutofit fontScale="25000" lnSpcReduction="20000"/>
          </a:bodyPr>
          <a:lstStyle/>
          <a:p>
            <a:r>
              <a:rPr lang="en-GB" sz="11200" dirty="0" smtClean="0"/>
              <a:t>Family Language with Lauren</a:t>
            </a:r>
          </a:p>
          <a:p>
            <a:endParaRPr lang="en-GB" sz="3200" dirty="0"/>
          </a:p>
          <a:p>
            <a:r>
              <a:rPr lang="en-GB" sz="14400" dirty="0" smtClean="0"/>
              <a:t>DAILY ROUTINE</a:t>
            </a:r>
          </a:p>
          <a:p>
            <a:endParaRPr lang="en-GB" sz="14400" dirty="0" smtClean="0"/>
          </a:p>
          <a:p>
            <a:endParaRPr lang="en-GB" sz="14400" dirty="0" smtClean="0"/>
          </a:p>
          <a:p>
            <a:r>
              <a:rPr lang="pt-PT" altLang="en-US" sz="9600" dirty="0">
                <a:solidFill>
                  <a:srgbClr val="202124"/>
                </a:solidFill>
                <a:latin typeface="inherit"/>
              </a:rPr>
              <a:t>ROTINA </a:t>
            </a:r>
            <a:r>
              <a:rPr lang="pt-PT" altLang="en-US" sz="9600" dirty="0" smtClean="0">
                <a:solidFill>
                  <a:srgbClr val="202124"/>
                </a:solidFill>
                <a:latin typeface="inherit"/>
              </a:rPr>
              <a:t>DIÁRIA</a:t>
            </a:r>
          </a:p>
          <a:p>
            <a:r>
              <a:rPr lang="en-GB" sz="9600" dirty="0" smtClean="0">
                <a:solidFill>
                  <a:srgbClr val="000000"/>
                </a:solidFill>
                <a:latin typeface="Roboto"/>
              </a:rPr>
              <a:t>ROUTINA ROJANE</a:t>
            </a:r>
            <a:endParaRPr lang="pt-PT" altLang="en-US" sz="7200" dirty="0" smtClean="0">
              <a:solidFill>
                <a:srgbClr val="202124"/>
              </a:solidFill>
              <a:latin typeface="inherit"/>
            </a:endParaRPr>
          </a:p>
          <a:p>
            <a:r>
              <a:rPr lang="so-SO" sz="9600" dirty="0" smtClean="0">
                <a:solidFill>
                  <a:srgbClr val="000000"/>
                </a:solidFill>
                <a:latin typeface="Roboto"/>
              </a:rPr>
              <a:t>JIDKA </a:t>
            </a:r>
            <a:r>
              <a:rPr lang="so-SO" sz="9600" dirty="0">
                <a:solidFill>
                  <a:srgbClr val="000000"/>
                </a:solidFill>
                <a:latin typeface="Roboto"/>
              </a:rPr>
              <a:t>MAALMINTA AH </a:t>
            </a:r>
            <a:endParaRPr lang="en-GB" sz="9600" dirty="0" smtClean="0">
              <a:solidFill>
                <a:srgbClr val="000000"/>
              </a:solidFill>
              <a:latin typeface="Roboto"/>
            </a:endParaRPr>
          </a:p>
          <a:p>
            <a:endParaRPr lang="en-GB" sz="7200" dirty="0">
              <a:solidFill>
                <a:srgbClr val="000000"/>
              </a:solidFill>
              <a:latin typeface="Roboto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bn-IN" altLang="en-US" sz="11200" dirty="0">
                <a:solidFill>
                  <a:srgbClr val="202124"/>
                </a:solidFill>
                <a:latin typeface="inherit"/>
              </a:rPr>
              <a:t>দৈনন্দিন রুটিন</a:t>
            </a:r>
            <a:endParaRPr lang="en-US" altLang="en-US" sz="44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200" dirty="0" err="1">
                <a:latin typeface="inherit"/>
                <a:cs typeface="Arial" panose="020B0604020202020204" pitchFamily="34" charset="0"/>
              </a:rPr>
              <a:t>Dainandina</a:t>
            </a:r>
            <a:r>
              <a:rPr lang="en-US" altLang="en-US" sz="11200" dirty="0">
                <a:latin typeface="inherit"/>
                <a:cs typeface="Arial" panose="020B0604020202020204" pitchFamily="34" charset="0"/>
              </a:rPr>
              <a:t> </a:t>
            </a:r>
            <a:r>
              <a:rPr lang="en-US" altLang="en-US" sz="11200" dirty="0" err="1">
                <a:latin typeface="inherit"/>
                <a:cs typeface="Arial" panose="020B0604020202020204" pitchFamily="34" charset="0"/>
              </a:rPr>
              <a:t>ruṭina</a:t>
            </a:r>
            <a:endParaRPr lang="en-US" altLang="en-US" sz="11200" dirty="0">
              <a:latin typeface="Arial" panose="020B0604020202020204" pitchFamily="34" charset="0"/>
            </a:endParaRPr>
          </a:p>
          <a:p>
            <a:endParaRPr lang="en-GB" sz="7200" dirty="0"/>
          </a:p>
          <a:p>
            <a:endParaRPr lang="en-GB" sz="5800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3" y="-29196"/>
            <a:ext cx="4431215" cy="6887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6934" y="5172364"/>
            <a:ext cx="822037" cy="16856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87092" y="246580"/>
            <a:ext cx="6113124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e</a:t>
            </a:r>
            <a:r>
              <a:rPr lang="en-GB" sz="3200" dirty="0" smtClean="0"/>
              <a:t>at    run    walk    jump    swim</a:t>
            </a:r>
          </a:p>
          <a:p>
            <a:endParaRPr lang="en-GB" sz="3200" dirty="0"/>
          </a:p>
          <a:p>
            <a:r>
              <a:rPr lang="en-GB" sz="3200" dirty="0"/>
              <a:t>w</a:t>
            </a:r>
            <a:r>
              <a:rPr lang="en-GB" sz="3200" dirty="0" smtClean="0"/>
              <a:t>ake   go    run    do    watch    read</a:t>
            </a:r>
          </a:p>
          <a:p>
            <a:endParaRPr lang="en-GB" sz="3200" dirty="0"/>
          </a:p>
          <a:p>
            <a:r>
              <a:rPr lang="en-GB" sz="3200" dirty="0"/>
              <a:t>t</a:t>
            </a:r>
            <a:r>
              <a:rPr lang="en-GB" sz="3200" dirty="0" smtClean="0"/>
              <a:t>ake     have    wash     clean    call</a:t>
            </a:r>
          </a:p>
          <a:p>
            <a:endParaRPr lang="en-GB" sz="3200" dirty="0"/>
          </a:p>
          <a:p>
            <a:r>
              <a:rPr lang="en-GB" sz="3200" dirty="0"/>
              <a:t>b</a:t>
            </a:r>
            <a:r>
              <a:rPr lang="en-GB" sz="3200" dirty="0" smtClean="0"/>
              <a:t>rush     make     cook     watch 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71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84" y="0"/>
            <a:ext cx="4431215" cy="6887196"/>
          </a:xfrm>
        </p:spPr>
      </p:pic>
      <p:sp>
        <p:nvSpPr>
          <p:cNvPr id="5" name="Rectangle 4"/>
          <p:cNvSpPr/>
          <p:nvPr/>
        </p:nvSpPr>
        <p:spPr>
          <a:xfrm>
            <a:off x="6003636" y="5292436"/>
            <a:ext cx="1163782" cy="1594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43202" y="-83127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wake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2" y="230832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take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2" y="609370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eat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2" y="923329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get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2" y="1301867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start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2" y="1615826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read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2" y="1994364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take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2" y="2308323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go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2" y="2686861"/>
            <a:ext cx="93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Ink Free" panose="03080402000500000000" pitchFamily="66" charset="0"/>
              </a:rPr>
              <a:t>go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2" y="3000820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run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0948" y="3333130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swim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6296" y="3693317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go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8622" y="4025627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eat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6296" y="4366926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do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8622" y="4681155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have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8902" y="5026666"/>
            <a:ext cx="101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watch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8622" y="5395997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call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6296" y="5709956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drink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7599" y="6067743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brush</a:t>
            </a:r>
            <a:endParaRPr lang="en-GB" dirty="0">
              <a:latin typeface="Ink Free" panose="03080402000500000000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6334" y="6351678"/>
            <a:ext cx="93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Ink Free" panose="03080402000500000000" pitchFamily="66" charset="0"/>
              </a:rPr>
              <a:t>go</a:t>
            </a:r>
            <a:endParaRPr lang="en-GB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AD4CC8C-2E3D-4FFF-BE18-883E39919014}"/>
              </a:ext>
            </a:extLst>
          </p:cNvPr>
          <p:cNvSpPr/>
          <p:nvPr/>
        </p:nvSpPr>
        <p:spPr>
          <a:xfrm>
            <a:off x="1524000" y="5843452"/>
            <a:ext cx="9144000" cy="101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38873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  <a:extLst>
              <a:ext uri="{FF2B5EF4-FFF2-40B4-BE49-F238E27FC236}">
                <a16:creationId xmlns:a16="http://schemas.microsoft.com/office/drawing/2014/main" id="{7B60C457-B836-431D-9B62-D46B43D889E3}"/>
              </a:ext>
            </a:extLst>
          </p:cNvPr>
          <p:cNvSpPr/>
          <p:nvPr/>
        </p:nvSpPr>
        <p:spPr>
          <a:xfrm>
            <a:off x="5220795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drove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814455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9999"/>
                </a:solidFill>
                <a:latin typeface="+mn-lt"/>
              </a:rPr>
              <a:t>Which word in the sentence </a:t>
            </a:r>
            <a:br>
              <a:rPr lang="en-GB" sz="3600" dirty="0">
                <a:solidFill>
                  <a:srgbClr val="009999"/>
                </a:solidFill>
                <a:latin typeface="+mn-lt"/>
              </a:rPr>
            </a:br>
            <a:r>
              <a:rPr lang="en-GB" sz="3600" dirty="0">
                <a:solidFill>
                  <a:srgbClr val="009999"/>
                </a:solidFill>
                <a:latin typeface="+mn-lt"/>
              </a:rPr>
              <a:t>is a verb?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2279651" y="2780670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Twinkl"/>
              </a:rPr>
              <a:t>We drove to the beach on Sunday.</a:t>
            </a:r>
          </a:p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3344457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We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384506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9999"/>
              </a:solidFill>
              <a:latin typeface="Twink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4434312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5023559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5612806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6202053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6791300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7671B603-39E0-47D9-A704-5F076F6034E7}"/>
              </a:ext>
            </a:extLst>
          </p:cNvPr>
          <p:cNvSpPr/>
          <p:nvPr/>
        </p:nvSpPr>
        <p:spPr>
          <a:xfrm>
            <a:off x="7097133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2ED0AF-636C-41C2-A896-13CB9690CCA6}"/>
              </a:ext>
            </a:extLst>
          </p:cNvPr>
          <p:cNvSpPr/>
          <p:nvPr/>
        </p:nvSpPr>
        <p:spPr>
          <a:xfrm>
            <a:off x="7380545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0ACBAB-AC6E-4648-8001-8FC117876FFB}"/>
              </a:ext>
            </a:extLst>
          </p:cNvPr>
          <p:cNvSpPr/>
          <p:nvPr/>
        </p:nvSpPr>
        <p:spPr>
          <a:xfrm>
            <a:off x="7942607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36573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1968618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  <a:latin typeface="Twink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2539068" y="2307329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79AD42">
                    <a:lumMod val="75000"/>
                  </a:srgbClr>
                </a:solidFill>
                <a:latin typeface="Twinkl"/>
              </a:rPr>
              <a:t>Well done!</a:t>
            </a:r>
            <a:endParaRPr lang="en-GB" altLang="en-US" sz="2800" b="1" dirty="0">
              <a:solidFill>
                <a:srgbClr val="79AD42">
                  <a:lumMod val="75000"/>
                </a:srgbClr>
              </a:solidFill>
              <a:latin typeface="Twink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27" y="5713414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641124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10050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6096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1968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2539068" y="2290194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  <a:latin typeface="Twinkl"/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  <a:latin typeface="Twinkl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6" y="5713414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68" y="2375373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10050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33126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814455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9999"/>
                </a:solidFill>
                <a:latin typeface="+mn-lt"/>
              </a:rPr>
              <a:t>Which word in the sentence </a:t>
            </a:r>
            <a:br>
              <a:rPr lang="en-GB" sz="3600" dirty="0">
                <a:solidFill>
                  <a:srgbClr val="009999"/>
                </a:solidFill>
                <a:latin typeface="+mn-lt"/>
              </a:rPr>
            </a:br>
            <a:r>
              <a:rPr lang="en-GB" sz="3600" dirty="0">
                <a:solidFill>
                  <a:srgbClr val="009999"/>
                </a:solidFill>
                <a:latin typeface="+mn-lt"/>
              </a:rPr>
              <a:t>is a verb?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2279651" y="2780671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Twinkl"/>
              </a:rPr>
              <a:t>I eat an apple every morning.</a:t>
            </a:r>
          </a:p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359A259A-2DF4-4866-8DE1-3FC2B5DF3676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418435F5-3946-44E9-BA61-0382C584C6A0}"/>
              </a:ext>
            </a:extLst>
          </p:cNvPr>
          <p:cNvSpPr/>
          <p:nvPr/>
        </p:nvSpPr>
        <p:spPr>
          <a:xfrm>
            <a:off x="3338203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apple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F45090B6-90C3-42B2-965B-FD6187FBA689}"/>
              </a:ext>
            </a:extLst>
          </p:cNvPr>
          <p:cNvSpPr/>
          <p:nvPr/>
        </p:nvSpPr>
        <p:spPr>
          <a:xfrm>
            <a:off x="5214541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every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44E91AB8-F662-49C3-8EC3-E4CAE0EFE8F7}"/>
              </a:ext>
            </a:extLst>
          </p:cNvPr>
          <p:cNvSpPr/>
          <p:nvPr/>
        </p:nvSpPr>
        <p:spPr>
          <a:xfrm>
            <a:off x="7090879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eat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CAC2314-61D3-4E91-AB2D-CC82C2164E0D}"/>
              </a:ext>
            </a:extLst>
          </p:cNvPr>
          <p:cNvSpPr/>
          <p:nvPr/>
        </p:nvSpPr>
        <p:spPr>
          <a:xfrm>
            <a:off x="384506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9999"/>
              </a:solidFill>
              <a:latin typeface="Twink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352D74-591E-47CD-8BAA-85F1C16D921F}"/>
              </a:ext>
            </a:extLst>
          </p:cNvPr>
          <p:cNvSpPr/>
          <p:nvPr/>
        </p:nvSpPr>
        <p:spPr>
          <a:xfrm>
            <a:off x="4434312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C4B498-4A6F-4C60-832F-335FE2D6DC95}"/>
              </a:ext>
            </a:extLst>
          </p:cNvPr>
          <p:cNvSpPr/>
          <p:nvPr/>
        </p:nvSpPr>
        <p:spPr>
          <a:xfrm>
            <a:off x="5023559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FD8D91-3047-4236-B0FE-B2A629210D92}"/>
              </a:ext>
            </a:extLst>
          </p:cNvPr>
          <p:cNvSpPr/>
          <p:nvPr/>
        </p:nvSpPr>
        <p:spPr>
          <a:xfrm>
            <a:off x="5612806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177E34-3F47-4E7D-83BE-C6F4EAE811F5}"/>
              </a:ext>
            </a:extLst>
          </p:cNvPr>
          <p:cNvSpPr/>
          <p:nvPr/>
        </p:nvSpPr>
        <p:spPr>
          <a:xfrm>
            <a:off x="6202053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FA1D4D-6FE3-49C3-A87F-7F6B1579F135}"/>
              </a:ext>
            </a:extLst>
          </p:cNvPr>
          <p:cNvSpPr/>
          <p:nvPr/>
        </p:nvSpPr>
        <p:spPr>
          <a:xfrm>
            <a:off x="6791300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83CBFC1-B5EC-4166-B55F-811B41816DDB}"/>
              </a:ext>
            </a:extLst>
          </p:cNvPr>
          <p:cNvSpPr/>
          <p:nvPr/>
        </p:nvSpPr>
        <p:spPr>
          <a:xfrm>
            <a:off x="7380545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798171-6BFC-46B6-AA4E-EF312DB2D18B}"/>
              </a:ext>
            </a:extLst>
          </p:cNvPr>
          <p:cNvSpPr/>
          <p:nvPr/>
        </p:nvSpPr>
        <p:spPr>
          <a:xfrm>
            <a:off x="7942607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1996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1968618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27" y="5713414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0DED84-8764-4A49-B4CB-14DD22891BCD}"/>
              </a:ext>
            </a:extLst>
          </p:cNvPr>
          <p:cNvSpPr/>
          <p:nvPr/>
        </p:nvSpPr>
        <p:spPr>
          <a:xfrm>
            <a:off x="2539068" y="2307329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79AD42">
                    <a:lumMod val="75000"/>
                  </a:srgbClr>
                </a:solidFill>
                <a:latin typeface="Twinkl"/>
              </a:rPr>
              <a:t>Well Done! </a:t>
            </a:r>
            <a:endParaRPr lang="en-GB" altLang="en-US" sz="2800" b="1" dirty="0">
              <a:solidFill>
                <a:srgbClr val="79AD42">
                  <a:lumMod val="75000"/>
                </a:srgbClr>
              </a:solidFill>
              <a:latin typeface="Twinkl"/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7B0586F4-02C7-4B7A-AF43-9B848DBE75F5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C6118-70C0-4F55-A1AC-1726AE815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591979" y="2453763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7E1242-DCE8-4B84-8C8C-E11179C2E260}"/>
              </a:ext>
            </a:extLst>
          </p:cNvPr>
          <p:cNvSpPr/>
          <p:nvPr/>
        </p:nvSpPr>
        <p:spPr>
          <a:xfrm>
            <a:off x="1968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D28BF0-BA6A-4213-8AB1-58CAAC7D63C1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6" y="5713414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E7F60-D789-4A84-833C-6ED8592F59C8}"/>
              </a:ext>
            </a:extLst>
          </p:cNvPr>
          <p:cNvSpPr/>
          <p:nvPr/>
        </p:nvSpPr>
        <p:spPr>
          <a:xfrm>
            <a:off x="2539068" y="2290194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  <a:latin typeface="Twinkl"/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  <a:latin typeface="Twinkl"/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DA6A88B4-4D77-4FF4-B634-A3A7730D124A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1056C-78CE-4A1C-823F-4D39ABFEB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38" y="2342880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814455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9999"/>
                </a:solidFill>
                <a:latin typeface="+mn-lt"/>
              </a:rPr>
              <a:t>Which word in the sentence </a:t>
            </a:r>
            <a:br>
              <a:rPr lang="en-GB" sz="3600" dirty="0">
                <a:solidFill>
                  <a:srgbClr val="009999"/>
                </a:solidFill>
                <a:latin typeface="+mn-lt"/>
              </a:rPr>
            </a:br>
            <a:r>
              <a:rPr lang="en-GB" sz="3600" dirty="0">
                <a:solidFill>
                  <a:srgbClr val="009999"/>
                </a:solidFill>
                <a:latin typeface="+mn-lt"/>
              </a:rPr>
              <a:t>is a verb?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2279651" y="2780670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Twinkl"/>
              </a:rPr>
              <a:t>I usually walk to school in the morning.</a:t>
            </a:r>
          </a:p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2EA0B7D0-AB7F-45E5-BC6E-9270F05EC527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DE2B0A5A-2563-4E7E-847C-CD90195101B2}"/>
              </a:ext>
            </a:extLst>
          </p:cNvPr>
          <p:cNvSpPr/>
          <p:nvPr/>
        </p:nvSpPr>
        <p:spPr>
          <a:xfrm>
            <a:off x="3352846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walk</a:t>
            </a:r>
          </a:p>
        </p:txBody>
      </p:sp>
      <p:sp>
        <p:nvSpPr>
          <p:cNvPr id="23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FCA766F6-88D9-4E50-8FF6-256BB3D12174}"/>
              </a:ext>
            </a:extLst>
          </p:cNvPr>
          <p:cNvSpPr/>
          <p:nvPr/>
        </p:nvSpPr>
        <p:spPr>
          <a:xfrm>
            <a:off x="5229184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usually</a:t>
            </a:r>
          </a:p>
        </p:txBody>
      </p:sp>
      <p:sp>
        <p:nvSpPr>
          <p:cNvPr id="35" name="Rectangle 34">
            <a:hlinkClick r:id="rId4" action="ppaction://hlinksldjump"/>
            <a:extLst>
              <a:ext uri="{FF2B5EF4-FFF2-40B4-BE49-F238E27FC236}">
                <a16:creationId xmlns:a16="http://schemas.microsoft.com/office/drawing/2014/main" id="{F56F8B60-53F9-46C4-8CA8-0A5DE8564A6E}"/>
              </a:ext>
            </a:extLst>
          </p:cNvPr>
          <p:cNvSpPr/>
          <p:nvPr/>
        </p:nvSpPr>
        <p:spPr>
          <a:xfrm>
            <a:off x="7105522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morning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C35259-4DB7-4652-AD89-CAB9BA980ED3}"/>
              </a:ext>
            </a:extLst>
          </p:cNvPr>
          <p:cNvSpPr/>
          <p:nvPr/>
        </p:nvSpPr>
        <p:spPr>
          <a:xfrm>
            <a:off x="384506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9999"/>
              </a:solidFill>
              <a:latin typeface="Twink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B4A1C2-5BC2-4514-BC96-8E2BB4720B94}"/>
              </a:ext>
            </a:extLst>
          </p:cNvPr>
          <p:cNvSpPr/>
          <p:nvPr/>
        </p:nvSpPr>
        <p:spPr>
          <a:xfrm>
            <a:off x="4434312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0538D9-0270-4FC0-A969-F3997405B10C}"/>
              </a:ext>
            </a:extLst>
          </p:cNvPr>
          <p:cNvSpPr/>
          <p:nvPr/>
        </p:nvSpPr>
        <p:spPr>
          <a:xfrm>
            <a:off x="5023559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9971FE-945C-4626-BBC2-77B387842B3D}"/>
              </a:ext>
            </a:extLst>
          </p:cNvPr>
          <p:cNvSpPr/>
          <p:nvPr/>
        </p:nvSpPr>
        <p:spPr>
          <a:xfrm>
            <a:off x="5612806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878CEA4-E76C-4F2E-8F45-89D0D4F7F3DD}"/>
              </a:ext>
            </a:extLst>
          </p:cNvPr>
          <p:cNvSpPr/>
          <p:nvPr/>
        </p:nvSpPr>
        <p:spPr>
          <a:xfrm>
            <a:off x="6202053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B1A0129-3294-488D-A365-9962D44D1AEC}"/>
              </a:ext>
            </a:extLst>
          </p:cNvPr>
          <p:cNvSpPr/>
          <p:nvPr/>
        </p:nvSpPr>
        <p:spPr>
          <a:xfrm>
            <a:off x="6791300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CA8BD5-67E3-47DB-8705-E99C61C09C8B}"/>
              </a:ext>
            </a:extLst>
          </p:cNvPr>
          <p:cNvSpPr/>
          <p:nvPr/>
        </p:nvSpPr>
        <p:spPr>
          <a:xfrm>
            <a:off x="7380545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E01134-0E49-4588-BA4A-C4F1913B8594}"/>
              </a:ext>
            </a:extLst>
          </p:cNvPr>
          <p:cNvSpPr/>
          <p:nvPr/>
        </p:nvSpPr>
        <p:spPr>
          <a:xfrm>
            <a:off x="7942607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316233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>1. The girl has coat.</a:t>
            </a:r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 smtClean="0"/>
          </a:p>
          <a:p>
            <a:pPr marL="0" indent="0">
              <a:buNone/>
            </a:pPr>
            <a:r>
              <a:rPr lang="en-GB" sz="5400" dirty="0" smtClean="0"/>
              <a:t>2. the boy has two shoe.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4886036" y="1911927"/>
            <a:ext cx="1874982" cy="67425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a</a:t>
            </a:r>
            <a:r>
              <a:rPr lang="en-GB" sz="4800" dirty="0" smtClean="0"/>
              <a:t> coat.</a:t>
            </a:r>
            <a:endParaRPr lang="en-GB" sz="4800" dirty="0"/>
          </a:p>
        </p:txBody>
      </p:sp>
      <p:sp>
        <p:nvSpPr>
          <p:cNvPr id="5" name="Rectangle 4"/>
          <p:cNvSpPr/>
          <p:nvPr/>
        </p:nvSpPr>
        <p:spPr>
          <a:xfrm>
            <a:off x="6211454" y="4447308"/>
            <a:ext cx="1814946" cy="67425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</a:t>
            </a:r>
            <a:r>
              <a:rPr lang="en-GB" sz="4800" dirty="0" smtClean="0"/>
              <a:t>hoes.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1325418" y="4447308"/>
            <a:ext cx="521855" cy="67425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294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1968618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27" y="5713414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641124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948857-BD86-4CC2-A3BA-7C85804D4265}"/>
              </a:ext>
            </a:extLst>
          </p:cNvPr>
          <p:cNvSpPr/>
          <p:nvPr/>
        </p:nvSpPr>
        <p:spPr>
          <a:xfrm>
            <a:off x="2539068" y="2307329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79AD42">
                    <a:lumMod val="75000"/>
                  </a:srgbClr>
                </a:solidFill>
                <a:latin typeface="Twinkl"/>
              </a:rPr>
              <a:t>Well Done! </a:t>
            </a:r>
            <a:endParaRPr lang="en-GB" altLang="en-US" sz="2800" b="1" dirty="0">
              <a:solidFill>
                <a:srgbClr val="79AD42">
                  <a:lumMod val="75000"/>
                </a:srgbClr>
              </a:solidFill>
              <a:latin typeface="Twinkl"/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3BC82E52-84E3-4721-B950-BD5F5F05931B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9685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1968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6" y="5713414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68" y="2375373"/>
            <a:ext cx="524314" cy="107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2B0B4A-28F7-4488-AE97-A6C301D99D7C}"/>
              </a:ext>
            </a:extLst>
          </p:cNvPr>
          <p:cNvSpPr/>
          <p:nvPr/>
        </p:nvSpPr>
        <p:spPr>
          <a:xfrm>
            <a:off x="2539068" y="2290194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  <a:latin typeface="Twinkl"/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  <a:latin typeface="Twinkl"/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DEFE0C9F-8776-4A12-88BD-D58E6F956B36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17175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814455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9999"/>
                </a:solidFill>
                <a:latin typeface="+mn-lt"/>
              </a:rPr>
              <a:t>Which word in the sentence </a:t>
            </a:r>
            <a:br>
              <a:rPr lang="en-GB" sz="3600" dirty="0">
                <a:solidFill>
                  <a:srgbClr val="009999"/>
                </a:solidFill>
                <a:latin typeface="+mn-lt"/>
              </a:rPr>
            </a:br>
            <a:r>
              <a:rPr lang="en-GB" sz="3600" dirty="0">
                <a:solidFill>
                  <a:srgbClr val="009999"/>
                </a:solidFill>
                <a:latin typeface="+mn-lt"/>
              </a:rPr>
              <a:t>is a verb?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2279651" y="2780670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Twinkl"/>
              </a:rPr>
              <a:t>I tripped over the rug.</a:t>
            </a:r>
          </a:p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F5AE5E7A-6521-40AD-B5ED-D3016BEB3C53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0F5CB07F-ADAF-4CE5-BAB5-AB68684620B3}"/>
              </a:ext>
            </a:extLst>
          </p:cNvPr>
          <p:cNvSpPr/>
          <p:nvPr/>
        </p:nvSpPr>
        <p:spPr>
          <a:xfrm>
            <a:off x="3344457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rug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652C1EB6-BF1B-4A02-8029-177D90950333}"/>
              </a:ext>
            </a:extLst>
          </p:cNvPr>
          <p:cNvSpPr/>
          <p:nvPr/>
        </p:nvSpPr>
        <p:spPr>
          <a:xfrm>
            <a:off x="5220795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over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D8CB9B08-4F18-488F-93F3-B56CEF1F05A6}"/>
              </a:ext>
            </a:extLst>
          </p:cNvPr>
          <p:cNvSpPr/>
          <p:nvPr/>
        </p:nvSpPr>
        <p:spPr>
          <a:xfrm>
            <a:off x="7097133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tripped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05858E6-7E42-4BF4-BAEA-EB7139DF58F4}"/>
              </a:ext>
            </a:extLst>
          </p:cNvPr>
          <p:cNvSpPr/>
          <p:nvPr/>
        </p:nvSpPr>
        <p:spPr>
          <a:xfrm>
            <a:off x="384506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9999"/>
              </a:solidFill>
              <a:latin typeface="Twink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F521110-FF7B-464C-B0F5-F16D1B3B141E}"/>
              </a:ext>
            </a:extLst>
          </p:cNvPr>
          <p:cNvSpPr/>
          <p:nvPr/>
        </p:nvSpPr>
        <p:spPr>
          <a:xfrm>
            <a:off x="4434312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B466A0-2FCB-4B8C-9A6A-1413C913368F}"/>
              </a:ext>
            </a:extLst>
          </p:cNvPr>
          <p:cNvSpPr/>
          <p:nvPr/>
        </p:nvSpPr>
        <p:spPr>
          <a:xfrm>
            <a:off x="5023559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C12717-C965-4A9F-BF2A-3FB59542393B}"/>
              </a:ext>
            </a:extLst>
          </p:cNvPr>
          <p:cNvSpPr/>
          <p:nvPr/>
        </p:nvSpPr>
        <p:spPr>
          <a:xfrm>
            <a:off x="5612806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560668F-0192-4AD4-99D5-2F0951DE9478}"/>
              </a:ext>
            </a:extLst>
          </p:cNvPr>
          <p:cNvSpPr/>
          <p:nvPr/>
        </p:nvSpPr>
        <p:spPr>
          <a:xfrm>
            <a:off x="6202053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6CD1C7-A975-4D6F-BEFE-6F74F9513489}"/>
              </a:ext>
            </a:extLst>
          </p:cNvPr>
          <p:cNvSpPr/>
          <p:nvPr/>
        </p:nvSpPr>
        <p:spPr>
          <a:xfrm>
            <a:off x="6791300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89A3BA-6D2F-42A5-A992-52957CDF5ABB}"/>
              </a:ext>
            </a:extLst>
          </p:cNvPr>
          <p:cNvSpPr/>
          <p:nvPr/>
        </p:nvSpPr>
        <p:spPr>
          <a:xfrm>
            <a:off x="7380545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7150452-2338-408F-9A4B-885035DA5B3A}"/>
              </a:ext>
            </a:extLst>
          </p:cNvPr>
          <p:cNvSpPr/>
          <p:nvPr/>
        </p:nvSpPr>
        <p:spPr>
          <a:xfrm>
            <a:off x="7942607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13426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1968618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27" y="5713414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785CB-B6B6-43CB-996E-92819C3599FA}"/>
              </a:ext>
            </a:extLst>
          </p:cNvPr>
          <p:cNvSpPr/>
          <p:nvPr/>
        </p:nvSpPr>
        <p:spPr>
          <a:xfrm>
            <a:off x="2539068" y="2307329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79AD42">
                    <a:lumMod val="75000"/>
                  </a:srgbClr>
                </a:solidFill>
                <a:latin typeface="Twinkl"/>
              </a:rPr>
              <a:t>Well Done! </a:t>
            </a:r>
            <a:endParaRPr lang="en-GB" altLang="en-US" sz="2800" b="1" dirty="0">
              <a:solidFill>
                <a:srgbClr val="79AD42">
                  <a:lumMod val="75000"/>
                </a:srgbClr>
              </a:solidFill>
              <a:latin typeface="Twinkl"/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57808C09-C473-42BA-9AEA-72EA0FF98CBD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6FEC5-3DE3-4464-8FD8-FDF9C8B82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591979" y="2453763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1968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6" y="5713414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EB9DF-00C3-4B70-BBDF-963B2DE03C84}"/>
              </a:ext>
            </a:extLst>
          </p:cNvPr>
          <p:cNvSpPr/>
          <p:nvPr/>
        </p:nvSpPr>
        <p:spPr>
          <a:xfrm>
            <a:off x="2539068" y="2290194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  <a:latin typeface="Twinkl"/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  <a:latin typeface="Twinkl"/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1A834018-5E25-42E7-99BE-FC4F4B237B59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E3DE2E-926E-4960-B3D6-59AFB1B6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38" y="2342880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814455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9999"/>
                </a:solidFill>
                <a:latin typeface="+mn-lt"/>
              </a:rPr>
              <a:t>Which word in the sentence </a:t>
            </a:r>
            <a:br>
              <a:rPr lang="en-GB" sz="3600" dirty="0">
                <a:solidFill>
                  <a:srgbClr val="009999"/>
                </a:solidFill>
                <a:latin typeface="+mn-lt"/>
              </a:rPr>
            </a:br>
            <a:r>
              <a:rPr lang="en-GB" sz="3600" dirty="0">
                <a:solidFill>
                  <a:srgbClr val="009999"/>
                </a:solidFill>
                <a:latin typeface="+mn-lt"/>
              </a:rPr>
              <a:t>is a verb?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2279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Twinkl"/>
              </a:rPr>
              <a:t>The dog barked for his dinner.</a:t>
            </a:r>
          </a:p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662D30A4-0A64-4B01-BB25-EDE8B0EFFD48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88F1F10-798E-4F6C-B02A-E93A84AA2A06}"/>
              </a:ext>
            </a:extLst>
          </p:cNvPr>
          <p:cNvSpPr/>
          <p:nvPr/>
        </p:nvSpPr>
        <p:spPr>
          <a:xfrm>
            <a:off x="3336068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dog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8785775F-9CBB-4771-A0A9-98B12F2C003F}"/>
              </a:ext>
            </a:extLst>
          </p:cNvPr>
          <p:cNvSpPr/>
          <p:nvPr/>
        </p:nvSpPr>
        <p:spPr>
          <a:xfrm>
            <a:off x="5212406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barked</a:t>
            </a:r>
          </a:p>
        </p:txBody>
      </p:sp>
      <p:sp>
        <p:nvSpPr>
          <p:cNvPr id="35" name="Rectangle 34">
            <a:hlinkClick r:id="rId3" action="ppaction://hlinksldjump"/>
            <a:extLst>
              <a:ext uri="{FF2B5EF4-FFF2-40B4-BE49-F238E27FC236}">
                <a16:creationId xmlns:a16="http://schemas.microsoft.com/office/drawing/2014/main" id="{7B891DC6-0DBC-4F45-BD03-1E20501BDC87}"/>
              </a:ext>
            </a:extLst>
          </p:cNvPr>
          <p:cNvSpPr/>
          <p:nvPr/>
        </p:nvSpPr>
        <p:spPr>
          <a:xfrm>
            <a:off x="7088744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for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D3EE4A-59C3-48B2-9382-178EE51E4870}"/>
              </a:ext>
            </a:extLst>
          </p:cNvPr>
          <p:cNvSpPr/>
          <p:nvPr/>
        </p:nvSpPr>
        <p:spPr>
          <a:xfrm>
            <a:off x="384506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9999"/>
              </a:solidFill>
              <a:latin typeface="Twink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625565-FB80-4D2F-B590-DEC4C3A710AE}"/>
              </a:ext>
            </a:extLst>
          </p:cNvPr>
          <p:cNvSpPr/>
          <p:nvPr/>
        </p:nvSpPr>
        <p:spPr>
          <a:xfrm>
            <a:off x="4434312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AD1F674-80D4-43A8-BFBE-910F309E7EC3}"/>
              </a:ext>
            </a:extLst>
          </p:cNvPr>
          <p:cNvSpPr/>
          <p:nvPr/>
        </p:nvSpPr>
        <p:spPr>
          <a:xfrm>
            <a:off x="5023559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BF9D21A-6437-420C-9DEF-09D2236FA413}"/>
              </a:ext>
            </a:extLst>
          </p:cNvPr>
          <p:cNvSpPr/>
          <p:nvPr/>
        </p:nvSpPr>
        <p:spPr>
          <a:xfrm>
            <a:off x="5612806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8BC3E6-C5CD-4FA9-9AB8-5B83C9495D2D}"/>
              </a:ext>
            </a:extLst>
          </p:cNvPr>
          <p:cNvSpPr/>
          <p:nvPr/>
        </p:nvSpPr>
        <p:spPr>
          <a:xfrm>
            <a:off x="6202053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C9663F-BFCC-45AB-B18A-12A295CC90F4}"/>
              </a:ext>
            </a:extLst>
          </p:cNvPr>
          <p:cNvSpPr/>
          <p:nvPr/>
        </p:nvSpPr>
        <p:spPr>
          <a:xfrm>
            <a:off x="6791300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3F14D6-2A8A-427E-8A84-D85C846B9DD0}"/>
              </a:ext>
            </a:extLst>
          </p:cNvPr>
          <p:cNvSpPr/>
          <p:nvPr/>
        </p:nvSpPr>
        <p:spPr>
          <a:xfrm>
            <a:off x="7380545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E7F2AE-E914-455C-91C0-F90D2ACF39C2}"/>
              </a:ext>
            </a:extLst>
          </p:cNvPr>
          <p:cNvSpPr/>
          <p:nvPr/>
        </p:nvSpPr>
        <p:spPr>
          <a:xfrm>
            <a:off x="7942607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29936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1968618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27" y="5713414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641124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580BE9-98A9-41FE-B6A2-810FEB196F3E}"/>
              </a:ext>
            </a:extLst>
          </p:cNvPr>
          <p:cNvSpPr/>
          <p:nvPr/>
        </p:nvSpPr>
        <p:spPr>
          <a:xfrm>
            <a:off x="2539068" y="2307329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79AD42">
                    <a:lumMod val="75000"/>
                  </a:srgbClr>
                </a:solidFill>
                <a:latin typeface="Twinkl"/>
              </a:rPr>
              <a:t>Well Done! </a:t>
            </a:r>
            <a:endParaRPr lang="en-GB" altLang="en-US" sz="2800" b="1" dirty="0">
              <a:solidFill>
                <a:srgbClr val="79AD42">
                  <a:lumMod val="75000"/>
                </a:srgbClr>
              </a:solidFill>
              <a:latin typeface="Twinkl"/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48A96804-6CEF-4D7A-9F67-CD14AA28FBBA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1868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1968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6" y="5713414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68" y="2375373"/>
            <a:ext cx="524314" cy="107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8B2EA8-5578-45A3-8EA7-7D53EBF8BADB}"/>
              </a:ext>
            </a:extLst>
          </p:cNvPr>
          <p:cNvSpPr/>
          <p:nvPr/>
        </p:nvSpPr>
        <p:spPr>
          <a:xfrm>
            <a:off x="2539068" y="2290194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  <a:latin typeface="Twinkl"/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  <a:latin typeface="Twinkl"/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E3F234F6-0987-467E-8502-544ABE8E759D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41110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814455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9999"/>
                </a:solidFill>
                <a:latin typeface="+mn-lt"/>
              </a:rPr>
              <a:t>Which word in the sentence </a:t>
            </a:r>
            <a:br>
              <a:rPr lang="en-GB" sz="3600" dirty="0">
                <a:solidFill>
                  <a:srgbClr val="009999"/>
                </a:solidFill>
                <a:latin typeface="+mn-lt"/>
              </a:rPr>
            </a:br>
            <a:r>
              <a:rPr lang="en-GB" sz="3600" dirty="0">
                <a:solidFill>
                  <a:srgbClr val="009999"/>
                </a:solidFill>
                <a:latin typeface="+mn-lt"/>
              </a:rPr>
              <a:t>is a verb?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2279651" y="2780671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Twinkl"/>
              </a:rPr>
              <a:t>We found a ladybird on the leaf.</a:t>
            </a:r>
          </a:p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C37DDC6D-F108-4D54-8799-82B1B2B8AB1A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F7FF755-62FB-430D-8ED0-D11D2D74EF9F}"/>
              </a:ext>
            </a:extLst>
          </p:cNvPr>
          <p:cNvSpPr/>
          <p:nvPr/>
        </p:nvSpPr>
        <p:spPr>
          <a:xfrm>
            <a:off x="3346592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found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F8AED23A-8C9D-4717-B5F0-A4BE29CD66EA}"/>
              </a:ext>
            </a:extLst>
          </p:cNvPr>
          <p:cNvSpPr/>
          <p:nvPr/>
        </p:nvSpPr>
        <p:spPr>
          <a:xfrm>
            <a:off x="5222930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ladybird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1733F3A8-526B-4FAC-8014-1E8D9C4EF74F}"/>
              </a:ext>
            </a:extLst>
          </p:cNvPr>
          <p:cNvSpPr/>
          <p:nvPr/>
        </p:nvSpPr>
        <p:spPr>
          <a:xfrm>
            <a:off x="7099268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B1E727-1F85-41F6-AF8C-FB42FF496373}"/>
              </a:ext>
            </a:extLst>
          </p:cNvPr>
          <p:cNvSpPr/>
          <p:nvPr/>
        </p:nvSpPr>
        <p:spPr>
          <a:xfrm>
            <a:off x="384506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9999"/>
              </a:solidFill>
              <a:latin typeface="Twink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CCE45F-4D60-4D17-B475-8A5671C5967F}"/>
              </a:ext>
            </a:extLst>
          </p:cNvPr>
          <p:cNvSpPr/>
          <p:nvPr/>
        </p:nvSpPr>
        <p:spPr>
          <a:xfrm>
            <a:off x="4434312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7DD98FF-D621-4E44-9AE4-0F4938893AD8}"/>
              </a:ext>
            </a:extLst>
          </p:cNvPr>
          <p:cNvSpPr/>
          <p:nvPr/>
        </p:nvSpPr>
        <p:spPr>
          <a:xfrm>
            <a:off x="5023559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E7375E-BA1A-4EDA-8829-93F0F4788F32}"/>
              </a:ext>
            </a:extLst>
          </p:cNvPr>
          <p:cNvSpPr/>
          <p:nvPr/>
        </p:nvSpPr>
        <p:spPr>
          <a:xfrm>
            <a:off x="5612806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9CE50D-6452-4C15-9402-E3764266EE89}"/>
              </a:ext>
            </a:extLst>
          </p:cNvPr>
          <p:cNvSpPr/>
          <p:nvPr/>
        </p:nvSpPr>
        <p:spPr>
          <a:xfrm>
            <a:off x="6202053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B90B53-7CD7-4264-A6CB-87DC7F9A543A}"/>
              </a:ext>
            </a:extLst>
          </p:cNvPr>
          <p:cNvSpPr/>
          <p:nvPr/>
        </p:nvSpPr>
        <p:spPr>
          <a:xfrm>
            <a:off x="6791300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4C114A-ADF7-4711-A79D-3AD53FDE92BF}"/>
              </a:ext>
            </a:extLst>
          </p:cNvPr>
          <p:cNvSpPr/>
          <p:nvPr/>
        </p:nvSpPr>
        <p:spPr>
          <a:xfrm>
            <a:off x="7380545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48EC3E-81B4-4C52-B157-F55AE06A51B7}"/>
              </a:ext>
            </a:extLst>
          </p:cNvPr>
          <p:cNvSpPr/>
          <p:nvPr/>
        </p:nvSpPr>
        <p:spPr>
          <a:xfrm>
            <a:off x="7942607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42816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1968618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27" y="5713414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03C95-10D3-4D36-9495-E8082B2C5242}"/>
              </a:ext>
            </a:extLst>
          </p:cNvPr>
          <p:cNvSpPr/>
          <p:nvPr/>
        </p:nvSpPr>
        <p:spPr>
          <a:xfrm>
            <a:off x="2539068" y="2307329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79AD42">
                    <a:lumMod val="75000"/>
                  </a:srgbClr>
                </a:solidFill>
                <a:latin typeface="Twinkl"/>
              </a:rPr>
              <a:t>Well Done! </a:t>
            </a:r>
            <a:endParaRPr lang="en-GB" altLang="en-US" sz="2800" b="1" dirty="0">
              <a:solidFill>
                <a:srgbClr val="79AD42">
                  <a:lumMod val="75000"/>
                </a:srgbClr>
              </a:solidFill>
              <a:latin typeface="Twinkl"/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DFCF2CCA-6400-4D49-AFB6-491A4E7AF434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39AD3-9C9F-41B9-9260-C2058BDF2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591979" y="2453763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27239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pic>
        <p:nvPicPr>
          <p:cNvPr id="5123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90875" y="620714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Twinkl" pitchFamily="2" charset="0"/>
              </a:rPr>
              <a:t>What Is a Verb?</a:t>
            </a:r>
          </a:p>
        </p:txBody>
      </p:sp>
      <p:grpSp>
        <p:nvGrpSpPr>
          <p:cNvPr id="5125" name="Group 16"/>
          <p:cNvGrpSpPr>
            <a:grpSpLocks/>
          </p:cNvGrpSpPr>
          <p:nvPr/>
        </p:nvGrpSpPr>
        <p:grpSpPr bwMode="auto">
          <a:xfrm>
            <a:off x="4129089" y="1636713"/>
            <a:ext cx="3933825" cy="4025900"/>
            <a:chOff x="2605414" y="1562327"/>
            <a:chExt cx="3933171" cy="4025794"/>
          </a:xfrm>
          <a:solidFill>
            <a:srgbClr val="EAD5FF"/>
          </a:solidFill>
        </p:grpSpPr>
        <p:sp>
          <p:nvSpPr>
            <p:cNvPr id="14" name="Rounded Rectangle 13"/>
            <p:cNvSpPr/>
            <p:nvPr/>
          </p:nvSpPr>
          <p:spPr>
            <a:xfrm>
              <a:off x="2605414" y="1562327"/>
              <a:ext cx="3933171" cy="4025794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pic>
          <p:nvPicPr>
            <p:cNvPr id="5128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058" y="2611124"/>
              <a:ext cx="2099884" cy="23905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ounded Rectangle 18"/>
          <p:cNvSpPr/>
          <p:nvPr/>
        </p:nvSpPr>
        <p:spPr>
          <a:xfrm>
            <a:off x="4221164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jump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9953626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ea typeface="Tuffy" pitchFamily="34" charset="0"/>
                <a:cs typeface="Tuffy" pitchFamily="34" charset="0"/>
              </a:rPr>
              <a:t>twinkl.com</a:t>
            </a:r>
          </a:p>
        </p:txBody>
      </p:sp>
    </p:spTree>
    <p:extLst>
      <p:ext uri="{BB962C8B-B14F-4D97-AF65-F5344CB8AC3E}">
        <p14:creationId xmlns:p14="http://schemas.microsoft.com/office/powerpoint/2010/main" val="26712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1968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6" y="5713414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48E8C-2E96-426F-8D94-2F416E36F4F0}"/>
              </a:ext>
            </a:extLst>
          </p:cNvPr>
          <p:cNvSpPr/>
          <p:nvPr/>
        </p:nvSpPr>
        <p:spPr>
          <a:xfrm>
            <a:off x="2539068" y="2290194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  <a:latin typeface="Twinkl"/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  <a:latin typeface="Twinkl"/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EA91BF47-E995-4267-8EFE-37904C956289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3ECB8-4379-4618-ADC3-177801CDA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38" y="2342880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814455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9999"/>
                </a:solidFill>
                <a:latin typeface="+mn-lt"/>
              </a:rPr>
              <a:t>Which word in the sentence </a:t>
            </a:r>
            <a:br>
              <a:rPr lang="en-GB" sz="3600" dirty="0">
                <a:solidFill>
                  <a:srgbClr val="009999"/>
                </a:solidFill>
                <a:latin typeface="+mn-lt"/>
              </a:rPr>
            </a:br>
            <a:r>
              <a:rPr lang="en-GB" sz="3600" dirty="0">
                <a:solidFill>
                  <a:srgbClr val="009999"/>
                </a:solidFill>
                <a:latin typeface="+mn-lt"/>
              </a:rPr>
              <a:t>is a verb?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2279651" y="2780671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Twinkl"/>
              </a:rPr>
              <a:t>The lion roared.</a:t>
            </a:r>
          </a:p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C37DDC6D-F108-4D54-8799-82B1B2B8AB1A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F7FF755-62FB-430D-8ED0-D11D2D74EF9F}"/>
              </a:ext>
            </a:extLst>
          </p:cNvPr>
          <p:cNvSpPr/>
          <p:nvPr/>
        </p:nvSpPr>
        <p:spPr>
          <a:xfrm>
            <a:off x="3346592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lion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F8AED23A-8C9D-4717-B5F0-A4BE29CD66EA}"/>
              </a:ext>
            </a:extLst>
          </p:cNvPr>
          <p:cNvSpPr/>
          <p:nvPr/>
        </p:nvSpPr>
        <p:spPr>
          <a:xfrm>
            <a:off x="5222930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The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1733F3A8-526B-4FAC-8014-1E8D9C4EF74F}"/>
              </a:ext>
            </a:extLst>
          </p:cNvPr>
          <p:cNvSpPr/>
          <p:nvPr/>
        </p:nvSpPr>
        <p:spPr>
          <a:xfrm>
            <a:off x="7099268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roared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AB03B2-3793-4CC5-9334-987E17C2AC0D}"/>
              </a:ext>
            </a:extLst>
          </p:cNvPr>
          <p:cNvSpPr/>
          <p:nvPr/>
        </p:nvSpPr>
        <p:spPr>
          <a:xfrm>
            <a:off x="384506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9999"/>
              </a:solidFill>
              <a:latin typeface="Twink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FB81C9-B179-4C4E-93D2-C7F33EEC834F}"/>
              </a:ext>
            </a:extLst>
          </p:cNvPr>
          <p:cNvSpPr/>
          <p:nvPr/>
        </p:nvSpPr>
        <p:spPr>
          <a:xfrm>
            <a:off x="4434312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3D3C98-1685-428C-8173-E9880AC37BF4}"/>
              </a:ext>
            </a:extLst>
          </p:cNvPr>
          <p:cNvSpPr/>
          <p:nvPr/>
        </p:nvSpPr>
        <p:spPr>
          <a:xfrm>
            <a:off x="5023559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90B955-A43D-40C6-A2C1-1AA08C3FC083}"/>
              </a:ext>
            </a:extLst>
          </p:cNvPr>
          <p:cNvSpPr/>
          <p:nvPr/>
        </p:nvSpPr>
        <p:spPr>
          <a:xfrm>
            <a:off x="5612806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E94CBC-4717-4582-8C82-1B10F588590D}"/>
              </a:ext>
            </a:extLst>
          </p:cNvPr>
          <p:cNvSpPr/>
          <p:nvPr/>
        </p:nvSpPr>
        <p:spPr>
          <a:xfrm>
            <a:off x="6202053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AA7632-B03B-4B96-9DC8-48955AEDFFB8}"/>
              </a:ext>
            </a:extLst>
          </p:cNvPr>
          <p:cNvSpPr/>
          <p:nvPr/>
        </p:nvSpPr>
        <p:spPr>
          <a:xfrm>
            <a:off x="6791300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5A0EF8-1085-49C6-AC49-0AB3C3FB69F2}"/>
              </a:ext>
            </a:extLst>
          </p:cNvPr>
          <p:cNvSpPr/>
          <p:nvPr/>
        </p:nvSpPr>
        <p:spPr>
          <a:xfrm>
            <a:off x="738054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C668F4-468D-4D74-ACF2-246ABE7645B0}"/>
              </a:ext>
            </a:extLst>
          </p:cNvPr>
          <p:cNvSpPr/>
          <p:nvPr/>
        </p:nvSpPr>
        <p:spPr>
          <a:xfrm>
            <a:off x="7942607" y="6297107"/>
            <a:ext cx="320511" cy="320511"/>
          </a:xfrm>
          <a:prstGeom prst="ellipse">
            <a:avLst/>
          </a:prstGeom>
          <a:solidFill>
            <a:srgbClr val="4B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272729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1968618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27" y="5713414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03C95-10D3-4D36-9495-E8082B2C5242}"/>
              </a:ext>
            </a:extLst>
          </p:cNvPr>
          <p:cNvSpPr/>
          <p:nvPr/>
        </p:nvSpPr>
        <p:spPr>
          <a:xfrm>
            <a:off x="2539068" y="2307329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79AD42">
                    <a:lumMod val="75000"/>
                  </a:srgbClr>
                </a:solidFill>
                <a:latin typeface="Twinkl"/>
              </a:rPr>
              <a:t>Well Done! </a:t>
            </a:r>
            <a:endParaRPr lang="en-GB" altLang="en-US" sz="2800" b="1" dirty="0">
              <a:solidFill>
                <a:srgbClr val="79AD42">
                  <a:lumMod val="75000"/>
                </a:srgbClr>
              </a:solidFill>
              <a:latin typeface="Twinkl"/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DFCF2CCA-6400-4D49-AFB6-491A4E7AF434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39AD3-9C9F-41B9-9260-C2058BDF2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591979" y="2453763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1968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6" y="5713414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48E8C-2E96-426F-8D94-2F416E36F4F0}"/>
              </a:ext>
            </a:extLst>
          </p:cNvPr>
          <p:cNvSpPr/>
          <p:nvPr/>
        </p:nvSpPr>
        <p:spPr>
          <a:xfrm>
            <a:off x="2539068" y="2290194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  <a:latin typeface="Twinkl"/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  <a:latin typeface="Twinkl"/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EA91BF47-E995-4267-8EFE-37904C956289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3ECB8-4379-4618-ADC3-177801CDA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38" y="2342880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199" y="814455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9999"/>
                </a:solidFill>
                <a:latin typeface="+mn-lt"/>
              </a:rPr>
              <a:t>Which word in the sentence </a:t>
            </a:r>
            <a:br>
              <a:rPr lang="en-GB" sz="3600" dirty="0">
                <a:solidFill>
                  <a:srgbClr val="009999"/>
                </a:solidFill>
                <a:latin typeface="+mn-lt"/>
              </a:rPr>
            </a:br>
            <a:r>
              <a:rPr lang="en-GB" sz="3600" dirty="0">
                <a:solidFill>
                  <a:srgbClr val="009999"/>
                </a:solidFill>
                <a:latin typeface="+mn-lt"/>
              </a:rPr>
              <a:t>is a verb? 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2279651" y="2780671"/>
            <a:ext cx="7632700" cy="1049106"/>
          </a:xfrm>
          <a:prstGeom prst="rect">
            <a:avLst/>
          </a:prstGeom>
          <a:noFill/>
          <a:ln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  <a:p>
            <a:pPr algn="ctr"/>
            <a:r>
              <a:rPr lang="en-GB" dirty="0">
                <a:solidFill>
                  <a:srgbClr val="1C1C1C"/>
                </a:solidFill>
                <a:latin typeface="Twinkl"/>
              </a:rPr>
              <a:t>She paints landscapes.</a:t>
            </a:r>
          </a:p>
          <a:p>
            <a:pPr algn="ctr"/>
            <a:endParaRPr lang="en-GB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C37DDC6D-F108-4D54-8799-82B1B2B8AB1A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F7FF755-62FB-430D-8ED0-D11D2D74EF9F}"/>
              </a:ext>
            </a:extLst>
          </p:cNvPr>
          <p:cNvSpPr/>
          <p:nvPr/>
        </p:nvSpPr>
        <p:spPr>
          <a:xfrm>
            <a:off x="3346592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paints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F8AED23A-8C9D-4717-B5F0-A4BE29CD66EA}"/>
              </a:ext>
            </a:extLst>
          </p:cNvPr>
          <p:cNvSpPr/>
          <p:nvPr/>
        </p:nvSpPr>
        <p:spPr>
          <a:xfrm>
            <a:off x="5222930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landscapes</a:t>
            </a:r>
          </a:p>
        </p:txBody>
      </p:sp>
      <p:sp>
        <p:nvSpPr>
          <p:cNvPr id="38" name="Rectangle 37">
            <a:hlinkClick r:id="rId4" action="ppaction://hlinksldjump"/>
            <a:extLst>
              <a:ext uri="{FF2B5EF4-FFF2-40B4-BE49-F238E27FC236}">
                <a16:creationId xmlns:a16="http://schemas.microsoft.com/office/drawing/2014/main" id="{1733F3A8-526B-4FAC-8014-1E8D9C4EF74F}"/>
              </a:ext>
            </a:extLst>
          </p:cNvPr>
          <p:cNvSpPr/>
          <p:nvPr/>
        </p:nvSpPr>
        <p:spPr>
          <a:xfrm>
            <a:off x="7099268" y="4664201"/>
            <a:ext cx="174638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winkl"/>
              </a:rPr>
              <a:t>She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FF1FC9-D6A0-4B22-9520-010A88AC8F46}"/>
              </a:ext>
            </a:extLst>
          </p:cNvPr>
          <p:cNvSpPr/>
          <p:nvPr/>
        </p:nvSpPr>
        <p:spPr>
          <a:xfrm>
            <a:off x="384506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9999"/>
              </a:solidFill>
              <a:latin typeface="Twink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225D9F-36CF-4ACA-8A8F-3AD4D42A0A07}"/>
              </a:ext>
            </a:extLst>
          </p:cNvPr>
          <p:cNvSpPr/>
          <p:nvPr/>
        </p:nvSpPr>
        <p:spPr>
          <a:xfrm>
            <a:off x="4434312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F4C9E9-7A5A-4D1C-BF44-40AC7C2C64F1}"/>
              </a:ext>
            </a:extLst>
          </p:cNvPr>
          <p:cNvSpPr/>
          <p:nvPr/>
        </p:nvSpPr>
        <p:spPr>
          <a:xfrm>
            <a:off x="5023559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319A57-8B80-436F-83D3-46D663394E74}"/>
              </a:ext>
            </a:extLst>
          </p:cNvPr>
          <p:cNvSpPr/>
          <p:nvPr/>
        </p:nvSpPr>
        <p:spPr>
          <a:xfrm>
            <a:off x="5612806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011D9F-7EBF-416A-B4C1-762C3B6ABB64}"/>
              </a:ext>
            </a:extLst>
          </p:cNvPr>
          <p:cNvSpPr/>
          <p:nvPr/>
        </p:nvSpPr>
        <p:spPr>
          <a:xfrm>
            <a:off x="6202053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6EEDBE-063C-4879-BD87-B214D9D21082}"/>
              </a:ext>
            </a:extLst>
          </p:cNvPr>
          <p:cNvSpPr/>
          <p:nvPr/>
        </p:nvSpPr>
        <p:spPr>
          <a:xfrm>
            <a:off x="6791300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26B951-44C3-4A62-AD51-2B8E1BFA97B6}"/>
              </a:ext>
            </a:extLst>
          </p:cNvPr>
          <p:cNvSpPr/>
          <p:nvPr/>
        </p:nvSpPr>
        <p:spPr>
          <a:xfrm>
            <a:off x="7380545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130ADD-6FA5-4990-9A81-8C237A9A6C95}"/>
              </a:ext>
            </a:extLst>
          </p:cNvPr>
          <p:cNvSpPr/>
          <p:nvPr/>
        </p:nvSpPr>
        <p:spPr>
          <a:xfrm>
            <a:off x="7942607" y="6297107"/>
            <a:ext cx="320511" cy="320511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7333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1968618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427" y="5713414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03C95-10D3-4D36-9495-E8082B2C5242}"/>
              </a:ext>
            </a:extLst>
          </p:cNvPr>
          <p:cNvSpPr/>
          <p:nvPr/>
        </p:nvSpPr>
        <p:spPr>
          <a:xfrm>
            <a:off x="2539068" y="2307329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79AD42">
                    <a:lumMod val="75000"/>
                  </a:srgbClr>
                </a:solidFill>
                <a:latin typeface="Twinkl"/>
              </a:rPr>
              <a:t>Well Done! </a:t>
            </a:r>
            <a:endParaRPr lang="en-GB" altLang="en-US" sz="2800" b="1" dirty="0">
              <a:solidFill>
                <a:srgbClr val="79AD42">
                  <a:lumMod val="75000"/>
                </a:srgbClr>
              </a:solidFill>
              <a:latin typeface="Twinkl"/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DFCF2CCA-6400-4D49-AFB6-491A4E7AF434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39AD3-9C9F-41B9-9260-C2058BDF2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8591979" y="2453763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1968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06" y="5713414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8406208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48E8C-2E96-426F-8D94-2F416E36F4F0}"/>
              </a:ext>
            </a:extLst>
          </p:cNvPr>
          <p:cNvSpPr/>
          <p:nvPr/>
        </p:nvSpPr>
        <p:spPr>
          <a:xfrm>
            <a:off x="2539068" y="2290194"/>
            <a:ext cx="7373282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prstClr val="white"/>
                </a:solidFill>
                <a:latin typeface="Twinkl"/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  <a:latin typeface="Twinkl"/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  <a:latin typeface="Twinkl"/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EA91BF47-E995-4267-8EFE-37904C956289}"/>
              </a:ext>
            </a:extLst>
          </p:cNvPr>
          <p:cNvSpPr/>
          <p:nvPr/>
        </p:nvSpPr>
        <p:spPr>
          <a:xfrm>
            <a:off x="10067109" y="6617618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3ECB8-4379-4618-ADC3-177801CDA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38" y="2342880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DDC3819-3E91-49DA-89DD-D4E88647ECC3}"/>
              </a:ext>
            </a:extLst>
          </p:cNvPr>
          <p:cNvSpPr/>
          <p:nvPr/>
        </p:nvSpPr>
        <p:spPr>
          <a:xfrm>
            <a:off x="1524000" y="5843452"/>
            <a:ext cx="9144000" cy="101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28394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6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Routine - Verbs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0" y="1771565"/>
            <a:ext cx="10503440" cy="3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6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27239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pic>
        <p:nvPicPr>
          <p:cNvPr id="614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129089" y="1636713"/>
            <a:ext cx="3933825" cy="4025900"/>
          </a:xfrm>
          <a:prstGeom prst="roundRect">
            <a:avLst>
              <a:gd name="adj" fmla="val 8367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/>
          <a:stretch>
            <a:fillRect/>
          </a:stretch>
        </p:blipFill>
        <p:spPr bwMode="auto">
          <a:xfrm>
            <a:off x="4856163" y="2801938"/>
            <a:ext cx="32067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221164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clap</a:t>
            </a: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3190875" y="620714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9953626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ea typeface="Tuffy" pitchFamily="34" charset="0"/>
                <a:cs typeface="Tuffy" pitchFamily="34" charset="0"/>
              </a:rPr>
              <a:t>twinkl.com</a:t>
            </a:r>
          </a:p>
        </p:txBody>
      </p:sp>
    </p:spTree>
    <p:extLst>
      <p:ext uri="{BB962C8B-B14F-4D97-AF65-F5344CB8AC3E}">
        <p14:creationId xmlns:p14="http://schemas.microsoft.com/office/powerpoint/2010/main" val="1608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1"/>
            <a:ext cx="12211209" cy="4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38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1" y="-93361"/>
            <a:ext cx="10445370" cy="69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5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0"/>
            <a:ext cx="11055929" cy="67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27239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29089" y="1636713"/>
            <a:ext cx="3933825" cy="4025900"/>
          </a:xfrm>
          <a:prstGeom prst="roundRect">
            <a:avLst>
              <a:gd name="adj" fmla="val 8367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 b="24553"/>
          <a:stretch>
            <a:fillRect/>
          </a:stretch>
        </p:blipFill>
        <p:spPr bwMode="auto">
          <a:xfrm>
            <a:off x="4633914" y="2413001"/>
            <a:ext cx="292417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6000" y="2413000"/>
            <a:ext cx="750888" cy="317500"/>
          </a:xfrm>
          <a:prstGeom prst="round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1" t="-1067" r="31229" b="92204"/>
          <a:stretch>
            <a:fillRect/>
          </a:stretch>
        </p:blipFill>
        <p:spPr bwMode="auto">
          <a:xfrm>
            <a:off x="5883275" y="3028950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221164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sing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3190875" y="620714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b="1">
                <a:solidFill>
                  <a:prstClr val="black"/>
                </a:solidFill>
                <a:latin typeface="Twinkl" pitchFamily="2" charset="0"/>
              </a:rPr>
              <a:t>What Is a Verb?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9953626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ea typeface="Tuffy" pitchFamily="34" charset="0"/>
                <a:cs typeface="Tuffy" pitchFamily="34" charset="0"/>
              </a:rPr>
              <a:t>twinkl.com</a:t>
            </a:r>
          </a:p>
        </p:txBody>
      </p:sp>
    </p:spTree>
    <p:extLst>
      <p:ext uri="{BB962C8B-B14F-4D97-AF65-F5344CB8AC3E}">
        <p14:creationId xmlns:p14="http://schemas.microsoft.com/office/powerpoint/2010/main" val="128237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27239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29089" y="1636713"/>
            <a:ext cx="3933825" cy="4025900"/>
          </a:xfrm>
          <a:prstGeom prst="roundRect">
            <a:avLst>
              <a:gd name="adj" fmla="val 8367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pic>
        <p:nvPicPr>
          <p:cNvPr id="819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6000" y="2413000"/>
            <a:ext cx="750888" cy="317500"/>
          </a:xfrm>
          <a:prstGeom prst="round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8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2"/>
          <a:stretch>
            <a:fillRect/>
          </a:stretch>
        </p:blipFill>
        <p:spPr bwMode="auto">
          <a:xfrm>
            <a:off x="4943475" y="2684463"/>
            <a:ext cx="2305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221164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cry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190875" y="620714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9953626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ea typeface="Tuffy" pitchFamily="34" charset="0"/>
                <a:cs typeface="Tuffy" pitchFamily="34" charset="0"/>
              </a:rPr>
              <a:t>twinkl.com</a:t>
            </a:r>
          </a:p>
        </p:txBody>
      </p:sp>
    </p:spTree>
    <p:extLst>
      <p:ext uri="{BB962C8B-B14F-4D97-AF65-F5344CB8AC3E}">
        <p14:creationId xmlns:p14="http://schemas.microsoft.com/office/powerpoint/2010/main" val="9126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27239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29089" y="1636713"/>
            <a:ext cx="3933825" cy="4025900"/>
          </a:xfrm>
          <a:prstGeom prst="roundRect">
            <a:avLst>
              <a:gd name="adj" fmla="val 8367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pic>
        <p:nvPicPr>
          <p:cNvPr id="922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96000" y="2413000"/>
            <a:ext cx="750888" cy="317500"/>
          </a:xfrm>
          <a:prstGeom prst="round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>
            <a:fillRect/>
          </a:stretch>
        </p:blipFill>
        <p:spPr bwMode="auto">
          <a:xfrm>
            <a:off x="4873625" y="2592389"/>
            <a:ext cx="24447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221164" y="1727200"/>
            <a:ext cx="3749675" cy="776288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3600" dirty="0">
                <a:solidFill>
                  <a:srgbClr val="7030A0"/>
                </a:solidFill>
                <a:latin typeface="Twinkl" pitchFamily="2" charset="0"/>
              </a:rPr>
              <a:t>laugh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90875" y="620714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latin typeface="Twinkl" pitchFamily="2" charset="0"/>
              </a:rPr>
              <a:t>What Is a Verb?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9953626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ea typeface="Tuffy" pitchFamily="34" charset="0"/>
                <a:cs typeface="Tuffy" pitchFamily="34" charset="0"/>
              </a:rPr>
              <a:t>twinkl.com</a:t>
            </a:r>
          </a:p>
        </p:txBody>
      </p:sp>
    </p:spTree>
    <p:extLst>
      <p:ext uri="{BB962C8B-B14F-4D97-AF65-F5344CB8AC3E}">
        <p14:creationId xmlns:p14="http://schemas.microsoft.com/office/powerpoint/2010/main" val="24145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27239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2732089" y="1460500"/>
            <a:ext cx="6727825" cy="4451350"/>
            <a:chOff x="1156031" y="1393745"/>
            <a:chExt cx="6727636" cy="4451795"/>
          </a:xfrm>
          <a:solidFill>
            <a:srgbClr val="EAD5FF"/>
          </a:solidFill>
        </p:grpSpPr>
        <p:sp>
          <p:nvSpPr>
            <p:cNvPr id="14" name="Rounded Rectangle 13"/>
            <p:cNvSpPr/>
            <p:nvPr/>
          </p:nvSpPr>
          <p:spPr>
            <a:xfrm>
              <a:off x="5770763" y="1393745"/>
              <a:ext cx="2112904" cy="2113174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64191" y="1393745"/>
              <a:ext cx="2111316" cy="2113174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156031" y="1393745"/>
              <a:ext cx="2112903" cy="2113174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464191" y="3732367"/>
              <a:ext cx="2111316" cy="2113173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170318" y="3732367"/>
              <a:ext cx="2112904" cy="2113173"/>
            </a:xfrm>
            <a:prstGeom prst="roundRect">
              <a:avLst>
                <a:gd name="adj" fmla="val 83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244" name="Group 27"/>
          <p:cNvGrpSpPr>
            <a:grpSpLocks/>
          </p:cNvGrpSpPr>
          <p:nvPr/>
        </p:nvGrpSpPr>
        <p:grpSpPr bwMode="auto">
          <a:xfrm>
            <a:off x="7478713" y="1646239"/>
            <a:ext cx="1858962" cy="1927225"/>
            <a:chOff x="3109505" y="2413337"/>
            <a:chExt cx="2744453" cy="2844453"/>
          </a:xfrm>
        </p:grpSpPr>
        <p:pic>
          <p:nvPicPr>
            <p:cNvPr id="10260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5" b="33517"/>
            <a:stretch>
              <a:fillRect/>
            </a:stretch>
          </p:blipFill>
          <p:spPr bwMode="auto">
            <a:xfrm>
              <a:off x="3109505" y="2588904"/>
              <a:ext cx="2744453" cy="266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ounded Rectangle 34"/>
            <p:cNvSpPr/>
            <p:nvPr/>
          </p:nvSpPr>
          <p:spPr>
            <a:xfrm>
              <a:off x="4571964" y="2413337"/>
              <a:ext cx="752322" cy="316310"/>
            </a:xfrm>
            <a:prstGeom prst="roundRect">
              <a:avLst/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262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1" t="-1067" r="31229" b="92204"/>
            <a:stretch>
              <a:fillRect/>
            </a:stretch>
          </p:blipFill>
          <p:spPr bwMode="auto">
            <a:xfrm>
              <a:off x="4359057" y="3028167"/>
              <a:ext cx="425884" cy="40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190875" y="620714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b="1">
                <a:solidFill>
                  <a:prstClr val="black"/>
                </a:solidFill>
                <a:latin typeface="Twinkl" pitchFamily="2" charset="0"/>
              </a:rPr>
              <a:t>What Is a Verb?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65750" y="1516063"/>
            <a:ext cx="1460500" cy="469900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clap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72389" y="1516063"/>
            <a:ext cx="1462087" cy="469900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sing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57525" y="1516063"/>
            <a:ext cx="1462088" cy="469900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jump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48250" y="3856038"/>
            <a:ext cx="2103438" cy="469900"/>
          </a:xfrm>
          <a:prstGeom prst="roundRect">
            <a:avLst>
              <a:gd name="adj" fmla="val 3562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laugh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70225" y="3856038"/>
            <a:ext cx="1460500" cy="469900"/>
          </a:xfrm>
          <a:prstGeom prst="roundRect">
            <a:avLst>
              <a:gd name="adj" fmla="val 1428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2400" dirty="0">
                <a:solidFill>
                  <a:srgbClr val="7030A0"/>
                </a:solidFill>
                <a:latin typeface="Twinkl" pitchFamily="2" charset="0"/>
              </a:rPr>
              <a:t>cry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413626" y="3797301"/>
            <a:ext cx="2112963" cy="2112963"/>
            <a:chOff x="5888832" y="3797301"/>
            <a:chExt cx="2112962" cy="2112962"/>
          </a:xfrm>
        </p:grpSpPr>
        <p:pic>
          <p:nvPicPr>
            <p:cNvPr id="1025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832" y="3797301"/>
              <a:ext cx="2112962" cy="211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Rectangle 3"/>
            <p:cNvSpPr>
              <a:spLocks noChangeArrowheads="1"/>
            </p:cNvSpPr>
            <p:nvPr/>
          </p:nvSpPr>
          <p:spPr bwMode="auto">
            <a:xfrm>
              <a:off x="6051551" y="4045869"/>
              <a:ext cx="1787525" cy="1615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2100">
                  <a:solidFill>
                    <a:prstClr val="black"/>
                  </a:solidFill>
                  <a:latin typeface="Twinkl" pitchFamily="2" charset="0"/>
                  <a:ea typeface="Sassoon Infant Rg" pitchFamily="50" charset="0"/>
                  <a:cs typeface="Arial" panose="020B0604020202020204" pitchFamily="34" charset="0"/>
                </a:rPr>
                <a:t>Verbs are </a:t>
              </a:r>
              <a:br>
                <a:rPr lang="en-GB" altLang="en-US" sz="2100">
                  <a:solidFill>
                    <a:prstClr val="black"/>
                  </a:solidFill>
                  <a:latin typeface="Twinkl" pitchFamily="2" charset="0"/>
                  <a:ea typeface="Sassoon Infant Rg" pitchFamily="50" charset="0"/>
                  <a:cs typeface="Arial" panose="020B0604020202020204" pitchFamily="34" charset="0"/>
                </a:rPr>
              </a:br>
              <a:r>
                <a:rPr lang="en-GB" altLang="en-US" sz="2100">
                  <a:solidFill>
                    <a:prstClr val="black"/>
                  </a:solidFill>
                  <a:latin typeface="Twinkl" pitchFamily="2" charset="0"/>
                  <a:ea typeface="Sassoon Infant Rg" pitchFamily="50" charset="0"/>
                  <a:cs typeface="Arial" panose="020B0604020202020204" pitchFamily="34" charset="0"/>
                </a:rPr>
                <a:t>action words.</a:t>
              </a:r>
              <a:br>
                <a:rPr lang="en-GB" altLang="en-US" sz="2100">
                  <a:solidFill>
                    <a:prstClr val="black"/>
                  </a:solidFill>
                  <a:latin typeface="Twinkl" pitchFamily="2" charset="0"/>
                  <a:ea typeface="Sassoon Infant Rg" pitchFamily="50" charset="0"/>
                  <a:cs typeface="Arial" panose="020B0604020202020204" pitchFamily="34" charset="0"/>
                </a:rPr>
              </a:br>
              <a:r>
                <a:rPr lang="en-GB" altLang="en-US" sz="2100">
                  <a:solidFill>
                    <a:prstClr val="black"/>
                  </a:solidFill>
                  <a:latin typeface="Twinkl" pitchFamily="2" charset="0"/>
                  <a:ea typeface="Sassoon Infant Rg" pitchFamily="50" charset="0"/>
                  <a:cs typeface="Arial" panose="020B0604020202020204" pitchFamily="34" charset="0"/>
                </a:rPr>
                <a:t>They describe what someone is doing.</a:t>
              </a:r>
            </a:p>
          </p:txBody>
        </p:sp>
      </p:grpSp>
      <p:pic>
        <p:nvPicPr>
          <p:cNvPr id="10253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"/>
          <a:stretch>
            <a:fillRect/>
          </a:stretch>
        </p:blipFill>
        <p:spPr bwMode="auto">
          <a:xfrm>
            <a:off x="5497514" y="4408488"/>
            <a:ext cx="11969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7"/>
          <a:stretch>
            <a:fillRect/>
          </a:stretch>
        </p:blipFill>
        <p:spPr bwMode="auto">
          <a:xfrm>
            <a:off x="3040063" y="4433888"/>
            <a:ext cx="1504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9" y="2003425"/>
            <a:ext cx="13112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/>
          <a:stretch>
            <a:fillRect/>
          </a:stretch>
        </p:blipFill>
        <p:spPr bwMode="auto">
          <a:xfrm>
            <a:off x="5530850" y="2090739"/>
            <a:ext cx="16208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TextBox 26"/>
          <p:cNvSpPr txBox="1">
            <a:spLocks noChangeArrowheads="1"/>
          </p:cNvSpPr>
          <p:nvPr/>
        </p:nvSpPr>
        <p:spPr bwMode="auto">
          <a:xfrm>
            <a:off x="9953626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ea typeface="Tuffy" pitchFamily="34" charset="0"/>
                <a:cs typeface="Tuffy" pitchFamily="34" charset="0"/>
              </a:rPr>
              <a:t>twinkl.com</a:t>
            </a:r>
          </a:p>
        </p:txBody>
      </p:sp>
    </p:spTree>
    <p:extLst>
      <p:ext uri="{BB962C8B-B14F-4D97-AF65-F5344CB8AC3E}">
        <p14:creationId xmlns:p14="http://schemas.microsoft.com/office/powerpoint/2010/main" val="31144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27239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3190875" y="620714"/>
            <a:ext cx="5810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b="1">
                <a:solidFill>
                  <a:prstClr val="black"/>
                </a:solidFill>
                <a:latin typeface="Twinkl" pitchFamily="2" charset="0"/>
              </a:rPr>
              <a:t>Find the Verbs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18364" y="1770064"/>
            <a:ext cx="2693987" cy="3482975"/>
          </a:xfrm>
          <a:prstGeom prst="roundRect">
            <a:avLst>
              <a:gd name="adj" fmla="val 5156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9651" y="1770064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1-"/>
          <p:cNvSpPr/>
          <p:nvPr/>
        </p:nvSpPr>
        <p:spPr>
          <a:xfrm>
            <a:off x="2397125" y="1873250"/>
            <a:ext cx="4618038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picture.</a:t>
            </a:r>
          </a:p>
        </p:txBody>
      </p:sp>
      <p:sp>
        <p:nvSpPr>
          <p:cNvPr id="29" name="2-"/>
          <p:cNvSpPr/>
          <p:nvPr/>
        </p:nvSpPr>
        <p:spPr>
          <a:xfrm>
            <a:off x="2397125" y="2578101"/>
            <a:ext cx="4618038" cy="468313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brushed her hair.</a:t>
            </a:r>
          </a:p>
        </p:txBody>
      </p:sp>
      <p:sp>
        <p:nvSpPr>
          <p:cNvPr id="30" name="3-"/>
          <p:cNvSpPr/>
          <p:nvPr/>
        </p:nvSpPr>
        <p:spPr>
          <a:xfrm>
            <a:off x="2397126" y="3281363"/>
            <a:ext cx="4568825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in the library.</a:t>
            </a:r>
          </a:p>
        </p:txBody>
      </p:sp>
      <p:sp>
        <p:nvSpPr>
          <p:cNvPr id="31" name="4-"/>
          <p:cNvSpPr/>
          <p:nvPr/>
        </p:nvSpPr>
        <p:spPr>
          <a:xfrm>
            <a:off x="2397125" y="3986213"/>
            <a:ext cx="4618038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Neena swam without arm bands.</a:t>
            </a:r>
          </a:p>
        </p:txBody>
      </p:sp>
      <p:sp>
        <p:nvSpPr>
          <p:cNvPr id="32" name="5-"/>
          <p:cNvSpPr/>
          <p:nvPr/>
        </p:nvSpPr>
        <p:spPr>
          <a:xfrm>
            <a:off x="2397125" y="4691063"/>
            <a:ext cx="4618038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rode his bike to school.</a:t>
            </a:r>
          </a:p>
        </p:txBody>
      </p:sp>
      <p:pic>
        <p:nvPicPr>
          <p:cNvPr id="1127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1" y="1562100"/>
            <a:ext cx="2246313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1"/>
          <p:cNvSpPr/>
          <p:nvPr/>
        </p:nvSpPr>
        <p:spPr>
          <a:xfrm>
            <a:off x="2397125" y="1878013"/>
            <a:ext cx="4618038" cy="468312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painted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his picture.</a:t>
            </a:r>
          </a:p>
        </p:txBody>
      </p:sp>
      <p:sp>
        <p:nvSpPr>
          <p:cNvPr id="36" name="2"/>
          <p:cNvSpPr/>
          <p:nvPr/>
        </p:nvSpPr>
        <p:spPr>
          <a:xfrm>
            <a:off x="2397125" y="2581275"/>
            <a:ext cx="4618038" cy="469900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brushed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her hair.</a:t>
            </a:r>
          </a:p>
        </p:txBody>
      </p:sp>
      <p:sp>
        <p:nvSpPr>
          <p:cNvPr id="37" name="3"/>
          <p:cNvSpPr/>
          <p:nvPr/>
        </p:nvSpPr>
        <p:spPr>
          <a:xfrm>
            <a:off x="2397126" y="3286125"/>
            <a:ext cx="4568825" cy="469900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read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his books in the library.</a:t>
            </a:r>
          </a:p>
        </p:txBody>
      </p:sp>
      <p:sp>
        <p:nvSpPr>
          <p:cNvPr id="38" name="4"/>
          <p:cNvSpPr/>
          <p:nvPr/>
        </p:nvSpPr>
        <p:spPr>
          <a:xfrm>
            <a:off x="2397125" y="3990975"/>
            <a:ext cx="4618038" cy="469900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Neena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swam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without arm bands.</a:t>
            </a:r>
          </a:p>
        </p:txBody>
      </p:sp>
      <p:sp>
        <p:nvSpPr>
          <p:cNvPr id="39" name="5"/>
          <p:cNvSpPr/>
          <p:nvPr/>
        </p:nvSpPr>
        <p:spPr>
          <a:xfrm>
            <a:off x="2397125" y="4695825"/>
            <a:ext cx="4618038" cy="469900"/>
          </a:xfrm>
          <a:prstGeom prst="roundRect">
            <a:avLst>
              <a:gd name="adj" fmla="val 16953"/>
            </a:avLst>
          </a:prstGeom>
          <a:solidFill>
            <a:srgbClr val="EAD5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</a:t>
            </a:r>
            <a:r>
              <a:rPr lang="en-GB" sz="2000" dirty="0">
                <a:solidFill>
                  <a:srgbClr val="7030A0"/>
                </a:solidFill>
                <a:latin typeface="Twinkl" pitchFamily="2" charset="0"/>
              </a:rPr>
              <a:t>rode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his bike to school.</a:t>
            </a: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9953626" y="6638925"/>
            <a:ext cx="709613" cy="223838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>
                <a:solidFill>
                  <a:srgbClr val="714EB6"/>
                </a:solidFill>
                <a:latin typeface="Tuffy" pitchFamily="34" charset="0"/>
                <a:ea typeface="Tuffy" pitchFamily="34" charset="0"/>
                <a:cs typeface="Tuffy" pitchFamily="34" charset="0"/>
              </a:rPr>
              <a:t>twinkl.com</a:t>
            </a:r>
          </a:p>
        </p:txBody>
      </p:sp>
    </p:spTree>
    <p:extLst>
      <p:ext uri="{BB962C8B-B14F-4D97-AF65-F5344CB8AC3E}">
        <p14:creationId xmlns:p14="http://schemas.microsoft.com/office/powerpoint/2010/main" val="9603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4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4E0D2DFD2294F9E34FAE1E9E934ED" ma:contentTypeVersion="10" ma:contentTypeDescription="Create a new document." ma:contentTypeScope="" ma:versionID="455ee63bdb9e90afa6d88abd0944173f">
  <xsd:schema xmlns:xsd="http://www.w3.org/2001/XMLSchema" xmlns:xs="http://www.w3.org/2001/XMLSchema" xmlns:p="http://schemas.microsoft.com/office/2006/metadata/properties" xmlns:ns3="c97af15c-96f3-431a-a46d-7f57d826c88f" targetNamespace="http://schemas.microsoft.com/office/2006/metadata/properties" ma:root="true" ma:fieldsID="462266ba0ce09b8898868ced0e0408f2" ns3:_="">
    <xsd:import namespace="c97af15c-96f3-431a-a46d-7f57d826c8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f15c-96f3-431a-a46d-7f57d826c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498955-88B5-42D0-BBD2-6E481420D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6F88F7-EE8A-4223-8EE3-C983BBDD1967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97af15c-96f3-431a-a46d-7f57d826c88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ECAB0D-BAC6-44B8-92B1-E7BE795BF1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f15c-96f3-431a-a46d-7f57d826c8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483</Words>
  <Application>Microsoft Office PowerPoint</Application>
  <PresentationFormat>Widescreen</PresentationFormat>
  <Paragraphs>183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Calibri</vt:lpstr>
      <vt:lpstr>Calibri Light</vt:lpstr>
      <vt:lpstr>inherit</vt:lpstr>
      <vt:lpstr>Ink Free</vt:lpstr>
      <vt:lpstr>Roboto</vt:lpstr>
      <vt:lpstr>Sassoon Infant Md</vt:lpstr>
      <vt:lpstr>Sassoon Infant Rg</vt:lpstr>
      <vt:lpstr>Tuffy</vt:lpstr>
      <vt:lpstr>Twinkl</vt:lpstr>
      <vt:lpstr>Vrinda</vt:lpstr>
      <vt:lpstr>Office Theme</vt:lpstr>
      <vt:lpstr>1_Office Theme</vt:lpstr>
      <vt:lpstr>2_Office Theme</vt:lpstr>
      <vt:lpstr>3_Office Theme</vt:lpstr>
      <vt:lpstr>Welcome to Session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word in the sentence  is a verb? </vt:lpstr>
      <vt:lpstr>PowerPoint Presentation</vt:lpstr>
      <vt:lpstr>PowerPoint Presentation</vt:lpstr>
      <vt:lpstr>Which word in the sentence  is a verb? </vt:lpstr>
      <vt:lpstr>PowerPoint Presentation</vt:lpstr>
      <vt:lpstr>PowerPoint Presentation</vt:lpstr>
      <vt:lpstr>Which word in the sentence  is a verb? </vt:lpstr>
      <vt:lpstr>PowerPoint Presentation</vt:lpstr>
      <vt:lpstr>PowerPoint Presentation</vt:lpstr>
      <vt:lpstr>Which word in the sentence  is a verb? </vt:lpstr>
      <vt:lpstr>PowerPoint Presentation</vt:lpstr>
      <vt:lpstr>PowerPoint Presentation</vt:lpstr>
      <vt:lpstr>Which word in the sentence  is a verb? </vt:lpstr>
      <vt:lpstr>PowerPoint Presentation</vt:lpstr>
      <vt:lpstr>PowerPoint Presentation</vt:lpstr>
      <vt:lpstr>Which word in the sentence  is a verb? </vt:lpstr>
      <vt:lpstr>PowerPoint Presentation</vt:lpstr>
      <vt:lpstr>PowerPoint Presentation</vt:lpstr>
      <vt:lpstr>Which word in the sentence  is a verb? </vt:lpstr>
      <vt:lpstr>PowerPoint Presentation</vt:lpstr>
      <vt:lpstr>PowerPoint Presentation</vt:lpstr>
      <vt:lpstr>Which word in the sentence  is a verb? </vt:lpstr>
      <vt:lpstr>PowerPoint Presentation</vt:lpstr>
      <vt:lpstr>PowerPoint Presentation</vt:lpstr>
      <vt:lpstr>PowerPoint Presentation</vt:lpstr>
      <vt:lpstr>PowerPoint Presentation</vt:lpstr>
      <vt:lpstr>Daily Routine - Verbs</vt:lpstr>
      <vt:lpstr>read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Lauren</dc:creator>
  <cp:lastModifiedBy>Lauren Davies</cp:lastModifiedBy>
  <cp:revision>15</cp:revision>
  <dcterms:created xsi:type="dcterms:W3CDTF">2021-11-04T09:41:52Z</dcterms:created>
  <dcterms:modified xsi:type="dcterms:W3CDTF">2021-11-09T09:03:53Z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0x010100ABA4E0D2DFD2294F9E34FAE1E9E934ED</vt:lpwstr>
  </property>
</Properties>
</file>