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87" r:id="rId4"/>
    <p:sldId id="315" r:id="rId5"/>
    <p:sldId id="316" r:id="rId6"/>
    <p:sldId id="317" r:id="rId7"/>
    <p:sldId id="319" r:id="rId8"/>
    <p:sldId id="261" r:id="rId9"/>
    <p:sldId id="320" r:id="rId10"/>
    <p:sldId id="273" r:id="rId11"/>
    <p:sldId id="272" r:id="rId12"/>
    <p:sldId id="282" r:id="rId13"/>
    <p:sldId id="283" r:id="rId14"/>
    <p:sldId id="284" r:id="rId15"/>
    <p:sldId id="285" r:id="rId16"/>
    <p:sldId id="300" r:id="rId17"/>
    <p:sldId id="275" r:id="rId18"/>
    <p:sldId id="279" r:id="rId19"/>
    <p:sldId id="280" r:id="rId20"/>
    <p:sldId id="281" r:id="rId21"/>
    <p:sldId id="321" r:id="rId22"/>
    <p:sldId id="323" r:id="rId23"/>
    <p:sldId id="324" r:id="rId24"/>
    <p:sldId id="325" r:id="rId25"/>
    <p:sldId id="326" r:id="rId26"/>
    <p:sldId id="327" r:id="rId27"/>
    <p:sldId id="328" r:id="rId28"/>
    <p:sldId id="32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48A8B-C50C-4989-A2F4-F187437D003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D21E-13F3-42FD-9D85-9BEE4E714E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3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09 h 1906"/>
                <a:gd name="T4" fmla="*/ 5997 w 5740"/>
                <a:gd name="T5" fmla="*/ 709 h 1906"/>
                <a:gd name="T6" fmla="*/ 59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91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4172-1C79-40F9-8AF8-37B497346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6E8A-D328-4C56-BCED-7337A728F07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5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7C79-5F4F-486A-91EF-65DB7FF31CA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6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A0D0-3569-45AD-862B-5ECCD91AD16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46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A00ED-1D1F-4C43-9D18-3398D69713B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1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4396-20B6-41BA-9A87-45C70CFDDBD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1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D38A-3027-4157-990F-A6D9FF7429F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2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8056E-FC4A-48E4-B92C-B5DD021718B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3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A6AD-21D3-4F19-8638-634F56D7081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35224-ADEC-495A-8E25-EBEB2265733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8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BF74-291E-4F3D-8869-097532B10F6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851C7-5D81-4C3E-B89C-7A8C72D2AD0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6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E0C9B-0475-4712-93D6-BFEAC78F6D3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0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73913-ACAC-4E7F-8EE0-606D10CE8E95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1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09 h 1906"/>
                <a:gd name="T4" fmla="*/ 5997 w 5740"/>
                <a:gd name="T5" fmla="*/ 709 h 1906"/>
                <a:gd name="T6" fmla="*/ 59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81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62607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MjP81Rmqs0E&amp;list=UUg82OwlyeOPjrHwHy8cvNf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clgateway.islington.gov.u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.gov.u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1150938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altLang="en-US" sz="4400" b="0" dirty="0">
                <a:solidFill>
                  <a:srgbClr val="FFFFFF"/>
                </a:solidFill>
                <a:latin typeface="Comic Sans MS" pitchFamily="66" charset="0"/>
                <a:ea typeface="+mn-ea"/>
              </a:rPr>
              <a:t>Level 1</a:t>
            </a:r>
            <a:r>
              <a:rPr lang="en-GB" altLang="en-US" sz="4400" b="0" dirty="0" smtClean="0">
                <a:solidFill>
                  <a:srgbClr val="FFFFFF"/>
                </a:solidFill>
                <a:latin typeface="Comic Sans MS" pitchFamily="66" charset="0"/>
                <a:ea typeface="+mn-ea"/>
              </a:rPr>
              <a:t/>
            </a:r>
            <a:br>
              <a:rPr lang="en-GB" altLang="en-US" sz="4400" b="0" dirty="0" smtClean="0">
                <a:solidFill>
                  <a:srgbClr val="FFFFFF"/>
                </a:solidFill>
                <a:latin typeface="Comic Sans MS" pitchFamily="66" charset="0"/>
                <a:ea typeface="+mn-ea"/>
              </a:rPr>
            </a:br>
            <a:r>
              <a:rPr lang="en-GB" altLang="en-US" sz="4400" b="0" dirty="0" smtClean="0">
                <a:solidFill>
                  <a:srgbClr val="FFFFFF"/>
                </a:solidFill>
                <a:latin typeface="Comic Sans MS" pitchFamily="66" charset="0"/>
                <a:ea typeface="+mn-ea"/>
              </a:rPr>
              <a:t>Basic Food Hygiene</a:t>
            </a:r>
            <a:r>
              <a:rPr lang="en-GB" altLang="en-US" sz="4400" b="0" dirty="0">
                <a:solidFill>
                  <a:srgbClr val="FFFFFF"/>
                </a:solidFill>
                <a:latin typeface="Comic Sans MS" pitchFamily="66" charset="0"/>
                <a:ea typeface="+mn-ea"/>
              </a:rPr>
              <a:t/>
            </a:r>
            <a:br>
              <a:rPr lang="en-GB" altLang="en-US" sz="4400" b="0" dirty="0">
                <a:solidFill>
                  <a:srgbClr val="FFFFFF"/>
                </a:solidFill>
                <a:latin typeface="Comic Sans MS" pitchFamily="66" charset="0"/>
                <a:ea typeface="+mn-ea"/>
              </a:rPr>
            </a:b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873500"/>
            <a:ext cx="8642350" cy="2279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alt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800" dirty="0" smtClean="0">
                <a:latin typeface="Comic Sans MS" pitchFamily="66" charset="0"/>
              </a:rPr>
              <a:t>Tutor: Colin Gardiner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800" dirty="0" smtClean="0">
              <a:latin typeface="Comic Sans MS" pitchFamily="66" charset="0"/>
            </a:endParaRPr>
          </a:p>
        </p:txBody>
      </p:sp>
      <p:pic>
        <p:nvPicPr>
          <p:cNvPr id="1038" name="Picture 14" descr="C:\Users\Colin\AppData\Local\Microsoft\Windows\INetCache\IE\Z4CHHICN\cater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54" y="1772816"/>
            <a:ext cx="6624736" cy="346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94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T</a:t>
            </a:r>
            <a:r>
              <a:rPr lang="en-GB" sz="3200" b="0" dirty="0" smtClean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he </a:t>
            </a:r>
            <a:r>
              <a:rPr lang="en-GB" sz="3200" b="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importance of </a:t>
            </a:r>
            <a:r>
              <a:rPr lang="en-GB" sz="3200" b="0" dirty="0" smtClean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/>
            </a:r>
            <a:br>
              <a:rPr lang="en-GB" sz="3200" b="0" dirty="0" smtClean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</a:br>
            <a:r>
              <a:rPr lang="en-GB" sz="3200" b="0" dirty="0" smtClean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food </a:t>
            </a:r>
            <a:r>
              <a:rPr lang="en-GB" sz="3200" b="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safety </a:t>
            </a:r>
            <a:r>
              <a:rPr lang="en-GB" sz="3200" b="0" dirty="0" smtClean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procedures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Food safety and Hygie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6750" cy="50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So, why are food safety practices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People are interested in food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To protect customers, colleagues and ourselves from harm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We have a legal responsibility to do this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There is a risk to the business if we don’t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There is a risk to us as catering staff too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9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also, because…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713387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dirty="0">
                <a:latin typeface="Comic Sans MS" panose="030F0702030302020204" pitchFamily="66" charset="0"/>
              </a:rPr>
              <a:t>the UK, on average, at least one person contracts food poisoning every 30 </a:t>
            </a:r>
            <a:r>
              <a:rPr lang="en-GB" dirty="0" smtClean="0">
                <a:latin typeface="Comic Sans MS" panose="030F0702030302020204" pitchFamily="66" charset="0"/>
              </a:rPr>
              <a:t>seconds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 descr="C:\Users\Colin\AppData\Local\Microsoft\Windows\INetCache\IE\2C2CP78V\stopwatch-525x6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501008"/>
            <a:ext cx="271633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Anyone </a:t>
            </a:r>
            <a:r>
              <a:rPr lang="en-GB" dirty="0">
                <a:latin typeface="Comic Sans MS" panose="030F0702030302020204" pitchFamily="66" charset="0"/>
              </a:rPr>
              <a:t>handling food may be prosecuted if found responsible for a breach of the law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9" name="Picture 3" descr="C:\Users\Colin\AppData\Local\Microsoft\Windows\INetCache\IE\2C2CP78V\Judge_-_gavel[5]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80799"/>
            <a:ext cx="2880320" cy="19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lvl="0">
              <a:buClr>
                <a:srgbClr val="FFCC00"/>
              </a:buClr>
            </a:pPr>
            <a:endParaRPr lang="en-GB" dirty="0" smtClean="0">
              <a:latin typeface="Comic Sans MS" panose="030F0702030302020204" pitchFamily="66" charset="0"/>
            </a:endParaRPr>
          </a:p>
          <a:p>
            <a:pPr lvl="0">
              <a:buClr>
                <a:srgbClr val="FFCC00"/>
              </a:buClr>
            </a:pPr>
            <a:r>
              <a:rPr lang="en-GB" dirty="0" smtClean="0">
                <a:latin typeface="Comic Sans MS" panose="030F0702030302020204" pitchFamily="66" charset="0"/>
              </a:rPr>
              <a:t>Serious </a:t>
            </a:r>
            <a:r>
              <a:rPr lang="en-GB" dirty="0">
                <a:latin typeface="Comic Sans MS" panose="030F0702030302020204" pitchFamily="66" charset="0"/>
              </a:rPr>
              <a:t>breaches may result in large fines and a prison sentence of up to 2yrs</a:t>
            </a:r>
          </a:p>
          <a:p>
            <a:pPr lvl="0">
              <a:buClr>
                <a:srgbClr val="FFCC00"/>
              </a:buClr>
            </a:pPr>
            <a:endParaRPr lang="en-GB" dirty="0">
              <a:solidFill>
                <a:srgbClr val="FFFFFF"/>
              </a:solidFill>
            </a:endParaRPr>
          </a:p>
          <a:p>
            <a:pPr lvl="0">
              <a:buClr>
                <a:srgbClr val="FFCC00"/>
              </a:buClr>
            </a:pPr>
            <a:endParaRPr lang="en-GB" dirty="0" smtClean="0">
              <a:solidFill>
                <a:srgbClr val="FFFFFF"/>
              </a:solidFill>
            </a:endParaRPr>
          </a:p>
          <a:p>
            <a:pPr lvl="0">
              <a:buClr>
                <a:srgbClr val="FFCC00"/>
              </a:buClr>
            </a:pPr>
            <a:endParaRPr lang="en-GB" dirty="0">
              <a:solidFill>
                <a:srgbClr val="FFFFFF"/>
              </a:solidFill>
            </a:endParaRPr>
          </a:p>
          <a:p>
            <a:pPr lvl="0">
              <a:buClr>
                <a:srgbClr val="FFCC00"/>
              </a:buClr>
            </a:pPr>
            <a:endParaRPr lang="en-GB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pic>
        <p:nvPicPr>
          <p:cNvPr id="5127" name="Picture 7" descr="C:\Users\Colin\AppData\Local\Microsoft\Windows\INetCache\IE\1FY6N7G4\prison-1331203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29523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/>
          <a:lstStyle/>
          <a:p>
            <a:pPr lvl="0">
              <a:buClr>
                <a:srgbClr val="FFCC00"/>
              </a:buClr>
            </a:pPr>
            <a:r>
              <a:rPr lang="en-GB" dirty="0">
                <a:latin typeface="Comic Sans MS" panose="030F0702030302020204" pitchFamily="66" charset="0"/>
              </a:rPr>
              <a:t>Vulnerable people such as the old, infirm and very young can die as a result of food poisoning</a:t>
            </a:r>
          </a:p>
          <a:p>
            <a:pPr lvl="0">
              <a:buClr>
                <a:srgbClr val="FFCC00"/>
              </a:buClr>
            </a:pPr>
            <a:endParaRPr lang="en-GB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pic>
        <p:nvPicPr>
          <p:cNvPr id="6146" name="Picture 2" descr="C:\Users\Colin\AppData\Local\Microsoft\Windows\INetCache\IE\Z4CHHICN\grim-reap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0367"/>
            <a:ext cx="268877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/>
          <a:p>
            <a:r>
              <a:rPr lang="en-US" altLang="zh-CN" dirty="0">
                <a:latin typeface="Comic Sans MS" pitchFamily="66" charset="0"/>
              </a:rPr>
              <a:t>The Food Hygiene (England) Regulations 2006 apply to all types of food business - from a hot dog van to a five star restaurant, from a village hall, where food is prepared, to a vending machine. </a:t>
            </a:r>
            <a:r>
              <a:rPr lang="en-US" altLang="zh-CN" dirty="0"/>
              <a:t> </a:t>
            </a:r>
            <a:endParaRPr lang="en-US" altLang="en-US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Comic Sans MS" pitchFamily="66" charset="0"/>
              </a:rPr>
              <a:t>The Regulations cover…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Preparation 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handling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processing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packaging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manufacturing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storage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transporting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selling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distribution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supplying</a:t>
            </a:r>
            <a:r>
              <a:rPr lang="en-US" altLang="en-US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is about knowing how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avoid the spread of harmful bacteria and illnesses when buying, preparing and storing food at work.</a:t>
            </a:r>
          </a:p>
          <a:p>
            <a:r>
              <a:rPr lang="en-GB" dirty="0">
                <a:latin typeface="Comic Sans MS" panose="030F0702030302020204" pitchFamily="66" charset="0"/>
              </a:rPr>
              <a:t>observing the proper techniques and conditions for safe handling of food.</a:t>
            </a:r>
          </a:p>
          <a:p>
            <a:r>
              <a:rPr lang="en-GB" dirty="0">
                <a:latin typeface="Comic Sans MS" panose="030F0702030302020204" pitchFamily="66" charset="0"/>
              </a:rPr>
              <a:t>minimising the risks of foodborne illnesses among staff, guests or members of the general public.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5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important!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Of consumers eating out in the last month…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67% had </a:t>
            </a:r>
            <a:r>
              <a:rPr lang="en-GB" dirty="0">
                <a:latin typeface="Comic Sans MS" panose="030F0702030302020204" pitchFamily="66" charset="0"/>
              </a:rPr>
              <a:t>eaten at </a:t>
            </a:r>
            <a:r>
              <a:rPr lang="en-GB" dirty="0" smtClean="0">
                <a:latin typeface="Comic Sans MS" panose="030F0702030302020204" pitchFamily="66" charset="0"/>
              </a:rPr>
              <a:t>a restaurant                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55% had eaten takeaway food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41% had </a:t>
            </a:r>
            <a:r>
              <a:rPr lang="en-GB" dirty="0">
                <a:latin typeface="Comic Sans MS" panose="030F0702030302020204" pitchFamily="66" charset="0"/>
              </a:rPr>
              <a:t>eaten in </a:t>
            </a:r>
            <a:r>
              <a:rPr lang="en-GB" dirty="0" smtClean="0">
                <a:latin typeface="Comic Sans MS" panose="030F0702030302020204" pitchFamily="66" charset="0"/>
              </a:rPr>
              <a:t>a café </a:t>
            </a:r>
            <a:r>
              <a:rPr lang="en-GB" dirty="0">
                <a:latin typeface="Comic Sans MS" panose="030F0702030302020204" pitchFamily="66" charset="0"/>
              </a:rPr>
              <a:t>or </a:t>
            </a:r>
            <a:r>
              <a:rPr lang="en-GB" dirty="0" smtClean="0">
                <a:latin typeface="Comic Sans MS" panose="030F0702030302020204" pitchFamily="66" charset="0"/>
              </a:rPr>
              <a:t>coffee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  <a:r>
              <a:rPr lang="en-GB" dirty="0">
                <a:latin typeface="Comic Sans MS" panose="030F0702030302020204" pitchFamily="66" charset="0"/>
              </a:rPr>
              <a:t>shop</a:t>
            </a:r>
          </a:p>
        </p:txBody>
      </p:sp>
      <p:pic>
        <p:nvPicPr>
          <p:cNvPr id="1031" name="Picture 7" descr="C:\Users\Colin\AppData\Local\Microsoft\Windows\INetCache\IE\2C2CP78V\Filomena_exterior-r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19" y="2132856"/>
            <a:ext cx="187220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olin\AppData\Local\Microsoft\Windows\INetCache\IE\2C2CP78V\qj42C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50" y="3573016"/>
            <a:ext cx="187220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olin\AppData\Local\Microsoft\Windows\INetCache\IE\Z4CHHICN\Café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50" y="4941168"/>
            <a:ext cx="1867678" cy="11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bottom line!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u="sng" dirty="0" smtClean="0">
              <a:solidFill>
                <a:srgbClr val="0000FF"/>
              </a:solidFill>
              <a:effectLst/>
              <a:latin typeface="Arial"/>
              <a:ea typeface="Times New Roman"/>
              <a:hlinkClick r:id="rId2"/>
            </a:endParaRPr>
          </a:p>
          <a:p>
            <a:r>
              <a:rPr lang="en-GB" b="1" u="sng" dirty="0" smtClean="0">
                <a:solidFill>
                  <a:srgbClr val="0000FF"/>
                </a:solidFill>
                <a:effectLst/>
                <a:latin typeface="Arial"/>
                <a:ea typeface="Times New Roman"/>
                <a:hlinkClick r:id="rId2"/>
              </a:rPr>
              <a:t>http</a:t>
            </a:r>
            <a:r>
              <a:rPr lang="en-GB" b="1" u="sng" dirty="0">
                <a:solidFill>
                  <a:srgbClr val="0000FF"/>
                </a:solidFill>
                <a:effectLst/>
                <a:latin typeface="Arial"/>
                <a:ea typeface="Times New Roman"/>
                <a:hlinkClick r:id="rId2"/>
              </a:rPr>
              <a:t>://</a:t>
            </a:r>
            <a:r>
              <a:rPr lang="en-GB" b="1" u="sng" dirty="0" smtClean="0">
                <a:solidFill>
                  <a:srgbClr val="0000FF"/>
                </a:solidFill>
                <a:effectLst/>
                <a:latin typeface="Arial"/>
                <a:ea typeface="Times New Roman"/>
                <a:hlinkClick r:id="rId2"/>
              </a:rPr>
              <a:t>www.youtube.com/watch?v=MjP81Rmqs0E&amp;list=UUg82OwlyeOPjrHwHy8cvNfg</a:t>
            </a:r>
            <a:endParaRPr lang="en-GB" b="1" u="sng" dirty="0" smtClean="0">
              <a:solidFill>
                <a:srgbClr val="0000FF"/>
              </a:solidFill>
              <a:effectLst/>
              <a:latin typeface="Arial"/>
              <a:ea typeface="Times New Roman"/>
            </a:endParaRPr>
          </a:p>
          <a:p>
            <a:endParaRPr lang="en-GB" b="1" u="sng" dirty="0">
              <a:solidFill>
                <a:srgbClr val="0000FF"/>
              </a:solidFill>
              <a:effectLst/>
              <a:latin typeface="Arial"/>
            </a:endParaRPr>
          </a:p>
          <a:p>
            <a:endParaRPr lang="en-GB" dirty="0"/>
          </a:p>
        </p:txBody>
      </p:sp>
      <p:pic>
        <p:nvPicPr>
          <p:cNvPr id="2050" name="Picture 2" descr="C:\Users\Colin\AppData\Local\Microsoft\Windows\INetCache\IE\1FY6N7G4\1200px-Toiletpapier_(Gobran111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23726"/>
            <a:ext cx="28083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Welcome!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Tues &amp; Thurs</a:t>
            </a:r>
          </a:p>
          <a:p>
            <a:pPr>
              <a:defRPr/>
            </a:pPr>
            <a:r>
              <a:rPr lang="en-GB" b="1" dirty="0" smtClean="0"/>
              <a:t>10am – 11.30am</a:t>
            </a:r>
          </a:p>
          <a:p>
            <a:pPr>
              <a:defRPr/>
            </a:pPr>
            <a:r>
              <a:rPr lang="en-GB" b="1" dirty="0" smtClean="0"/>
              <a:t>Level 1 Accredited course</a:t>
            </a:r>
          </a:p>
          <a:p>
            <a:pPr>
              <a:defRPr/>
            </a:pPr>
            <a:r>
              <a:rPr lang="en-GB" b="1" dirty="0" smtClean="0"/>
              <a:t>NOCN</a:t>
            </a:r>
          </a:p>
          <a:p>
            <a:pPr>
              <a:defRPr/>
            </a:pPr>
            <a:r>
              <a:rPr lang="en-GB" b="1" dirty="0" smtClean="0"/>
              <a:t>Portfolio assessment</a:t>
            </a:r>
            <a:endParaRPr lang="en-GB" b="1" dirty="0"/>
          </a:p>
        </p:txBody>
      </p:sp>
      <p:pic>
        <p:nvPicPr>
          <p:cNvPr id="16388" name="Picture 2" descr="C:\Users\Colin\AppData\Local\Microsoft\Windows\INetCache\IE\ICKESZDS\welcome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31670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0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Learning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pPr algn="ctr"/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://aclgateway.islington.gov.uk/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2" y="1196752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8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little bit about you!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265495"/>
              </p:ext>
            </p:extLst>
          </p:nvPr>
        </p:nvGraphicFramePr>
        <p:xfrm>
          <a:off x="1835697" y="1268760"/>
          <a:ext cx="5472607" cy="6605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2607"/>
              </a:tblGrid>
              <a:tr h="430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Have you ever worked in a professional kitchen? If so, where and what did you do?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29" marR="46729" marT="0" marB="0"/>
                </a:tc>
              </a:tr>
              <a:tr h="468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What do you hope to get out of </a:t>
                      </a:r>
                      <a:r>
                        <a:rPr lang="en-GB" sz="2000" u="sng" dirty="0">
                          <a:effectLst/>
                        </a:rPr>
                        <a:t>this</a:t>
                      </a:r>
                      <a:r>
                        <a:rPr lang="en-GB" sz="2000" dirty="0">
                          <a:effectLst/>
                        </a:rPr>
                        <a:t> course?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29" marR="46729" marT="0" marB="0"/>
                </a:tc>
              </a:tr>
              <a:tr h="826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After you have completed this course, what do you expect to do next?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29" marR="46729" marT="0" marB="0"/>
                </a:tc>
              </a:tr>
              <a:tr h="84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There are lots of food and cookery programmes on TV. Which, if any, do you watch and why?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29" marR="46729" marT="0" marB="0"/>
                </a:tc>
              </a:tr>
              <a:tr h="42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What is your favourite dish to cook?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29" marR="46729" marT="0" marB="0"/>
                </a:tc>
              </a:tr>
              <a:tr h="385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Do you have a cat or a dog?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29" marR="46729" marT="0" marB="0"/>
                </a:tc>
              </a:tr>
              <a:tr h="63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Where would you like to </a:t>
                      </a:r>
                      <a:r>
                        <a:rPr lang="en-GB" sz="2000" dirty="0" smtClean="0">
                          <a:effectLst/>
                        </a:rPr>
                        <a:t>work</a:t>
                      </a:r>
                      <a:r>
                        <a:rPr lang="en-GB" sz="2000" dirty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29" marR="46729" marT="0" marB="0"/>
                </a:tc>
              </a:tr>
              <a:tr h="781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What is stopping you?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29" marR="46729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79638" y="1431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4" descr="Appropriate clothin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8" y="250825"/>
            <a:ext cx="1447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6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Standards Agency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dirty="0">
                <a:hlinkClick r:id="rId2"/>
              </a:rPr>
              <a:t>https://www.food.gov.uk/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6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en-GB" altLang="en-US" dirty="0">
                <a:effectLst/>
                <a:latin typeface="Comic Sans MS" pitchFamily="66" charset="0"/>
              </a:rPr>
              <a:t>Welcome to Islington ACL</a:t>
            </a:r>
          </a:p>
          <a:p>
            <a:pPr marL="609600" indent="-609600">
              <a:defRPr/>
            </a:pPr>
            <a:r>
              <a:rPr lang="en-GB" altLang="en-US" dirty="0">
                <a:effectLst/>
                <a:latin typeface="Comic Sans MS" pitchFamily="66" charset="0"/>
              </a:rPr>
              <a:t>House Rules!</a:t>
            </a:r>
          </a:p>
          <a:p>
            <a:pPr marL="609600" indent="-609600">
              <a:defRPr/>
            </a:pPr>
            <a:r>
              <a:rPr lang="en-GB" altLang="en-US" dirty="0">
                <a:effectLst/>
                <a:latin typeface="Comic Sans MS" pitchFamily="66" charset="0"/>
              </a:rPr>
              <a:t>Introduction to the course</a:t>
            </a:r>
          </a:p>
          <a:p>
            <a:pPr marL="609600" indent="-609600">
              <a:defRPr/>
            </a:pPr>
            <a:r>
              <a:rPr lang="en-GB" altLang="en-US" dirty="0">
                <a:effectLst/>
                <a:latin typeface="Comic Sans MS" pitchFamily="66" charset="0"/>
              </a:rPr>
              <a:t>Why is Food Hygiene important?</a:t>
            </a:r>
          </a:p>
          <a:p>
            <a:pPr marL="609600" indent="-609600">
              <a:defRPr/>
            </a:pPr>
            <a:r>
              <a:rPr lang="en-GB" altLang="en-US" dirty="0">
                <a:effectLst/>
                <a:latin typeface="Comic Sans MS" pitchFamily="66" charset="0"/>
              </a:rPr>
              <a:t>How we will assess your progress.</a:t>
            </a:r>
          </a:p>
          <a:p>
            <a:pPr marL="609600" indent="-609600">
              <a:defRPr/>
            </a:pPr>
            <a:r>
              <a:rPr lang="en-GB" altLang="en-US" dirty="0">
                <a:effectLst/>
                <a:latin typeface="Comic Sans MS" pitchFamily="66" charset="0"/>
              </a:rPr>
              <a:t>Virtual Learning Environment (VLE)</a:t>
            </a:r>
          </a:p>
          <a:p>
            <a:pPr marL="609600" indent="-609600">
              <a:defRPr/>
            </a:pPr>
            <a:r>
              <a:rPr lang="en-GB" altLang="en-US" dirty="0">
                <a:effectLst/>
                <a:latin typeface="Comic Sans MS" pitchFamily="66" charset="0"/>
              </a:rPr>
              <a:t>Initial Assessments</a:t>
            </a:r>
          </a:p>
          <a:p>
            <a:pPr marL="609600" indent="-609600">
              <a:defRPr/>
            </a:pPr>
            <a:r>
              <a:rPr lang="en-GB" altLang="en-US" dirty="0">
                <a:effectLst/>
                <a:latin typeface="Comic Sans MS" pitchFamily="66" charset="0"/>
              </a:rPr>
              <a:t>Food Standards Agency website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3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098" name="Picture 2" descr="C:\Users\Colin\AppData\Local\Microsoft\Windows\INetCache\IE\UF5H0SFQ\1477199917841-YBCEOQH1WCH5SBSZAP6W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effectLst/>
                <a:latin typeface="Comic Sans MS" pitchFamily="66" charset="0"/>
              </a:rPr>
              <a:t>Today’s schedule!</a:t>
            </a:r>
            <a:endParaRPr lang="en-US" altLang="en-US" smtClean="0">
              <a:effectLst/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marL="609600" indent="-609600">
              <a:defRPr/>
            </a:pPr>
            <a:endParaRPr lang="en-GB" altLang="en-US" sz="2400" dirty="0" smtClean="0">
              <a:effectLst/>
              <a:latin typeface="Comic Sans MS" pitchFamily="66" charset="0"/>
            </a:endParaRPr>
          </a:p>
          <a:p>
            <a:pPr marL="609600" indent="-609600">
              <a:defRPr/>
            </a:pPr>
            <a:r>
              <a:rPr lang="en-GB" altLang="en-US" sz="2400" dirty="0" smtClean="0">
                <a:effectLst/>
                <a:latin typeface="Comic Sans MS" pitchFamily="66" charset="0"/>
              </a:rPr>
              <a:t>Welcome to Islington ACL</a:t>
            </a:r>
          </a:p>
          <a:p>
            <a:pPr marL="609600" indent="-609600">
              <a:defRPr/>
            </a:pPr>
            <a:r>
              <a:rPr lang="en-GB" altLang="en-US" sz="2400" dirty="0" smtClean="0">
                <a:effectLst/>
                <a:latin typeface="Comic Sans MS" pitchFamily="66" charset="0"/>
              </a:rPr>
              <a:t>House Rules!</a:t>
            </a:r>
          </a:p>
          <a:p>
            <a:pPr marL="609600" indent="-609600">
              <a:defRPr/>
            </a:pPr>
            <a:r>
              <a:rPr lang="en-GB" altLang="en-US" sz="2400" dirty="0" smtClean="0">
                <a:effectLst/>
                <a:latin typeface="Comic Sans MS" pitchFamily="66" charset="0"/>
              </a:rPr>
              <a:t>Introduction to the course</a:t>
            </a:r>
          </a:p>
          <a:p>
            <a:pPr marL="609600" indent="-609600">
              <a:defRPr/>
            </a:pPr>
            <a:r>
              <a:rPr lang="en-GB" altLang="en-US" sz="2400" dirty="0" smtClean="0">
                <a:effectLst/>
                <a:latin typeface="Comic Sans MS" pitchFamily="66" charset="0"/>
              </a:rPr>
              <a:t>Why is Food Hygiene important?</a:t>
            </a:r>
          </a:p>
          <a:p>
            <a:pPr marL="609600" indent="-609600">
              <a:defRPr/>
            </a:pPr>
            <a:r>
              <a:rPr lang="en-GB" altLang="en-US" sz="2400" dirty="0" smtClean="0">
                <a:effectLst/>
                <a:latin typeface="Comic Sans MS" pitchFamily="66" charset="0"/>
              </a:rPr>
              <a:t>How we will assess your progress.</a:t>
            </a:r>
          </a:p>
          <a:p>
            <a:pPr marL="609600" indent="-609600">
              <a:defRPr/>
            </a:pPr>
            <a:r>
              <a:rPr lang="en-GB" altLang="en-US" sz="2400" dirty="0" smtClean="0">
                <a:effectLst/>
                <a:latin typeface="Comic Sans MS" pitchFamily="66" charset="0"/>
              </a:rPr>
              <a:t>Virtual Learning Environment (VLE)</a:t>
            </a:r>
          </a:p>
          <a:p>
            <a:pPr marL="609600" indent="-609600">
              <a:defRPr/>
            </a:pPr>
            <a:r>
              <a:rPr lang="en-GB" altLang="en-US" sz="2400" dirty="0" smtClean="0">
                <a:effectLst/>
                <a:latin typeface="Comic Sans MS" pitchFamily="66" charset="0"/>
              </a:rPr>
              <a:t>Initial Assessments</a:t>
            </a:r>
          </a:p>
          <a:p>
            <a:pPr marL="609600" indent="-609600">
              <a:defRPr/>
            </a:pPr>
            <a:r>
              <a:rPr lang="en-GB" altLang="en-US" sz="2400" dirty="0" smtClean="0">
                <a:effectLst/>
                <a:latin typeface="Comic Sans MS" pitchFamily="66" charset="0"/>
              </a:rPr>
              <a:t>Food Standards Agency website</a:t>
            </a:r>
          </a:p>
        </p:txBody>
      </p:sp>
    </p:spTree>
    <p:extLst>
      <p:ext uri="{BB962C8B-B14F-4D97-AF65-F5344CB8AC3E}">
        <p14:creationId xmlns:p14="http://schemas.microsoft.com/office/powerpoint/2010/main" val="39413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Attend all the sessions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Be on time and dressed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No pyjamas, smoking, eating or drinking in class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Turn off anything that may distract you (or me!)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Find a quiet space (if possible)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Take part and ask questions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Respect others in the class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the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1" name="Picture 7" descr="C:\Users\Colin\AppData\Local\Microsoft\Windows\INetCache\IE\4HBAK20D\6105192164_f84fa56429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a Level 1 qualification</a:t>
            </a:r>
          </a:p>
          <a:p>
            <a:r>
              <a:rPr lang="en-GB" dirty="0" smtClean="0"/>
              <a:t>Awarding body – NOCN</a:t>
            </a:r>
          </a:p>
          <a:p>
            <a:r>
              <a:rPr lang="en-GB" dirty="0" smtClean="0"/>
              <a:t>No exam – continuous assessment by portfolio</a:t>
            </a:r>
          </a:p>
          <a:p>
            <a:r>
              <a:rPr lang="en-GB" dirty="0" smtClean="0"/>
              <a:t>It will help you feel more confident when working with food</a:t>
            </a:r>
          </a:p>
          <a:p>
            <a:r>
              <a:rPr lang="en-GB" dirty="0" smtClean="0"/>
              <a:t>It will look great on your CV</a:t>
            </a:r>
          </a:p>
          <a:p>
            <a:r>
              <a:rPr lang="en-GB" dirty="0" smtClean="0"/>
              <a:t>You can take it to the next level if you wish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96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3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>
                <a:latin typeface="Comic Sans MS" pitchFamily="66" charset="0"/>
              </a:rPr>
              <a:t>Learning outcomes</a:t>
            </a:r>
            <a:endParaRPr lang="en-US" altLang="en-US" dirty="0" smtClean="0">
              <a:latin typeface="Comic Sans MS" pitchFamily="66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29600" cy="504056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800" b="1" dirty="0">
                <a:solidFill>
                  <a:schemeClr val="bg2"/>
                </a:solidFill>
                <a:latin typeface="Comic Sans MS" pitchFamily="66" charset="0"/>
              </a:rPr>
              <a:t>1.  Understand how to handle food safely</a:t>
            </a:r>
          </a:p>
          <a:p>
            <a:pPr marL="457200" indent="-457200" eaLnBrk="1" hangingPunct="1">
              <a:buNone/>
            </a:pPr>
            <a:r>
              <a:rPr lang="en-US" altLang="en-US" sz="2800" dirty="0">
                <a:latin typeface="Comic Sans MS" pitchFamily="66" charset="0"/>
              </a:rPr>
              <a:t>	1.1 State why food safety practices are important</a:t>
            </a:r>
          </a:p>
          <a:p>
            <a:pPr marL="457200" indent="-457200" eaLnBrk="1" hangingPunct="1">
              <a:buNone/>
            </a:pPr>
            <a:r>
              <a:rPr lang="en-US" altLang="en-US" sz="2800" dirty="0">
                <a:latin typeface="Comic Sans MS" pitchFamily="66" charset="0"/>
              </a:rPr>
              <a:t>	1.2 Identify safe food handling </a:t>
            </a:r>
            <a:r>
              <a:rPr lang="en-US" altLang="en-US" sz="2800" dirty="0" smtClean="0">
                <a:latin typeface="Comic Sans MS" pitchFamily="66" charset="0"/>
              </a:rPr>
              <a:t>practices</a:t>
            </a:r>
          </a:p>
          <a:p>
            <a:pPr marL="457200" indent="-457200" eaLnBrk="1" hangingPunct="1">
              <a:buNone/>
            </a:pPr>
            <a:endParaRPr lang="en-US" altLang="en-US" sz="28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chemeClr val="bg2"/>
                </a:solidFill>
                <a:latin typeface="Comic Sans MS" pitchFamily="66" charset="0"/>
              </a:rPr>
              <a:t>2. Understand the importance of personal hygiene practices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800" dirty="0">
                <a:latin typeface="Comic Sans MS" pitchFamily="66" charset="0"/>
              </a:rPr>
              <a:t>	2.1 Outline the personal  hygiene practices required when handling food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en-US" sz="2800" dirty="0">
                <a:latin typeface="Comic Sans MS" pitchFamily="66" charset="0"/>
              </a:rPr>
              <a:t>	2.2 Outline steps to be taken in case of injury or illness when handling food</a:t>
            </a:r>
          </a:p>
          <a:p>
            <a:pPr>
              <a:defRPr/>
            </a:pPr>
            <a:endParaRPr lang="en-US" altLang="en-US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36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599</Words>
  <Application>Microsoft Office PowerPoint</Application>
  <PresentationFormat>On-screen Show (4:3)</PresentationFormat>
  <Paragraphs>139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Stream</vt:lpstr>
      <vt:lpstr>Level 1 Basic Food Hygiene </vt:lpstr>
      <vt:lpstr>Welcome!</vt:lpstr>
      <vt:lpstr>Today’s schedule!</vt:lpstr>
      <vt:lpstr>House Rules</vt:lpstr>
      <vt:lpstr>Introduction to the course</vt:lpstr>
      <vt:lpstr>PowerPoint Presentation</vt:lpstr>
      <vt:lpstr>PowerPoint Presentation</vt:lpstr>
      <vt:lpstr>Learning outcomes</vt:lpstr>
      <vt:lpstr>PowerPoint Presentation</vt:lpstr>
      <vt:lpstr>The importance of  food safety procedures</vt:lpstr>
      <vt:lpstr>So, why are food safety practices important?</vt:lpstr>
      <vt:lpstr>But also, because…</vt:lpstr>
      <vt:lpstr>PowerPoint Presentation</vt:lpstr>
      <vt:lpstr>PowerPoint Presentation</vt:lpstr>
      <vt:lpstr>PowerPoint Presentation</vt:lpstr>
      <vt:lpstr>PowerPoint Presentation</vt:lpstr>
      <vt:lpstr>It is about knowing how to…</vt:lpstr>
      <vt:lpstr>This is important!</vt:lpstr>
      <vt:lpstr>The bottom line!</vt:lpstr>
      <vt:lpstr>PowerPoint Presentation</vt:lpstr>
      <vt:lpstr>Virtual Learning Environment</vt:lpstr>
      <vt:lpstr>PowerPoint Presentation</vt:lpstr>
      <vt:lpstr>A little bit about you!</vt:lpstr>
      <vt:lpstr>PowerPoint Presentation</vt:lpstr>
      <vt:lpstr>Food Standards Agency</vt:lpstr>
      <vt:lpstr>Recap!</vt:lpstr>
      <vt:lpstr>Homework!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2  Food Safety in Catering</dc:title>
  <dc:creator>Colin</dc:creator>
  <cp:lastModifiedBy>Colin</cp:lastModifiedBy>
  <cp:revision>44</cp:revision>
  <dcterms:created xsi:type="dcterms:W3CDTF">2019-11-27T20:59:01Z</dcterms:created>
  <dcterms:modified xsi:type="dcterms:W3CDTF">2020-05-13T19:30:06Z</dcterms:modified>
</cp:coreProperties>
</file>