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349" r:id="rId5"/>
    <p:sldId id="350" r:id="rId6"/>
    <p:sldId id="355" r:id="rId7"/>
    <p:sldId id="356" r:id="rId8"/>
    <p:sldId id="353" r:id="rId9"/>
    <p:sldId id="277" r:id="rId10"/>
    <p:sldId id="352" r:id="rId11"/>
    <p:sldId id="357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22/10/2021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ug872590ab" TargetMode="External"/><Relationship Id="rId2" Type="http://schemas.openxmlformats.org/officeDocument/2006/relationships/hyperlink" Target="https://www.liveworksheets.com/worksheets/en/English_as_a_Second_Language_(ESL)/Likes_and_dislikes/I_like...-_I_don't_like..._-_Do_you_like...$_rz1402110z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The_alphabet/Spelling_Worksheet_fd1083707i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674242/esol/hobbies-like-likes-ing" TargetMode="External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ordwall.net/resource/23393456/untitled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0999852/which-service-do-you-need" TargetMode="External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ev698006i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Check homework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weather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Recap-spelling </a:t>
            </a:r>
            <a:r>
              <a:rPr lang="en-GB" dirty="0"/>
              <a:t>names &amp;Practice present simple tense using like/likes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a phone call to emergency services</a:t>
            </a:r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734" y="270344"/>
            <a:ext cx="10995991" cy="597938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Voice on phone</a:t>
            </a:r>
            <a:br>
              <a:rPr lang="en-GB" b="1" dirty="0"/>
            </a:br>
            <a:r>
              <a:rPr lang="en-GB" dirty="0"/>
              <a:t>Hello. Emergency services. Which service do you need?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Sorry. Please can you speak more slowly?</a:t>
            </a:r>
          </a:p>
          <a:p>
            <a:r>
              <a:rPr lang="en-GB" b="1" dirty="0"/>
              <a:t>Voice on phone</a:t>
            </a:r>
            <a:br>
              <a:rPr lang="en-GB" b="1" dirty="0"/>
            </a:br>
            <a:r>
              <a:rPr lang="en-GB" dirty="0"/>
              <a:t>Which service do you need? Police, ambulance, fire brigade?</a:t>
            </a:r>
          </a:p>
          <a:p>
            <a:r>
              <a:rPr lang="en-GB" b="1" dirty="0" err="1" smtClean="0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Oh. I need an ambulance, please.</a:t>
            </a:r>
          </a:p>
          <a:p>
            <a:r>
              <a:rPr lang="en-GB" b="1" dirty="0"/>
              <a:t>Second voice</a:t>
            </a:r>
            <a:br>
              <a:rPr lang="en-GB" b="1" dirty="0"/>
            </a:br>
            <a:r>
              <a:rPr lang="en-GB" dirty="0"/>
              <a:t>Ambulance. Where are you?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My address? It's 15 Leonard Street, </a:t>
            </a:r>
            <a:r>
              <a:rPr lang="en-GB" dirty="0" err="1"/>
              <a:t>Kirkdale</a:t>
            </a:r>
            <a:r>
              <a:rPr lang="en-GB" dirty="0"/>
              <a:t>, ST9 1XB.</a:t>
            </a:r>
          </a:p>
          <a:p>
            <a:r>
              <a:rPr lang="en-GB" b="1" dirty="0"/>
              <a:t>Second voice</a:t>
            </a:r>
            <a:br>
              <a:rPr lang="en-GB" b="1" dirty="0"/>
            </a:br>
            <a:r>
              <a:rPr lang="en-GB" dirty="0"/>
              <a:t>What’s your emergency?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It's my brother. He has eaten something and his stomach hurts. He is in pain. </a:t>
            </a:r>
            <a:endParaRPr lang="en-GB" dirty="0" smtClean="0"/>
          </a:p>
          <a:p>
            <a:r>
              <a:rPr lang="en-GB" b="1" dirty="0" smtClean="0"/>
              <a:t>Second </a:t>
            </a:r>
            <a:r>
              <a:rPr lang="en-GB" b="1" dirty="0"/>
              <a:t>voice</a:t>
            </a:r>
            <a:br>
              <a:rPr lang="en-GB" b="1" dirty="0"/>
            </a:br>
            <a:r>
              <a:rPr lang="en-GB" dirty="0"/>
              <a:t>Keep calm. We are sending someone now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744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711" y="667909"/>
            <a:ext cx="10829014" cy="55818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Complete the sentences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Voice on phone</a:t>
            </a:r>
            <a:br>
              <a:rPr lang="en-GB" b="1" dirty="0"/>
            </a:br>
            <a:r>
              <a:rPr lang="en-GB" dirty="0"/>
              <a:t>Hello. Emergency services. Which service do you need?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Sorry. Please can you s………. more slowly?</a:t>
            </a:r>
          </a:p>
          <a:p>
            <a:r>
              <a:rPr lang="en-GB" b="1" dirty="0"/>
              <a:t>Voice on phone</a:t>
            </a:r>
            <a:br>
              <a:rPr lang="en-GB" b="1" dirty="0"/>
            </a:br>
            <a:r>
              <a:rPr lang="en-GB" dirty="0"/>
              <a:t>Which service do you n……..? P…….., a…………, f……. b………?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Oh. I need an a………….., please.</a:t>
            </a:r>
          </a:p>
          <a:p>
            <a:r>
              <a:rPr lang="en-GB" b="1" dirty="0"/>
              <a:t>Second voice</a:t>
            </a:r>
            <a:br>
              <a:rPr lang="en-GB" b="1" dirty="0"/>
            </a:br>
            <a:r>
              <a:rPr lang="en-GB" dirty="0"/>
              <a:t>Ambulance. Where …… you?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My …………? It's 15 Leonard Street, </a:t>
            </a:r>
            <a:r>
              <a:rPr lang="en-GB" dirty="0" err="1"/>
              <a:t>Kirkdale</a:t>
            </a:r>
            <a:r>
              <a:rPr lang="en-GB" dirty="0"/>
              <a:t>, ST9 1XB.</a:t>
            </a:r>
          </a:p>
          <a:p>
            <a:r>
              <a:rPr lang="en-GB" b="1" dirty="0"/>
              <a:t>Second voice</a:t>
            </a:r>
            <a:br>
              <a:rPr lang="en-GB" b="1" dirty="0"/>
            </a:br>
            <a:r>
              <a:rPr lang="en-GB" dirty="0"/>
              <a:t>What’s your e………..….?</a:t>
            </a:r>
          </a:p>
          <a:p>
            <a:r>
              <a:rPr lang="en-GB" b="1" dirty="0" err="1"/>
              <a:t>Deeqa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It's my brother. He has eaten something and his stomach hurts. He is in pain. </a:t>
            </a:r>
          </a:p>
          <a:p>
            <a:r>
              <a:rPr lang="en-GB" b="1" dirty="0"/>
              <a:t>Second voice</a:t>
            </a:r>
            <a:br>
              <a:rPr lang="en-GB" b="1" dirty="0"/>
            </a:br>
            <a:r>
              <a:rPr lang="en-GB" dirty="0"/>
              <a:t>Keep calm. We are sending someone now.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438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711" y="667909"/>
            <a:ext cx="10829014" cy="558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Activities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>
                <a:hlinkClick r:id="rId2"/>
              </a:rPr>
              <a:t>https://www.liveworksheets.com/worksheets/</a:t>
            </a:r>
            <a:r>
              <a:rPr lang="en-GB" u="sng" dirty="0" err="1">
                <a:hlinkClick r:id="rId2"/>
              </a:rPr>
              <a:t>en</a:t>
            </a:r>
            <a:r>
              <a:rPr lang="en-GB" u="sng" dirty="0">
                <a:hlinkClick r:id="rId2"/>
              </a:rPr>
              <a:t>/</a:t>
            </a:r>
            <a:r>
              <a:rPr lang="en-GB" u="sng" dirty="0" err="1">
                <a:hlinkClick r:id="rId2"/>
              </a:rPr>
              <a:t>English_as_a_Second_Language</a:t>
            </a:r>
            <a:r>
              <a:rPr lang="en-GB" u="sng" dirty="0">
                <a:hlinkClick r:id="rId2"/>
              </a:rPr>
              <a:t>_(ESL)/</a:t>
            </a:r>
            <a:r>
              <a:rPr lang="en-GB" u="sng" dirty="0" err="1">
                <a:hlinkClick r:id="rId2"/>
              </a:rPr>
              <a:t>Likes_and_dislikes</a:t>
            </a:r>
            <a:r>
              <a:rPr lang="en-GB" u="sng" dirty="0">
                <a:hlinkClick r:id="rId2"/>
              </a:rPr>
              <a:t>/</a:t>
            </a:r>
            <a:r>
              <a:rPr lang="en-GB" u="sng" dirty="0" err="1">
                <a:hlinkClick r:id="rId2"/>
              </a:rPr>
              <a:t>I_like</a:t>
            </a:r>
            <a:r>
              <a:rPr lang="en-GB" u="sng" dirty="0">
                <a:hlinkClick r:id="rId2"/>
              </a:rPr>
              <a:t>...-_</a:t>
            </a:r>
            <a:r>
              <a:rPr lang="en-GB" u="sng" dirty="0" err="1">
                <a:hlinkClick r:id="rId2"/>
              </a:rPr>
              <a:t>I_don't_like</a:t>
            </a:r>
            <a:r>
              <a:rPr lang="en-GB" u="sng" dirty="0">
                <a:hlinkClick r:id="rId2"/>
              </a:rPr>
              <a:t>..._-_</a:t>
            </a:r>
            <a:r>
              <a:rPr lang="en-GB" u="sng" dirty="0" err="1">
                <a:hlinkClick r:id="rId2"/>
              </a:rPr>
              <a:t>Do_you_like</a:t>
            </a:r>
            <a:r>
              <a:rPr lang="en-GB" u="sng" dirty="0">
                <a:hlinkClick r:id="rId2"/>
              </a:rPr>
              <a:t>...$_rz1402110zt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u="sng" dirty="0">
                <a:hlinkClick r:id="rId3"/>
              </a:rPr>
              <a:t>https://www.liveworksheets.com/ug872590ab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748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7" y="326003"/>
            <a:ext cx="4874150" cy="58203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What’s the</a:t>
            </a:r>
            <a:r>
              <a:rPr lang="en-GB" sz="3600" b="1" dirty="0" smtClean="0">
                <a:solidFill>
                  <a:srgbClr val="FF0000"/>
                </a:solidFill>
              </a:rPr>
              <a:t> date </a:t>
            </a:r>
            <a:r>
              <a:rPr lang="en-GB" sz="3600" b="1" dirty="0" smtClean="0"/>
              <a:t>today?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22</a:t>
            </a:r>
            <a:r>
              <a:rPr lang="en-GB" sz="3600" baseline="30000" dirty="0" smtClean="0"/>
              <a:t>nd</a:t>
            </a:r>
            <a:r>
              <a:rPr lang="en-GB" sz="3600" dirty="0" smtClean="0"/>
              <a:t>  </a:t>
            </a:r>
            <a:r>
              <a:rPr lang="en-GB" sz="3600" dirty="0" smtClean="0"/>
              <a:t>October</a:t>
            </a:r>
            <a:br>
              <a:rPr lang="en-GB" sz="3600" dirty="0" smtClean="0"/>
            </a:br>
            <a:r>
              <a:rPr lang="en-GB" sz="3600" dirty="0" smtClean="0"/>
              <a:t>the twenty-second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6297433" y="429370"/>
            <a:ext cx="4961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dirty="0" smtClean="0">
                <a:solidFill>
                  <a:srgbClr val="FF0000"/>
                </a:solidFill>
              </a:rPr>
              <a:t>day </a:t>
            </a:r>
            <a:r>
              <a:rPr lang="en-GB" sz="3200" b="1" dirty="0" smtClean="0"/>
              <a:t>is it today?</a:t>
            </a:r>
          </a:p>
          <a:p>
            <a:r>
              <a:rPr lang="en-GB" sz="3200" b="1" dirty="0" smtClean="0"/>
              <a:t>It’s Friday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34" y="2391688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7" y="246972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2" y="4617731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96" y="2398713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11" y="4500347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7266" y="6127363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2071" y="3524305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71279" y="3491874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8708" y="2862586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5453" y="5998694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518" y="160338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273" y="458108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7607" y="2382211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73474" y="1510368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458" y="3888781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1516" y="18015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56686" y="345802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67498" y="5417408"/>
            <a:ext cx="12858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4097" y="91498"/>
            <a:ext cx="610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The weather</a:t>
            </a:r>
          </a:p>
          <a:p>
            <a:r>
              <a:rPr lang="en-GB" sz="3200" dirty="0" smtClean="0"/>
              <a:t>What </a:t>
            </a:r>
            <a:r>
              <a:rPr lang="en-GB" sz="3200" dirty="0"/>
              <a:t>is the weather like today?</a:t>
            </a:r>
          </a:p>
          <a:p>
            <a:r>
              <a:rPr lang="en-GB" sz="3200" dirty="0" smtClean="0"/>
              <a:t>It’s windy, cloudy, sunny and cold.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Homework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https://www.liveworksheets.com/worksheets/en/English_as_a_Second_Language_(ESL)/The_alphabet/Spelling_Worksheet_fd1083707ik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Spelling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1229284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What’s your  name?</a:t>
            </a:r>
          </a:p>
          <a:p>
            <a:pPr marL="0" indent="0">
              <a:buNone/>
            </a:pPr>
            <a:r>
              <a:rPr lang="en-GB" b="1" dirty="0" smtClean="0"/>
              <a:t>How do you spell that?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68" y="180698"/>
            <a:ext cx="3712786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Do you like……?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Yes, I do./</a:t>
            </a:r>
          </a:p>
          <a:p>
            <a:pPr marL="0" indent="0">
              <a:buNone/>
            </a:pPr>
            <a:r>
              <a:rPr lang="en-GB" b="1" dirty="0" smtClean="0"/>
              <a:t>No, I don’t.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Priscila </a:t>
            </a:r>
            <a:r>
              <a:rPr lang="en-GB" b="1" u="sng" dirty="0" smtClean="0"/>
              <a:t>likes </a:t>
            </a:r>
            <a:r>
              <a:rPr lang="en-GB" b="1" dirty="0" smtClean="0"/>
              <a:t>swimming.</a:t>
            </a:r>
          </a:p>
          <a:p>
            <a:pPr marL="0" indent="0">
              <a:buNone/>
            </a:pPr>
            <a:r>
              <a:rPr lang="en-GB" b="1" dirty="0" err="1" smtClean="0"/>
              <a:t>Dalila</a:t>
            </a:r>
            <a:r>
              <a:rPr lang="en-GB" b="1" dirty="0" smtClean="0"/>
              <a:t> </a:t>
            </a:r>
            <a:r>
              <a:rPr lang="en-GB" b="1" u="sng" dirty="0" smtClean="0"/>
              <a:t>doesn’t like </a:t>
            </a:r>
            <a:r>
              <a:rPr lang="en-GB" b="1" dirty="0" smtClean="0"/>
              <a:t>playing football.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66" y="958405"/>
            <a:ext cx="2927991" cy="19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508" y="1017768"/>
            <a:ext cx="2249619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723" y="3326490"/>
            <a:ext cx="2612077" cy="156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962" y="4038426"/>
            <a:ext cx="2736722" cy="1817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894" y="2464420"/>
            <a:ext cx="17413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swimming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541374" y="2636970"/>
            <a:ext cx="27193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l</a:t>
            </a:r>
            <a:r>
              <a:rPr lang="en-GB" sz="2800" dirty="0" smtClean="0"/>
              <a:t>istening to music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183" y="4685494"/>
            <a:ext cx="248875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r>
              <a:rPr lang="en-GB" sz="2800" dirty="0" smtClean="0"/>
              <a:t>laying football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671508" y="4425277"/>
            <a:ext cx="140738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singing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535" y="4476075"/>
            <a:ext cx="3356905" cy="21172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89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5064981" cy="74165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What does </a:t>
            </a:r>
            <a:r>
              <a:rPr lang="en-GB" sz="3200" b="1" dirty="0" smtClean="0"/>
              <a:t>Pinar</a:t>
            </a:r>
            <a:r>
              <a:rPr lang="en-GB" sz="3200" b="1" dirty="0" smtClean="0"/>
              <a:t> like?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/>
              <a:t>She likes swimming.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749" y="818984"/>
            <a:ext cx="7394051" cy="5502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61" y="597221"/>
            <a:ext cx="2927991" cy="19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17" y="825406"/>
            <a:ext cx="2249619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317" y="2853506"/>
            <a:ext cx="2612077" cy="156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372" y="2968035"/>
            <a:ext cx="2736722" cy="18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5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l</a:t>
            </a:r>
            <a:r>
              <a:rPr lang="en-GB" sz="3200" b="1" dirty="0" smtClean="0"/>
              <a:t>ike/likes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r>
              <a:rPr lang="en-GB" sz="1200" dirty="0" smtClean="0">
                <a:hlinkClick r:id="rId3"/>
              </a:rPr>
              <a:t>https</a:t>
            </a:r>
            <a:r>
              <a:rPr lang="en-GB" sz="1200" dirty="0">
                <a:hlinkClick r:id="rId3"/>
              </a:rPr>
              <a:t>://</a:t>
            </a:r>
            <a:r>
              <a:rPr lang="en-GB" sz="1200" dirty="0" smtClean="0">
                <a:hlinkClick r:id="rId3"/>
              </a:rPr>
              <a:t>wordwall.net/resource/8674242/esol/hobbies-like-likes-ing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wordwall.net/resource/23393456/untitled3</a:t>
            </a: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72855"/>
              </p:ext>
            </p:extLst>
          </p:nvPr>
        </p:nvGraphicFramePr>
        <p:xfrm>
          <a:off x="373711" y="858740"/>
          <a:ext cx="5390985" cy="416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956">
                  <a:extLst>
                    <a:ext uri="{9D8B030D-6E8A-4147-A177-3AD203B41FA5}">
                      <a16:colId xmlns:a16="http://schemas.microsoft.com/office/drawing/2014/main" val="2696285935"/>
                    </a:ext>
                  </a:extLst>
                </a:gridCol>
                <a:gridCol w="1931483">
                  <a:extLst>
                    <a:ext uri="{9D8B030D-6E8A-4147-A177-3AD203B41FA5}">
                      <a16:colId xmlns:a16="http://schemas.microsoft.com/office/drawing/2014/main" val="1503706606"/>
                    </a:ext>
                  </a:extLst>
                </a:gridCol>
                <a:gridCol w="2446546">
                  <a:extLst>
                    <a:ext uri="{9D8B030D-6E8A-4147-A177-3AD203B41FA5}">
                      <a16:colId xmlns:a16="http://schemas.microsoft.com/office/drawing/2014/main" val="3907284467"/>
                    </a:ext>
                  </a:extLst>
                </a:gridCol>
              </a:tblGrid>
              <a:tr h="5406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subject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like/likes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hobby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65310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72925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69392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He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92561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She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58375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It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793397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They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88566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10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536" y="1017768"/>
            <a:ext cx="4330977" cy="28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How to speak on the phone to the emergency services?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What service do you need?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I </a:t>
            </a:r>
            <a:r>
              <a:rPr lang="en-GB" b="1" dirty="0" smtClean="0"/>
              <a:t>need an ambulance/fire brigade/police. (999)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sz="1300" b="1" dirty="0" smtClean="0"/>
              <a:t>Practise the phone call</a:t>
            </a:r>
            <a:endParaRPr lang="en-GB" sz="1300" b="1" dirty="0"/>
          </a:p>
          <a:p>
            <a:pPr marL="0" indent="0">
              <a:buNone/>
            </a:pPr>
            <a:r>
              <a:rPr lang="en-GB" sz="1200" dirty="0">
                <a:hlinkClick r:id="rId2"/>
              </a:rPr>
              <a:t>https://www.bbc.co.uk/learningenglish/english/course/emw/unit-1/session-7/activity-1</a:t>
            </a: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wordwall.net/resource/5745666/phoning-an-ambulance</a:t>
            </a:r>
          </a:p>
          <a:p>
            <a:pPr marL="0" indent="0">
              <a:buNone/>
            </a:pP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wordwall.net/resource/5746033/deeqa-phones-an-ambulance</a:t>
            </a: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r>
              <a:rPr lang="en-GB" sz="1200" dirty="0" smtClean="0">
                <a:hlinkClick r:id="rId2"/>
              </a:rPr>
              <a:t>https</a:t>
            </a:r>
            <a:r>
              <a:rPr lang="en-GB" sz="1200" dirty="0">
                <a:hlinkClick r:id="rId2"/>
              </a:rPr>
              <a:t>://wordwall.net/resource/23777115/emergency-services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wordwall.net/resource/10999852/which-service-do-you-need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www.liveworksheets.com/ev698006ir</a:t>
            </a:r>
            <a:r>
              <a:rPr lang="en-GB" dirty="0" smtClean="0"/>
              <a:t>       emergencies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7060</TotalTime>
  <Words>522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              </vt:lpstr>
      <vt:lpstr>            What’s the date today? 22nd  October the twenty-second of October     </vt:lpstr>
      <vt:lpstr>PowerPoint Presentation</vt:lpstr>
      <vt:lpstr>Homework</vt:lpstr>
      <vt:lpstr>Spelling</vt:lpstr>
      <vt:lpstr>Do you like……?</vt:lpstr>
      <vt:lpstr>What does Pinar like? She likes swimming.</vt:lpstr>
      <vt:lpstr>like/likes</vt:lpstr>
      <vt:lpstr>How to speak on the phone to the emergency services?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346</cp:revision>
  <dcterms:created xsi:type="dcterms:W3CDTF">2021-05-21T00:07:32Z</dcterms:created>
  <dcterms:modified xsi:type="dcterms:W3CDTF">2021-10-22T21:37:13Z</dcterms:modified>
</cp:coreProperties>
</file>