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7" r:id="rId5"/>
    <p:sldId id="258" r:id="rId6"/>
    <p:sldId id="259" r:id="rId7"/>
    <p:sldId id="260" r:id="rId8"/>
    <p:sldId id="261" r:id="rId9"/>
    <p:sldId id="263" r:id="rId10"/>
    <p:sldId id="264" r:id="rId11"/>
    <p:sldId id="328" r:id="rId12"/>
    <p:sldId id="295" r:id="rId13"/>
    <p:sldId id="280" r:id="rId14"/>
    <p:sldId id="303" r:id="rId15"/>
    <p:sldId id="29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1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9C37E-D86F-445A-839E-081439C9E4CB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34831-E48E-4D36-A2B7-A475C8186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92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manages, administers and delivers an IAG service to support individuals in their career, learning, work or life goals has the chance to achieve matrix accreditation. 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This is regardless of whether the service or services are delivered face-to-face, through training, learning, remotely, or through a website.</a:t>
            </a:r>
          </a:p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816CDD-8DD3-48F3-8155-430BD7AFE1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3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1044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2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843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&amp;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882" y="1368000"/>
            <a:ext cx="3372747" cy="4644382"/>
          </a:xfrm>
        </p:spPr>
        <p:txBody>
          <a:bodyPr/>
          <a:lstStyle>
            <a:lvl1pPr marL="180975" indent="-180975">
              <a:spcAft>
                <a:spcPts val="300"/>
              </a:spcAft>
              <a:defRPr sz="1400" b="0">
                <a:latin typeface="Arial" pitchFamily="34" charset="0"/>
                <a:cs typeface="Arial" pitchFamily="34" charset="0"/>
              </a:defRPr>
            </a:lvl1pPr>
            <a:lvl2pPr marL="361950" indent="-180975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8141906" cy="46443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497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8501" y="3500440"/>
            <a:ext cx="10462921" cy="209390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501" y="2571747"/>
            <a:ext cx="10462921" cy="928693"/>
          </a:xfrm>
        </p:spPr>
        <p:txBody>
          <a:bodyPr/>
          <a:lstStyle>
            <a:lvl1pPr>
              <a:defRPr lang="en-US" sz="3000" b="1" cap="all" baseline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032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34" y="1368000"/>
            <a:ext cx="5664794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8651" y="1368000"/>
            <a:ext cx="5759516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809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502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4269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20889"/>
            <a:ext cx="10363200" cy="1022353"/>
          </a:xfrm>
        </p:spPr>
        <p:txBody>
          <a:bodyPr/>
          <a:lstStyle>
            <a:lvl1pPr marL="0" indent="0">
              <a:buNone/>
              <a:defRPr sz="3000" b="1" cap="all" baseline="0">
                <a:solidFill>
                  <a:schemeClr val="accent1"/>
                </a:solidFill>
                <a:latin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3443239"/>
            <a:ext cx="10363200" cy="2071687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543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38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9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03" y="1369616"/>
            <a:ext cx="11610997" cy="450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1" name="Title Placeholder 11"/>
          <p:cNvSpPr>
            <a:spLocks noGrp="1"/>
          </p:cNvSpPr>
          <p:nvPr>
            <p:ph type="title"/>
          </p:nvPr>
        </p:nvSpPr>
        <p:spPr bwMode="auto">
          <a:xfrm>
            <a:off x="293834" y="836712"/>
            <a:ext cx="11604332" cy="42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pic>
        <p:nvPicPr>
          <p:cNvPr id="6" name="Picture 9" descr="ISL_Logo_Black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09" y="298177"/>
            <a:ext cx="3473970" cy="43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386998" y="6121698"/>
            <a:ext cx="1063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3842"/>
            <a:ext cx="12192001" cy="99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3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ultlearning.islington.gov.uk/" TargetMode="External"/><Relationship Id="rId2" Type="http://schemas.openxmlformats.org/officeDocument/2006/relationships/hyperlink" Target="mailto:Alison.moore@islington.gov.uk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ACLSafeguarding@islington.ac.uk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7105"/>
            <a:ext cx="9448800" cy="182509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ESOL L1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Summer Term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 smtClean="0"/>
              <a:t>12</a:t>
            </a:r>
            <a:r>
              <a:rPr lang="en-GB" sz="4000" baseline="30000" dirty="0" smtClean="0"/>
              <a:t>th</a:t>
            </a:r>
            <a:r>
              <a:rPr lang="en-GB" sz="4000" dirty="0" smtClean="0"/>
              <a:t> </a:t>
            </a:r>
            <a:r>
              <a:rPr lang="en-GB" sz="4000" dirty="0" smtClean="0"/>
              <a:t>Jul 2021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834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1536226" y="1293457"/>
            <a:ext cx="8141906" cy="4644382"/>
          </a:xfrm>
        </p:spPr>
        <p:txBody>
          <a:bodyPr/>
          <a:lstStyle/>
          <a:p>
            <a:pPr marL="0" indent="0" algn="ctr">
              <a:buNone/>
            </a:pPr>
            <a:endParaRPr lang="en-GB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GB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2037A-4942-4206-937A-B7AB6E09D7C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183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780836" y="979060"/>
            <a:ext cx="10628616" cy="4553574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tx1"/>
                </a:solidFill>
              </a:rPr>
              <a:t>Conversation </a:t>
            </a:r>
            <a:r>
              <a:rPr lang="en-GB" altLang="en-US" sz="2400" b="1" dirty="0" smtClean="0">
                <a:solidFill>
                  <a:schemeClr val="tx1"/>
                </a:solidFill>
              </a:rPr>
              <a:t>segment</a:t>
            </a:r>
            <a:endParaRPr lang="en-GB" altLang="en-US" sz="24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6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6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Suggest a topic that you would like to talk about…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the most popular topic wins and you will talk about that.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2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It can be about anything (non-political):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2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transport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holidays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food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your interests/hobbies</a:t>
            </a:r>
            <a:endParaRPr lang="en-GB" alt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dirty="0">
              <a:solidFill>
                <a:schemeClr val="tx1"/>
              </a:solidFill>
            </a:endParaRPr>
          </a:p>
        </p:txBody>
      </p:sp>
      <p:pic>
        <p:nvPicPr>
          <p:cNvPr id="5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05103" y="2870994"/>
            <a:ext cx="2547529" cy="204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1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18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37" y="1072978"/>
            <a:ext cx="11623729" cy="5509647"/>
          </a:xfrm>
        </p:spPr>
        <p:txBody>
          <a:bodyPr>
            <a:noAutofit/>
          </a:bodyPr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3200" b="1" dirty="0" smtClean="0"/>
              <a:t>Aim: </a:t>
            </a:r>
            <a:r>
              <a:rPr lang="en-GB" sz="3200" b="1" dirty="0" smtClean="0"/>
              <a:t>course evaluation</a:t>
            </a:r>
            <a:endParaRPr lang="en-GB" sz="3200" b="1" dirty="0" smtClean="0"/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3200" b="1" dirty="0" smtClean="0"/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smtClean="0"/>
              <a:t>Objectives</a:t>
            </a:r>
            <a:r>
              <a:rPr lang="en-GB" sz="3200" b="1" dirty="0"/>
              <a:t>: </a:t>
            </a:r>
            <a:r>
              <a:rPr lang="en-GB" sz="3200" dirty="0"/>
              <a:t>by the end of this session, you </a:t>
            </a:r>
            <a:r>
              <a:rPr lang="en-GB" sz="3200" dirty="0" smtClean="0"/>
              <a:t>will be able 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Evaluate learning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Take part in an exit </a:t>
            </a:r>
            <a:r>
              <a:rPr lang="en-GB" sz="2800" dirty="0" smtClean="0"/>
              <a:t>interview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(Please complete the learner evaluation and return to me asap)</a:t>
            </a:r>
            <a:endParaRPr lang="en-GB" sz="2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52" y="112939"/>
            <a:ext cx="10820400" cy="856126"/>
          </a:xfrm>
        </p:spPr>
        <p:txBody>
          <a:bodyPr/>
          <a:lstStyle/>
          <a:p>
            <a:pPr algn="ctr"/>
            <a:r>
              <a:rPr lang="en-US" dirty="0"/>
              <a:t>Session aims/</a:t>
            </a:r>
            <a:r>
              <a:rPr lang="en-US" dirty="0" err="1"/>
              <a:t>objs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668491" y="3882786"/>
            <a:ext cx="242454" cy="2472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7910" y="873034"/>
            <a:ext cx="4191001" cy="678981"/>
          </a:xfrm>
        </p:spPr>
        <p:txBody>
          <a:bodyPr>
            <a:normAutofit fontScale="90000"/>
          </a:bodyPr>
          <a:lstStyle/>
          <a:p>
            <a:r>
              <a:rPr lang="en-GB" sz="2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Learning Class Rules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8604" y="2121574"/>
            <a:ext cx="7635597" cy="3688461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to be somewhere quiet.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if you’re at home wear appropriate clothes.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on time.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everyone and do as the teacher asks.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 until you’re asked to speak.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 your microphone off when others are talking.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 because sometimes the systems don’t work.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your homework.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record or screenshot any part of the lesson.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fun and learn!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37" y="1065248"/>
            <a:ext cx="3129878" cy="8595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854" y="5181512"/>
            <a:ext cx="817419" cy="55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33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596864"/>
          </a:xfrm>
        </p:spPr>
        <p:txBody>
          <a:bodyPr>
            <a:normAutofit/>
          </a:bodyPr>
          <a:lstStyle/>
          <a:p>
            <a:r>
              <a:rPr lang="en-GB" dirty="0" smtClean="0"/>
              <a:t>A confidential service for learners </a:t>
            </a:r>
          </a:p>
          <a:p>
            <a:endParaRPr lang="en-GB" dirty="0" smtClean="0"/>
          </a:p>
          <a:p>
            <a:r>
              <a:rPr lang="en-GB" dirty="0" smtClean="0"/>
              <a:t>Up to 3 one hour sessions with a qualified adviser</a:t>
            </a:r>
          </a:p>
          <a:p>
            <a:endParaRPr lang="en-GB" dirty="0" smtClean="0"/>
          </a:p>
          <a:p>
            <a:r>
              <a:rPr lang="en-GB" dirty="0" smtClean="0"/>
              <a:t>Adherence to the </a:t>
            </a:r>
            <a:r>
              <a:rPr lang="en-GB" b="1" dirty="0" smtClean="0"/>
              <a:t>Guidance Council’s Code of Principles </a:t>
            </a:r>
            <a:r>
              <a:rPr lang="en-GB" dirty="0" smtClean="0"/>
              <a:t>(impartial</a:t>
            </a:r>
            <a:r>
              <a:rPr lang="en-GB" dirty="0"/>
              <a:t>, current, confidential, in accordance with equality and diversity legislation, accessible, individual ownership, </a:t>
            </a:r>
            <a:r>
              <a:rPr lang="en-GB" dirty="0" smtClean="0"/>
              <a:t>transparency)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the </a:t>
            </a:r>
            <a:r>
              <a:rPr lang="en-GB" b="1" dirty="0" smtClean="0"/>
              <a:t>Career Development Institute’s Code of Practice</a:t>
            </a:r>
            <a:r>
              <a:rPr lang="en-GB" dirty="0" smtClean="0"/>
              <a:t> (as above, also duty of care,        accountability and CPD)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ACL 1-1 IAG offer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37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50" y="2255520"/>
            <a:ext cx="4600382" cy="27693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For general appointments:</a:t>
            </a:r>
            <a:endParaRPr lang="en-US" b="1" dirty="0"/>
          </a:p>
          <a:p>
            <a:pPr marL="0" indent="0">
              <a:buNone/>
            </a:pPr>
            <a:r>
              <a:rPr lang="en-GB" dirty="0" smtClean="0"/>
              <a:t>Contact</a:t>
            </a:r>
            <a:r>
              <a:rPr lang="en-GB" dirty="0"/>
              <a:t> </a:t>
            </a:r>
            <a:r>
              <a:rPr lang="en-GB" dirty="0" smtClean="0"/>
              <a:t>Alison </a:t>
            </a:r>
            <a:r>
              <a:rPr lang="en-GB" dirty="0"/>
              <a:t>on 07808 </a:t>
            </a:r>
            <a:r>
              <a:rPr lang="en-GB" dirty="0" smtClean="0"/>
              <a:t>879044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Email </a:t>
            </a:r>
            <a:r>
              <a:rPr lang="en-GB" u="sng" dirty="0">
                <a:hlinkClick r:id="rId2"/>
              </a:rPr>
              <a:t>Alison.moore@islington.gov.uk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Appointments available:</a:t>
            </a:r>
          </a:p>
          <a:p>
            <a:pPr marL="0" indent="0">
              <a:buNone/>
            </a:pPr>
            <a:r>
              <a:rPr lang="en-GB" dirty="0" smtClean="0"/>
              <a:t>Tuesdays </a:t>
            </a:r>
            <a:r>
              <a:rPr lang="en-GB" dirty="0"/>
              <a:t>and </a:t>
            </a:r>
            <a:r>
              <a:rPr lang="en-GB" dirty="0" smtClean="0"/>
              <a:t>Thursdays</a:t>
            </a:r>
          </a:p>
          <a:p>
            <a:pPr marL="0" indent="0">
              <a:buNone/>
            </a:pPr>
            <a:r>
              <a:rPr lang="en-GB" dirty="0" smtClean="0"/>
              <a:t>9.30am - 12.30pm and 1 – 4pm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50" y="913168"/>
            <a:ext cx="9520726" cy="424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can learners book an appointment?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11550" y="5294707"/>
            <a:ext cx="114279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 find out about all or our courses on offer visit: </a:t>
            </a:r>
            <a:r>
              <a:rPr kumimoji="0" lang="en-GB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www.adultlearning.islington.gov.uk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50" y="1602481"/>
            <a:ext cx="10143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the summer term we are offering IAG sessions via telephone and/or via MS Teams</a:t>
            </a:r>
          </a:p>
        </p:txBody>
      </p:sp>
    </p:spTree>
    <p:extLst>
      <p:ext uri="{BB962C8B-B14F-4D97-AF65-F5344CB8AC3E}">
        <p14:creationId xmlns:p14="http://schemas.microsoft.com/office/powerpoint/2010/main" val="34350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05417" y="2627392"/>
            <a:ext cx="3879067" cy="15301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David Coleman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Safeguarding Lead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Tel 020 7527 3343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hlinkClick r:id="rId2"/>
              </a:rPr>
              <a:t>ACLSafeguarding@islington.ac.uk</a:t>
            </a:r>
            <a:endParaRPr kumimoji="0" lang="en-GB" altLang="en-US" sz="2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GB" altLang="en-US" sz="21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Details/video</a:t>
            </a:r>
            <a:r>
              <a:rPr kumimoji="0" lang="en-GB" altLang="en-US" sz="21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available on Moodle (our VLE platform)</a:t>
            </a:r>
            <a:endParaRPr kumimoji="0" lang="en-GB" alt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417" y="534746"/>
            <a:ext cx="7886700" cy="994172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Safeguarding</a:t>
            </a:r>
            <a:endParaRPr lang="en-GB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979" y="7985"/>
            <a:ext cx="5430520" cy="6886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32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2347"/>
          <a:stretch/>
        </p:blipFill>
        <p:spPr>
          <a:xfrm>
            <a:off x="6433423" y="857251"/>
            <a:ext cx="4028492" cy="5096513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96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4D07-852F-43DA-9E15-C6E36A71C3BA}" type="datetime1">
              <a:rPr lang="en-US" smtClean="0"/>
              <a:t>7/12/2021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1. What have you learnt this term? Please give examples.</a:t>
            </a:r>
          </a:p>
          <a:p>
            <a:r>
              <a:rPr lang="en-US" sz="3200" dirty="0"/>
              <a:t>2. What would you like to learn (more of) next term?</a:t>
            </a:r>
          </a:p>
          <a:p>
            <a:r>
              <a:rPr lang="en-US" sz="3200" dirty="0"/>
              <a:t>3. How has this course helped you in your life?</a:t>
            </a:r>
          </a:p>
          <a:p>
            <a:r>
              <a:rPr lang="en-US" sz="3200" dirty="0"/>
              <a:t>4: Discuss any other topic of your choice.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30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697" y="723696"/>
            <a:ext cx="11604332" cy="425646"/>
          </a:xfrm>
        </p:spPr>
        <p:txBody>
          <a:bodyPr/>
          <a:lstStyle/>
          <a:p>
            <a:r>
              <a:rPr lang="en-GB" dirty="0" smtClean="0"/>
              <a:t>Summary of lesson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893B5-1B84-4AA8-9780-88C1A84140F8}" type="datetime1">
              <a:rPr lang="en-US" smtClean="0"/>
              <a:t>7/12/2021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06504" y="1542036"/>
            <a:ext cx="11610997" cy="4507657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800" dirty="0" smtClean="0">
              <a:solidFill>
                <a:prstClr val="black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In the lesson, you…(change the verb to its past form) 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/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/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/>
              <a:t>Evaluate learning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/>
              <a:t>Take part in an exit interview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sz="2800" dirty="0">
              <a:solidFill>
                <a:prstClr val="black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800" dirty="0">
              <a:solidFill>
                <a:prstClr val="black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0725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slington Council">
  <a:themeElements>
    <a:clrScheme name="PH LBI Colours">
      <a:dk1>
        <a:sysClr val="windowText" lastClr="000000"/>
      </a:dk1>
      <a:lt1>
        <a:sysClr val="window" lastClr="FFFFFF"/>
      </a:lt1>
      <a:dk2>
        <a:srgbClr val="003893"/>
      </a:dk2>
      <a:lt2>
        <a:srgbClr val="EEECE1"/>
      </a:lt2>
      <a:accent1>
        <a:srgbClr val="007229"/>
      </a:accent1>
      <a:accent2>
        <a:srgbClr val="B9D300"/>
      </a:accent2>
      <a:accent3>
        <a:srgbClr val="0097AC"/>
      </a:accent3>
      <a:accent4>
        <a:srgbClr val="003151"/>
      </a:accent4>
      <a:accent5>
        <a:srgbClr val="9C307D"/>
      </a:accent5>
      <a:accent6>
        <a:srgbClr val="591E55"/>
      </a:accent6>
      <a:hlink>
        <a:srgbClr val="003893"/>
      </a:hlink>
      <a:folHlink>
        <a:srgbClr val="5600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>
          <a:defRPr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CE2CCF9E8B04C82CAD9412AB99853" ma:contentTypeVersion="13" ma:contentTypeDescription="Create a new document." ma:contentTypeScope="" ma:versionID="85cf6e6e9ce17b6636caa667de98f14f">
  <xsd:schema xmlns:xsd="http://www.w3.org/2001/XMLSchema" xmlns:xs="http://www.w3.org/2001/XMLSchema" xmlns:p="http://schemas.microsoft.com/office/2006/metadata/properties" xmlns:ns3="15214c3a-c4c8-4e1b-a9e9-78803475fd2c" xmlns:ns4="9da31f7d-053b-4dc7-8630-e8b4f9ad6862" targetNamespace="http://schemas.microsoft.com/office/2006/metadata/properties" ma:root="true" ma:fieldsID="2597a0c79cbeff1869f01e01b3b7a48c" ns3:_="" ns4:_="">
    <xsd:import namespace="15214c3a-c4c8-4e1b-a9e9-78803475fd2c"/>
    <xsd:import namespace="9da31f7d-053b-4dc7-8630-e8b4f9ad686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14c3a-c4c8-4e1b-a9e9-78803475f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31f7d-053b-4dc7-8630-e8b4f9ad686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08E090-FCB7-4083-909F-B0B7F853532B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9da31f7d-053b-4dc7-8630-e8b4f9ad6862"/>
    <ds:schemaRef ds:uri="http://schemas.openxmlformats.org/package/2006/metadata/core-properties"/>
    <ds:schemaRef ds:uri="http://purl.org/dc/elements/1.1/"/>
    <ds:schemaRef ds:uri="15214c3a-c4c8-4e1b-a9e9-78803475fd2c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DA227A5-6179-47E6-A063-392D1C47F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14c3a-c4c8-4e1b-a9e9-78803475fd2c"/>
    <ds:schemaRef ds:uri="9da31f7d-053b-4dc7-8630-e8b4f9ad68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37CFDF-E8C0-4EBE-A115-3D1F992BA6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463</Words>
  <Application>Microsoft Office PowerPoint</Application>
  <PresentationFormat>Widescreen</PresentationFormat>
  <Paragraphs>102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Sassoon Infant Rg</vt:lpstr>
      <vt:lpstr>Twinkl</vt:lpstr>
      <vt:lpstr>Wingdings</vt:lpstr>
      <vt:lpstr>Islington Council</vt:lpstr>
      <vt:lpstr>ESOL L1 Summer Term</vt:lpstr>
      <vt:lpstr>Session aims/objs</vt:lpstr>
      <vt:lpstr>Online Learning Class Rules</vt:lpstr>
      <vt:lpstr>Our ACL 1-1 IAG offer</vt:lpstr>
      <vt:lpstr>How can learners book an appointment?</vt:lpstr>
      <vt:lpstr>Safeguarding</vt:lpstr>
      <vt:lpstr>PowerPoint Presentation</vt:lpstr>
      <vt:lpstr>PowerPoint Presentation</vt:lpstr>
      <vt:lpstr>Summary of lesson</vt:lpstr>
      <vt:lpstr>PowerPoint Presentation</vt:lpstr>
      <vt:lpstr>PowerPoint Presentation</vt:lpstr>
      <vt:lpstr>References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ESOL L1 Summer Term</dc:title>
  <dc:creator>Rahim, Nilupa</dc:creator>
  <cp:lastModifiedBy>Rahim, Nilupa</cp:lastModifiedBy>
  <cp:revision>173</cp:revision>
  <dcterms:created xsi:type="dcterms:W3CDTF">2021-04-24T10:31:55Z</dcterms:created>
  <dcterms:modified xsi:type="dcterms:W3CDTF">2021-07-12T12:20:16Z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0x01010079FCE2CCF9E8B04C82CAD9412AB99853</vt:lpwstr>
  </property>
</Properties>
</file>