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31"/>
  </p:notesMasterIdLst>
  <p:sldIdLst>
    <p:sldId id="256" r:id="rId5"/>
    <p:sldId id="258" r:id="rId6"/>
    <p:sldId id="323" r:id="rId7"/>
    <p:sldId id="271" r:id="rId8"/>
    <p:sldId id="273" r:id="rId9"/>
    <p:sldId id="325" r:id="rId10"/>
    <p:sldId id="326" r:id="rId11"/>
    <p:sldId id="370" r:id="rId12"/>
    <p:sldId id="387" r:id="rId13"/>
    <p:sldId id="371" r:id="rId14"/>
    <p:sldId id="372" r:id="rId15"/>
    <p:sldId id="381" r:id="rId16"/>
    <p:sldId id="384" r:id="rId17"/>
    <p:sldId id="373" r:id="rId18"/>
    <p:sldId id="374" r:id="rId19"/>
    <p:sldId id="375" r:id="rId20"/>
    <p:sldId id="376" r:id="rId21"/>
    <p:sldId id="377" r:id="rId22"/>
    <p:sldId id="378" r:id="rId23"/>
    <p:sldId id="385" r:id="rId24"/>
    <p:sldId id="386" r:id="rId25"/>
    <p:sldId id="389" r:id="rId26"/>
    <p:sldId id="388" r:id="rId27"/>
    <p:sldId id="306" r:id="rId28"/>
    <p:sldId id="379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Functional Skills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21st </a:t>
            </a:r>
            <a:r>
              <a:rPr lang="en-US" sz="4000" dirty="0" smtClean="0"/>
              <a:t>May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233" y="459431"/>
            <a:ext cx="91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Why would you write a thank you letter?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44328" y="1887415"/>
            <a:ext cx="10309826" cy="440120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Work  in pairs and discuss…</a:t>
            </a:r>
          </a:p>
          <a:p>
            <a:endParaRPr lang="en-GB" sz="2800" b="1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Why you would send a thank you letter/card rather than sending a text or by making a phone call?</a:t>
            </a:r>
          </a:p>
          <a:p>
            <a:endParaRPr lang="en-GB" sz="2800" dirty="0" smtClean="0">
              <a:latin typeface="Helvetica"/>
            </a:endParaRPr>
          </a:p>
          <a:p>
            <a:r>
              <a:rPr lang="en-GB" sz="2800" dirty="0" smtClean="0">
                <a:latin typeface="Helvetica"/>
              </a:rPr>
              <a:t>A: it's </a:t>
            </a:r>
            <a:r>
              <a:rPr lang="en-GB" sz="2800" dirty="0">
                <a:latin typeface="Helvetica"/>
              </a:rPr>
              <a:t>a meaningful way to express gratitude when you </a:t>
            </a:r>
            <a:r>
              <a:rPr lang="en-GB" sz="2800" dirty="0" smtClean="0">
                <a:latin typeface="Helvetica"/>
              </a:rPr>
              <a:t>have received </a:t>
            </a:r>
            <a:r>
              <a:rPr lang="en-GB" sz="2800" dirty="0">
                <a:latin typeface="Helvetica"/>
              </a:rPr>
              <a:t>a gift or were the recipient of someone's thoughtful action.</a:t>
            </a:r>
            <a:endParaRPr lang="en-GB" sz="2800" b="1" dirty="0" smtClean="0"/>
          </a:p>
          <a:p>
            <a:endParaRPr lang="en-GB" sz="2800" b="1" dirty="0" smtClean="0"/>
          </a:p>
          <a:p>
            <a:pPr marL="514350" indent="-514350">
              <a:buFont typeface="+mj-lt"/>
              <a:buAutoNum type="arabicPeriod"/>
            </a:pP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725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570893" y="257908"/>
            <a:ext cx="7244861" cy="53926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Opening salutation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675833" y="1237458"/>
            <a:ext cx="7244860" cy="63304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Why you are writing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70893" y="3601486"/>
            <a:ext cx="7491045" cy="70338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4. Call to action: ask a question or                                 	      share some information about yourself.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070998" y="797169"/>
            <a:ext cx="442809" cy="440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570891" y="4791418"/>
            <a:ext cx="7491046" cy="67245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      5. Closing salutation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46880" y="2439207"/>
            <a:ext cx="7491044" cy="7699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      3. Background:</a:t>
            </a:r>
          </a:p>
          <a:p>
            <a:pPr algn="ctr"/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what did they do that means so much to you.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138869" y="1870504"/>
            <a:ext cx="388562" cy="487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>
            <a:off x="5193323" y="3209162"/>
            <a:ext cx="351768" cy="392324"/>
          </a:xfrm>
          <a:prstGeom prst="downArrow">
            <a:avLst>
              <a:gd name="adj1" fmla="val 50000"/>
              <a:gd name="adj2" fmla="val 58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5138869" y="4304870"/>
            <a:ext cx="406222" cy="486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98" y="5463870"/>
            <a:ext cx="473486" cy="56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33812" y="6012718"/>
            <a:ext cx="6998675" cy="5877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/>
              <a:t>		  6. Name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95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1" grpId="0" animBg="1"/>
      <p:bldP spid="10" grpId="0" animBg="1"/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125362" y="293177"/>
            <a:ext cx="4093707" cy="82198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Opening salutation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65025" y="5852818"/>
            <a:ext cx="4108591" cy="84298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ame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24730" y="1461453"/>
            <a:ext cx="4093707" cy="79932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Why you are writing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98261" y="3687106"/>
            <a:ext cx="4092948" cy="96579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Call to action: </a:t>
            </a:r>
            <a:endParaRPr lang="en-GB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ask </a:t>
            </a:r>
            <a:r>
              <a:rPr lang="en-GB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question </a:t>
            </a:r>
            <a:r>
              <a:rPr lang="en-GB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 share </a:t>
            </a:r>
            <a:r>
              <a:rPr lang="en-GB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some information about yourself.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6713831" y="661961"/>
            <a:ext cx="484632" cy="719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040143" y="4907939"/>
            <a:ext cx="4146646" cy="73376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Closing salutation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284" y="476123"/>
            <a:ext cx="2791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would you start a formal letter?</a:t>
            </a:r>
            <a:endParaRPr lang="en-GB" sz="2800" dirty="0"/>
          </a:p>
        </p:txBody>
      </p:sp>
      <p:sp>
        <p:nvSpPr>
          <p:cNvPr id="3" name="Folded Corner 2"/>
          <p:cNvSpPr/>
          <p:nvPr/>
        </p:nvSpPr>
        <p:spPr>
          <a:xfrm>
            <a:off x="162378" y="1975707"/>
            <a:ext cx="2515886" cy="461759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757918" y="5274819"/>
            <a:ext cx="2791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would you close a formal letter?</a:t>
            </a:r>
            <a:endParaRPr lang="en-GB" sz="2800" dirty="0"/>
          </a:p>
        </p:txBody>
      </p:sp>
      <p:sp>
        <p:nvSpPr>
          <p:cNvPr id="16" name="Folded Corner 15"/>
          <p:cNvSpPr/>
          <p:nvPr/>
        </p:nvSpPr>
        <p:spPr>
          <a:xfrm>
            <a:off x="7757918" y="475356"/>
            <a:ext cx="2515886" cy="461759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113146" y="2456555"/>
            <a:ext cx="4078063" cy="10022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Background:</a:t>
            </a:r>
          </a:p>
          <a:p>
            <a:pPr algn="ctr"/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what did they do that means so much to you.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6688984" y="1934309"/>
            <a:ext cx="484632" cy="634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6786291" y="3338695"/>
            <a:ext cx="484632" cy="64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6736073" y="4473822"/>
            <a:ext cx="484632" cy="652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6767529" y="5754316"/>
            <a:ext cx="484632" cy="589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125362" y="293177"/>
            <a:ext cx="4093707" cy="82198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Opening salutation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65025" y="5852818"/>
            <a:ext cx="4108591" cy="84298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ame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24730" y="1461453"/>
            <a:ext cx="4093707" cy="79932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Why you are writing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98261" y="3687106"/>
            <a:ext cx="4092948" cy="96579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Call to action: </a:t>
            </a:r>
            <a:endParaRPr lang="en-GB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ask </a:t>
            </a:r>
            <a:r>
              <a:rPr lang="en-GB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question </a:t>
            </a:r>
            <a:r>
              <a:rPr lang="en-GB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 share </a:t>
            </a:r>
            <a:r>
              <a:rPr lang="en-GB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some information about yourself.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6713831" y="661961"/>
            <a:ext cx="484632" cy="719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040143" y="4907939"/>
            <a:ext cx="4146646" cy="73376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Closing salutation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284" y="476123"/>
            <a:ext cx="2791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would you start an informal letter?</a:t>
            </a:r>
            <a:endParaRPr lang="en-GB" sz="2800" dirty="0"/>
          </a:p>
        </p:txBody>
      </p:sp>
      <p:sp>
        <p:nvSpPr>
          <p:cNvPr id="3" name="Folded Corner 2"/>
          <p:cNvSpPr/>
          <p:nvPr/>
        </p:nvSpPr>
        <p:spPr>
          <a:xfrm>
            <a:off x="162378" y="1975707"/>
            <a:ext cx="2515886" cy="461759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757918" y="5274819"/>
            <a:ext cx="3448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would you close an informal letter?</a:t>
            </a:r>
            <a:endParaRPr lang="en-GB" sz="2800" dirty="0"/>
          </a:p>
        </p:txBody>
      </p:sp>
      <p:sp>
        <p:nvSpPr>
          <p:cNvPr id="16" name="Folded Corner 15"/>
          <p:cNvSpPr/>
          <p:nvPr/>
        </p:nvSpPr>
        <p:spPr>
          <a:xfrm>
            <a:off x="7757918" y="475356"/>
            <a:ext cx="2515886" cy="461759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113146" y="2456555"/>
            <a:ext cx="4078063" cy="10022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Background:</a:t>
            </a:r>
          </a:p>
          <a:p>
            <a:pPr algn="ctr"/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what did they do that means so much to you.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6688984" y="1934309"/>
            <a:ext cx="484632" cy="634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6786291" y="3338695"/>
            <a:ext cx="484632" cy="64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6736073" y="4473822"/>
            <a:ext cx="484632" cy="652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6767529" y="5754316"/>
            <a:ext cx="484632" cy="589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91662" y="703385"/>
            <a:ext cx="10539046" cy="5473578"/>
          </a:xfrm>
          <a:solidFill>
            <a:schemeClr val="accent4">
              <a:lumMod val="10000"/>
              <a:lumOff val="90000"/>
            </a:schemeClr>
          </a:solidFill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4800" dirty="0">
                <a:latin typeface="Arial"/>
                <a:ea typeface="Calibri"/>
              </a:rPr>
              <a:t>Opening </a:t>
            </a:r>
            <a:r>
              <a:rPr lang="en-GB" sz="4400" dirty="0" smtClean="0">
                <a:latin typeface="Arial"/>
                <a:ea typeface="Calibri"/>
              </a:rPr>
              <a:t>salutation: (Dear, dearest, to)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4800" i="1" dirty="0" smtClean="0">
                <a:latin typeface="Arial"/>
                <a:ea typeface="Calibri"/>
              </a:rPr>
              <a:t>"</a:t>
            </a:r>
            <a:r>
              <a:rPr lang="en-GB" sz="4800" i="1" dirty="0">
                <a:latin typeface="Arial"/>
                <a:ea typeface="Calibri"/>
              </a:rPr>
              <a:t>Dear </a:t>
            </a:r>
            <a:endParaRPr lang="en-GB" sz="4800" i="1" dirty="0" smtClean="0">
              <a:latin typeface="Arial"/>
              <a:ea typeface="Calibri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4800" i="1" dirty="0" smtClean="0">
                <a:latin typeface="Arial"/>
                <a:ea typeface="Calibri"/>
              </a:rPr>
              <a:t>[</a:t>
            </a:r>
            <a:r>
              <a:rPr lang="en-GB" sz="4800" i="1" dirty="0">
                <a:latin typeface="Arial"/>
                <a:ea typeface="Calibri"/>
              </a:rPr>
              <a:t>person's </a:t>
            </a:r>
            <a:endParaRPr lang="en-GB" sz="4800" i="1" dirty="0" smtClean="0">
              <a:latin typeface="Arial"/>
              <a:ea typeface="Calibri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4800" i="1" dirty="0" smtClean="0">
                <a:latin typeface="Arial"/>
                <a:ea typeface="Calibri"/>
              </a:rPr>
              <a:t>name</a:t>
            </a:r>
            <a:r>
              <a:rPr lang="en-GB" sz="4800" i="1" dirty="0">
                <a:latin typeface="Arial"/>
                <a:ea typeface="Calibri"/>
              </a:rPr>
              <a:t>],"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5" y="2536948"/>
            <a:ext cx="6730634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6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224449"/>
            <a:ext cx="10515600" cy="1076814"/>
          </a:xfrm>
        </p:spPr>
        <p:txBody>
          <a:bodyPr>
            <a:noAutofit/>
          </a:bodyPr>
          <a:lstStyle/>
          <a:p>
            <a:r>
              <a:rPr lang="en-GB" sz="4800" b="1" dirty="0"/>
              <a:t>2. Why you are writing</a:t>
            </a:r>
            <a:r>
              <a:rPr lang="en-GB" sz="4800" dirty="0"/>
              <a:t/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448" y="1356702"/>
            <a:ext cx="5181600" cy="3109791"/>
          </a:xfrm>
          <a:solidFill>
            <a:schemeClr val="accent4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 smtClean="0">
                <a:latin typeface="Helvetica"/>
              </a:rPr>
              <a:t>Start </a:t>
            </a:r>
            <a:r>
              <a:rPr lang="en-GB" sz="4000" dirty="0">
                <a:latin typeface="Helvetica"/>
              </a:rPr>
              <a:t>by </a:t>
            </a:r>
            <a:r>
              <a:rPr lang="en-GB" sz="4000" b="1" dirty="0">
                <a:latin typeface="Helvetica"/>
              </a:rPr>
              <a:t>thanking</a:t>
            </a:r>
            <a:r>
              <a:rPr lang="en-GB" sz="4000" dirty="0">
                <a:latin typeface="Helvetica"/>
              </a:rPr>
              <a:t> the person right </a:t>
            </a:r>
            <a:r>
              <a:rPr lang="en-GB" sz="4000" dirty="0" smtClean="0">
                <a:latin typeface="Helvetica"/>
              </a:rPr>
              <a:t>away and </a:t>
            </a:r>
            <a:r>
              <a:rPr lang="en-GB" sz="4000" b="1" dirty="0" smtClean="0">
                <a:latin typeface="Helvetica"/>
              </a:rPr>
              <a:t>be </a:t>
            </a:r>
            <a:r>
              <a:rPr lang="en-GB" sz="4000" i="1" dirty="0">
                <a:latin typeface="Helvetica"/>
              </a:rPr>
              <a:t>specific</a:t>
            </a:r>
            <a:r>
              <a:rPr lang="en-GB" sz="4000" dirty="0">
                <a:latin typeface="Helvetica"/>
              </a:rPr>
              <a:t> about </a:t>
            </a:r>
            <a:r>
              <a:rPr lang="en-GB" sz="4000" b="1" i="1" dirty="0">
                <a:latin typeface="Helvetica"/>
              </a:rPr>
              <a:t>what</a:t>
            </a:r>
            <a:r>
              <a:rPr lang="en-GB" sz="4000" dirty="0">
                <a:latin typeface="Helvetica"/>
              </a:rPr>
              <a:t> </a:t>
            </a:r>
            <a:r>
              <a:rPr lang="en-GB" sz="4000" dirty="0" smtClean="0">
                <a:latin typeface="Helvetica"/>
              </a:rPr>
              <a:t>you are </a:t>
            </a:r>
            <a:r>
              <a:rPr lang="en-GB" sz="4000" dirty="0">
                <a:latin typeface="Helvetica"/>
              </a:rPr>
              <a:t>grateful for. 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1385" y="609600"/>
            <a:ext cx="7602415" cy="55673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Arial"/>
              <a:ea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http://thumbs.dreamstime.com/z/ballpoint-pen-lined-paper-lying-view-above-3191233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920"/>
          <a:stretch/>
        </p:blipFill>
        <p:spPr bwMode="auto">
          <a:xfrm>
            <a:off x="5427785" y="2188366"/>
            <a:ext cx="6611815" cy="4438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795888" y="2372824"/>
            <a:ext cx="4157003" cy="29963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i="1" dirty="0">
                <a:effectLst/>
                <a:latin typeface="Arial"/>
                <a:ea typeface="Calibri"/>
              </a:rPr>
              <a:t>Dear Ms Hayward,</a:t>
            </a:r>
            <a:endParaRPr lang="en-GB" sz="1100" i="1" dirty="0">
              <a:effectLst/>
              <a:latin typeface="Arial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i="1" dirty="0">
                <a:effectLst/>
                <a:latin typeface="Arial"/>
                <a:ea typeface="Calibri"/>
              </a:rPr>
              <a:t>Thank you </a:t>
            </a:r>
            <a:r>
              <a:rPr lang="en-GB" sz="2800" i="1" dirty="0">
                <a:effectLst/>
                <a:latin typeface="Arial"/>
                <a:ea typeface="Calibri"/>
              </a:rPr>
              <a:t>for </a:t>
            </a:r>
            <a:r>
              <a:rPr lang="en-GB" sz="2800" b="1" i="1" dirty="0">
                <a:effectLst/>
                <a:latin typeface="Arial"/>
                <a:ea typeface="Calibri"/>
              </a:rPr>
              <a:t>sharing </a:t>
            </a:r>
            <a:r>
              <a:rPr lang="en-GB" sz="2800" i="1" dirty="0">
                <a:effectLst/>
                <a:latin typeface="Arial"/>
                <a:ea typeface="Calibri"/>
              </a:rPr>
              <a:t>your I.T skills at the college conference. </a:t>
            </a:r>
            <a:endParaRPr lang="en-GB" sz="1100" i="1" dirty="0"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5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/>
              <a:t>3. </a:t>
            </a:r>
            <a:r>
              <a:rPr lang="en-GB" dirty="0">
                <a:latin typeface="Arial"/>
                <a:ea typeface="Calibri"/>
              </a:rPr>
              <a:t>Background</a:t>
            </a:r>
            <a:r>
              <a:rPr lang="en-GB" dirty="0" smtClean="0">
                <a:latin typeface="Arial"/>
                <a:ea typeface="Calibri"/>
              </a:rPr>
              <a:t>:</a:t>
            </a:r>
            <a:endParaRPr lang="en-GB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33" y="966664"/>
            <a:ext cx="8861425" cy="564991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ffectLst/>
          <a:extLst/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477108" y="7737231"/>
            <a:ext cx="3604846" cy="376994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99292" y="2123817"/>
            <a:ext cx="4372708" cy="3785652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Write a few lines about </a:t>
            </a:r>
            <a:r>
              <a:rPr lang="en-GB" sz="4000" i="1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what</a:t>
            </a:r>
            <a: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 they did that means </a:t>
            </a:r>
            <a:r>
              <a:rPr lang="en-GB" sz="4000" i="1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so much to you</a:t>
            </a:r>
            <a: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 and </a:t>
            </a:r>
            <a:r>
              <a:rPr lang="en-GB" sz="4000" i="1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how</a:t>
            </a:r>
            <a: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 it made you </a:t>
            </a:r>
            <a:r>
              <a:rPr lang="en-GB" sz="4000" i="1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feel</a:t>
            </a:r>
            <a: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969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85" y="412018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Arial"/>
                <a:ea typeface="Calibri"/>
              </a:rPr>
              <a:t>4. </a:t>
            </a:r>
            <a:r>
              <a:rPr lang="en-GB" sz="4000" dirty="0" smtClean="0">
                <a:latin typeface="Arial"/>
                <a:ea typeface="Calibri"/>
              </a:rPr>
              <a:t>Call </a:t>
            </a:r>
            <a:r>
              <a:rPr lang="en-GB" sz="4000" dirty="0">
                <a:latin typeface="Arial"/>
                <a:ea typeface="Calibri"/>
              </a:rPr>
              <a:t>to action</a:t>
            </a:r>
            <a:r>
              <a:rPr lang="en-GB" sz="4000" dirty="0" smtClean="0">
                <a:latin typeface="Arial"/>
                <a:ea typeface="Calibri"/>
              </a:rPr>
              <a:t>:</a:t>
            </a: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7217" y="1778732"/>
            <a:ext cx="3886200" cy="3473206"/>
          </a:xfrm>
          <a:solidFill>
            <a:schemeClr val="accent4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ask </a:t>
            </a:r>
            <a:r>
              <a:rPr lang="en-GB" sz="4000" dirty="0" smtClean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a question </a:t>
            </a:r>
            <a: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or share some </a:t>
            </a:r>
            <a:r>
              <a:rPr lang="en-GB" sz="4000" dirty="0" smtClean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information            about </a:t>
            </a:r>
            <a: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  <a:t>yourself.</a:t>
            </a:r>
            <a:b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+mj-cs"/>
              </a:rPr>
            </a:br>
            <a:endParaRPr lang="en-GB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75" y="175846"/>
            <a:ext cx="10995300" cy="6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6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08" y="-185859"/>
            <a:ext cx="10515600" cy="1325563"/>
          </a:xfrm>
        </p:spPr>
        <p:txBody>
          <a:bodyPr/>
          <a:lstStyle/>
          <a:p>
            <a:r>
              <a:rPr lang="en-GB" dirty="0">
                <a:latin typeface="Arial"/>
                <a:ea typeface="Calibri"/>
              </a:rPr>
              <a:t>Closing salutation: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321" y="1778732"/>
            <a:ext cx="3198618" cy="4338803"/>
          </a:xfrm>
          <a:solidFill>
            <a:schemeClr val="accent4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Close the letter appropriately.</a:t>
            </a:r>
          </a:p>
          <a:p>
            <a:pPr marL="0" indent="0">
              <a:buNone/>
            </a:pPr>
            <a:r>
              <a:rPr lang="en-GB" sz="3200" dirty="0" smtClean="0"/>
              <a:t>Yours sincerely/</a:t>
            </a:r>
          </a:p>
          <a:p>
            <a:pPr marL="0" indent="0">
              <a:buNone/>
            </a:pPr>
            <a:r>
              <a:rPr lang="en-GB" sz="3200" dirty="0" smtClean="0"/>
              <a:t>Best wishes/ (known)</a:t>
            </a:r>
          </a:p>
          <a:p>
            <a:pPr marL="0" indent="0">
              <a:buNone/>
            </a:pPr>
            <a:r>
              <a:rPr lang="en-GB" sz="3200" dirty="0" smtClean="0"/>
              <a:t>(Yours faithfully -unknown).</a:t>
            </a:r>
            <a:endParaRPr lang="en-GB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62" y="708223"/>
            <a:ext cx="8356197" cy="61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7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23" y="423740"/>
            <a:ext cx="10515600" cy="1325563"/>
          </a:xfrm>
        </p:spPr>
        <p:txBody>
          <a:bodyPr/>
          <a:lstStyle/>
          <a:p>
            <a:r>
              <a:rPr lang="en-GB" b="1" dirty="0" smtClean="0"/>
              <a:t>Name:</a:t>
            </a:r>
            <a:endParaRPr lang="en-GB" b="1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62" y="-1832"/>
            <a:ext cx="9050215" cy="66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788768" y="3622431"/>
            <a:ext cx="1565031" cy="25545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5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934277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 smtClean="0"/>
              <a:t>Recap on previous lesson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Aim: to write a thank you letter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D</a:t>
            </a:r>
            <a:r>
              <a:rPr lang="en-US" sz="2800" dirty="0" smtClean="0"/>
              <a:t>iscuss the need to write a thank you letter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</a:t>
            </a:r>
            <a:r>
              <a:rPr lang="en-US" sz="2800" dirty="0" smtClean="0"/>
              <a:t>dentify parts of a thank you letter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Plan to write </a:t>
            </a:r>
            <a:r>
              <a:rPr lang="en-US" sz="2800" dirty="0"/>
              <a:t>a thank you letter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677" t="23036" r="33672" b="8132"/>
          <a:stretch/>
        </p:blipFill>
        <p:spPr>
          <a:xfrm>
            <a:off x="6096000" y="0"/>
            <a:ext cx="5878996" cy="6975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37950" y="1321013"/>
            <a:ext cx="1454406" cy="53926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Opening salutation</a:t>
            </a:r>
            <a:endParaRPr lang="en-GB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6211" y="2702564"/>
            <a:ext cx="1521615" cy="63304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Why you are writing</a:t>
            </a:r>
            <a:endParaRPr lang="en-GB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89298" y="2020655"/>
            <a:ext cx="3709880" cy="7699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Background: what did they do that means so much to you.</a:t>
            </a:r>
            <a:endParaRPr lang="en-GB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044" y="4262965"/>
            <a:ext cx="4295563" cy="92867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Call to action: ask a question or                            share some information about yourself.</a:t>
            </a:r>
            <a:endParaRPr lang="en-GB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4178" y="5736930"/>
            <a:ext cx="1450896" cy="67245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Closing salutation</a:t>
            </a:r>
            <a:endParaRPr lang="en-GB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7429" y="5642090"/>
            <a:ext cx="1278178" cy="5877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		  Name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5910" y="433113"/>
            <a:ext cx="470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about ‘A’, ‘B’ &amp; ‘C’?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176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2492" y="57404"/>
            <a:ext cx="11643062" cy="6944713"/>
          </a:xfrm>
          <a:solidFill>
            <a:schemeClr val="accent4">
              <a:lumMod val="10000"/>
              <a:lumOff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Group task: writing a thank </a:t>
            </a:r>
            <a:r>
              <a:rPr lang="en-GB" sz="2400" b="1" dirty="0"/>
              <a:t>you letter</a:t>
            </a:r>
            <a:endParaRPr lang="en-GB" sz="2400" dirty="0"/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400" dirty="0"/>
              <a:t>You went to a restaurant with your friends to celebrate your birthday. 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2400" dirty="0"/>
              <a:t>You were really pleased with the food and the service offered by </a:t>
            </a:r>
            <a:r>
              <a:rPr lang="en-GB" sz="2400" dirty="0" smtClean="0"/>
              <a:t>the </a:t>
            </a:r>
            <a:r>
              <a:rPr lang="en-GB" sz="2400" dirty="0" err="1" smtClean="0"/>
              <a:t>restaurant;</a:t>
            </a:r>
            <a:r>
              <a:rPr lang="en-GB" sz="2400" i="1" dirty="0" err="1" smtClean="0"/>
              <a:t>The</a:t>
            </a:r>
            <a:r>
              <a:rPr lang="en-GB" sz="2400" i="1" dirty="0" smtClean="0"/>
              <a:t> </a:t>
            </a:r>
            <a:r>
              <a:rPr lang="en-GB" sz="2400" i="1" dirty="0"/>
              <a:t>Bay Leaf Club </a:t>
            </a:r>
            <a:r>
              <a:rPr lang="en-GB" sz="2400" dirty="0"/>
              <a:t>and </a:t>
            </a:r>
            <a:r>
              <a:rPr lang="en-GB" sz="2400" dirty="0" smtClean="0"/>
              <a:t>have decided </a:t>
            </a:r>
            <a:r>
              <a:rPr lang="en-GB" sz="2400" dirty="0"/>
              <a:t>to write a thank you letter to express your thanks.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400" dirty="0" smtClean="0"/>
              <a:t>Write </a:t>
            </a:r>
            <a:r>
              <a:rPr lang="en-GB" sz="2400" dirty="0"/>
              <a:t>a thank you letter to Ms </a:t>
            </a:r>
            <a:r>
              <a:rPr lang="en-GB" sz="2400" dirty="0" smtClean="0"/>
              <a:t>Khan, </a:t>
            </a:r>
            <a:r>
              <a:rPr lang="en-GB" sz="2400" dirty="0"/>
              <a:t>the manager of the </a:t>
            </a:r>
            <a:r>
              <a:rPr lang="en-GB" sz="2400" dirty="0" smtClean="0"/>
              <a:t>restaurant. </a:t>
            </a:r>
          </a:p>
          <a:p>
            <a:pPr marL="0" indent="0">
              <a:buNone/>
            </a:pPr>
            <a:r>
              <a:rPr lang="en-GB" sz="2400" dirty="0" smtClean="0"/>
              <a:t>The address is Supple </a:t>
            </a:r>
            <a:r>
              <a:rPr lang="en-GB" sz="2400" dirty="0"/>
              <a:t>Street, London, N4, 1AB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smtClean="0"/>
              <a:t> </a:t>
            </a:r>
          </a:p>
          <a:p>
            <a:pPr marL="0" indent="0">
              <a:buNone/>
            </a:pPr>
            <a:r>
              <a:rPr lang="en-GB" sz="2400" dirty="0" smtClean="0"/>
              <a:t>You </a:t>
            </a:r>
            <a:r>
              <a:rPr lang="en-GB" sz="2400" dirty="0"/>
              <a:t>should include:</a:t>
            </a:r>
          </a:p>
          <a:p>
            <a:pPr marL="0" indent="0">
              <a:buNone/>
            </a:pPr>
            <a:endParaRPr lang="en-GB" sz="900" dirty="0"/>
          </a:p>
          <a:p>
            <a:pPr lvl="0"/>
            <a:r>
              <a:rPr lang="en-GB" sz="2400" dirty="0"/>
              <a:t>Why you are writing</a:t>
            </a:r>
          </a:p>
          <a:p>
            <a:pPr lvl="0"/>
            <a:r>
              <a:rPr lang="en-GB" sz="2400" dirty="0" smtClean="0"/>
              <a:t>Some details about </a:t>
            </a:r>
            <a:r>
              <a:rPr lang="en-GB" sz="2400" dirty="0"/>
              <a:t>your celebration</a:t>
            </a:r>
          </a:p>
          <a:p>
            <a:pPr lvl="0"/>
            <a:r>
              <a:rPr lang="en-GB" sz="2400" dirty="0"/>
              <a:t>What you liked about the food and the service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2400" dirty="0" smtClean="0"/>
              <a:t>Remember </a:t>
            </a:r>
            <a:r>
              <a:rPr lang="en-GB" sz="2400" dirty="0"/>
              <a:t>to </a:t>
            </a:r>
            <a:r>
              <a:rPr lang="en-GB" sz="2400" dirty="0" smtClean="0"/>
              <a:t>follow the structure and write </a:t>
            </a:r>
            <a:r>
              <a:rPr lang="en-GB" sz="2400" dirty="0"/>
              <a:t>accurately and in full </a:t>
            </a:r>
            <a:r>
              <a:rPr lang="en-GB" sz="2400" dirty="0" smtClean="0"/>
              <a:t>sentences. </a:t>
            </a:r>
            <a:r>
              <a:rPr lang="en-GB" sz="2400" smtClean="0"/>
              <a:t>(Check </a:t>
            </a:r>
            <a:r>
              <a:rPr lang="en-GB" sz="2400" dirty="0"/>
              <a:t>your grammar, spelling and punctuation)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5025" t="22500" r="7355" b="9070"/>
          <a:stretch/>
        </p:blipFill>
        <p:spPr>
          <a:xfrm>
            <a:off x="407504" y="0"/>
            <a:ext cx="5937118" cy="69584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3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292" t="31204" r="27287" b="21658"/>
          <a:stretch/>
        </p:blipFill>
        <p:spPr>
          <a:xfrm>
            <a:off x="560392" y="589765"/>
            <a:ext cx="9488069" cy="59281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" y="55043"/>
            <a:ext cx="5157768" cy="410400"/>
          </a:xfrm>
        </p:spPr>
        <p:txBody>
          <a:bodyPr/>
          <a:lstStyle/>
          <a:p>
            <a:r>
              <a:rPr lang="en-GB" dirty="0" smtClean="0"/>
              <a:t>Homework 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2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435942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  <a:solidFill>
            <a:schemeClr val="accent4">
              <a:lumMod val="10000"/>
              <a:lumOff val="90000"/>
            </a:schemeClr>
          </a:solidFill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Discussed </a:t>
            </a:r>
            <a:r>
              <a:rPr lang="en-US" sz="2800" dirty="0"/>
              <a:t>the need to write a thank you letter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Identified </a:t>
            </a:r>
            <a:r>
              <a:rPr lang="en-US" sz="2800" dirty="0"/>
              <a:t>parts of a thank you letter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Planned to write </a:t>
            </a:r>
            <a:r>
              <a:rPr lang="en-US" sz="2800" dirty="0"/>
              <a:t>a thank you letter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58518" y="824948"/>
            <a:ext cx="9635986" cy="449353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Conversation prompt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Suggest a topic that you would like to talk about…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most popular topic wins and you will talk about that.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It can be about anything (non-political):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transport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holidays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food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your interests/hobbies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1654591"/>
            <a:ext cx="11604332" cy="365577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End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References: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10000"/>
              <a:lumOff val="90000"/>
            </a:schemeClr>
          </a:solidFill>
        </p:spPr>
        <p:txBody>
          <a:bodyPr/>
          <a:lstStyle/>
          <a:p>
            <a:r>
              <a:rPr lang="en-GB" dirty="0"/>
              <a:t>L</a:t>
            </a:r>
            <a:r>
              <a:rPr lang="en-GB" b="1" dirty="0" smtClean="0"/>
              <a:t>esson content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9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720" y="4825450"/>
            <a:ext cx="8689976" cy="95415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What can you see in the picture?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C9A6-5365-4C0D-A268-52C69C00F6FF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26" y="498659"/>
            <a:ext cx="5694909" cy="3822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303" t="43904" r="13620" b="7705"/>
          <a:stretch/>
        </p:blipFill>
        <p:spPr>
          <a:xfrm>
            <a:off x="6276561" y="432608"/>
            <a:ext cx="5455672" cy="382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2AF983-8EEF-464B-8CB5-0942C9DAF92F}">
  <ds:schemaRefs>
    <ds:schemaRef ds:uri="http://purl.org/dc/terms/"/>
    <ds:schemaRef ds:uri="http://purl.org/dc/dcmitype/"/>
    <ds:schemaRef ds:uri="http://www.w3.org/XML/1998/namespace"/>
    <ds:schemaRef ds:uri="15214c3a-c4c8-4e1b-a9e9-78803475fd2c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5436</TotalTime>
  <Words>981</Words>
  <Application>Microsoft Office PowerPoint</Application>
  <PresentationFormat>Widescreen</PresentationFormat>
  <Paragraphs>172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Helvetica</vt:lpstr>
      <vt:lpstr>Sassoon Infant Rg</vt:lpstr>
      <vt:lpstr>Twinkl</vt:lpstr>
      <vt:lpstr>Wingdings</vt:lpstr>
      <vt:lpstr>Islington Council</vt:lpstr>
      <vt:lpstr>Functional Skills English</vt:lpstr>
      <vt:lpstr>Session aims/objs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Lesson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Why you are writing </vt:lpstr>
      <vt:lpstr>3. Background:</vt:lpstr>
      <vt:lpstr>4. Call to action:</vt:lpstr>
      <vt:lpstr>Closing salutation: </vt:lpstr>
      <vt:lpstr>Name:</vt:lpstr>
      <vt:lpstr>PowerPoint Presentation</vt:lpstr>
      <vt:lpstr>PowerPoint Presentation</vt:lpstr>
      <vt:lpstr>PowerPoint Presentation</vt:lpstr>
      <vt:lpstr>Homework task</vt:lpstr>
      <vt:lpstr>Lesson summary</vt:lpstr>
      <vt:lpstr>PowerPoint Presentation</vt:lpstr>
      <vt:lpstr>  The End     References: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596</cp:revision>
  <dcterms:created xsi:type="dcterms:W3CDTF">2020-04-27T09:47:50Z</dcterms:created>
  <dcterms:modified xsi:type="dcterms:W3CDTF">2021-05-21T11:43:23Z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