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82" r:id="rId5"/>
  </p:sldMasterIdLst>
  <p:sldIdLst>
    <p:sldId id="271" r:id="rId6"/>
    <p:sldId id="272" r:id="rId7"/>
    <p:sldId id="301" r:id="rId8"/>
    <p:sldId id="306" r:id="rId9"/>
    <p:sldId id="287" r:id="rId10"/>
    <p:sldId id="288" r:id="rId11"/>
    <p:sldId id="307" r:id="rId12"/>
    <p:sldId id="291" r:id="rId13"/>
    <p:sldId id="303" r:id="rId14"/>
    <p:sldId id="292" r:id="rId15"/>
    <p:sldId id="293" r:id="rId16"/>
    <p:sldId id="295" r:id="rId17"/>
    <p:sldId id="297" r:id="rId18"/>
    <p:sldId id="290" r:id="rId19"/>
    <p:sldId id="298" r:id="rId20"/>
    <p:sldId id="299" r:id="rId21"/>
    <p:sldId id="302" r:id="rId22"/>
    <p:sldId id="283" r:id="rId23"/>
    <p:sldId id="304" r:id="rId24"/>
    <p:sldId id="310" r:id="rId25"/>
    <p:sldId id="311" r:id="rId26"/>
    <p:sldId id="263" r:id="rId27"/>
    <p:sldId id="274" r:id="rId28"/>
    <p:sldId id="30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0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0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9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91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03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1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8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5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04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8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4527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8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2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2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7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9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nationalcareersservice.direct.gov.uk/advice/planning/jobfamily/pages/default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tannica.com/on-this-day/January-29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0773387" cy="464438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Functional </a:t>
            </a:r>
            <a:r>
              <a:rPr lang="en-US" sz="6000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Skills English Level </a:t>
            </a:r>
            <a:r>
              <a:rPr lang="en-US" sz="6000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2</a:t>
            </a:r>
            <a:br>
              <a:rPr lang="en-US" sz="6000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6000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Spring </a:t>
            </a:r>
            <a:r>
              <a:rPr lang="en-US" sz="6000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Term</a:t>
            </a:r>
          </a:p>
          <a:p>
            <a:pPr marL="0" indent="0" algn="ctr">
              <a:buNone/>
            </a:pPr>
            <a:endParaRPr lang="en-US" sz="1000" kern="12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lvl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kern="1200" dirty="0" smtClean="0">
                <a:solidFill>
                  <a:prstClr val="black"/>
                </a:solidFill>
                <a:latin typeface="Calibri" panose="020F0502020204030204"/>
              </a:rPr>
              <a:t>29th </a:t>
            </a:r>
            <a:r>
              <a:rPr lang="en-US" sz="4000" kern="1200" dirty="0">
                <a:solidFill>
                  <a:prstClr val="black"/>
                </a:solidFill>
                <a:latin typeface="Calibri" panose="020F0502020204030204"/>
              </a:rPr>
              <a:t>Jan </a:t>
            </a:r>
            <a:r>
              <a:rPr lang="mr-IN" sz="4000" kern="1200" dirty="0">
                <a:solidFill>
                  <a:prstClr val="black"/>
                </a:solidFill>
                <a:latin typeface="Calibri" panose="020F0502020204030204"/>
              </a:rPr>
              <a:t>–</a:t>
            </a:r>
            <a:r>
              <a:rPr lang="en-US" sz="40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kern="1200" dirty="0" smtClean="0">
                <a:solidFill>
                  <a:prstClr val="black"/>
                </a:solidFill>
                <a:latin typeface="Calibri" panose="020F0502020204030204"/>
              </a:rPr>
              <a:t>30th Apr </a:t>
            </a:r>
            <a:r>
              <a:rPr lang="en-US" sz="4000" kern="1200" dirty="0">
                <a:solidFill>
                  <a:prstClr val="black"/>
                </a:solidFill>
                <a:latin typeface="Calibri" panose="020F0502020204030204"/>
              </a:rPr>
              <a:t>2021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404665"/>
            <a:ext cx="8445624" cy="5750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What </a:t>
            </a:r>
            <a:r>
              <a:rPr lang="en-GB" sz="4400" dirty="0">
                <a:latin typeface="Comic Sans MS" panose="030F0702030302020204" pitchFamily="66" charset="0"/>
              </a:rPr>
              <a:t>are they and what do they mean?</a:t>
            </a:r>
          </a:p>
          <a:p>
            <a:pPr marL="0" indent="0" algn="ctr">
              <a:buNone/>
            </a:pPr>
            <a:endParaRPr lang="en-GB" sz="4400" dirty="0"/>
          </a:p>
        </p:txBody>
      </p:sp>
      <p:pic>
        <p:nvPicPr>
          <p:cNvPr id="2050" name="Picture 2" descr="C:\Users\Naqeeb\AppData\Local\Microsoft\Windows\Temporary Internet Files\Content.IE5\PUFV19S3\thinking-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2702786"/>
            <a:ext cx="4166592" cy="31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348" y="437322"/>
            <a:ext cx="10376452" cy="599695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GB" altLang="en-US" sz="3600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GB" altLang="en-US" sz="4400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What is a skill? </a:t>
            </a:r>
          </a:p>
          <a:p>
            <a:pPr marL="0" indent="0" algn="ctr">
              <a:buNone/>
            </a:pPr>
            <a:endParaRPr lang="en-GB" sz="800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GB" sz="800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GB" sz="800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GB" sz="800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GB" sz="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400" dirty="0">
                <a:solidFill>
                  <a:prstClr val="black"/>
                </a:solidFill>
                <a:latin typeface="Comic Sans MS" panose="030F0702030302020204" pitchFamily="66" charset="0"/>
              </a:rPr>
              <a:t>The ability to </a:t>
            </a:r>
            <a:r>
              <a:rPr lang="en-GB" sz="4400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do</a:t>
            </a:r>
            <a:r>
              <a:rPr lang="en-GB" sz="4400" dirty="0">
                <a:solidFill>
                  <a:prstClr val="black"/>
                </a:solidFill>
                <a:latin typeface="Comic Sans MS" panose="030F0702030302020204" pitchFamily="66" charset="0"/>
              </a:rPr>
              <a:t> something </a:t>
            </a:r>
            <a:r>
              <a:rPr lang="en-GB" sz="4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well…</a:t>
            </a:r>
          </a:p>
          <a:p>
            <a:pPr marL="0" indent="0" algn="ctr">
              <a:buNone/>
            </a:pPr>
            <a:r>
              <a:rPr lang="en-GB" sz="4400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o</a:t>
            </a:r>
            <a:r>
              <a:rPr lang="en-GB" sz="4400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 </a:t>
            </a:r>
            <a:r>
              <a:rPr lang="en-GB" sz="4400" i="1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GB" sz="4400" i="1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4400" b="1" dirty="0">
                <a:solidFill>
                  <a:prstClr val="black"/>
                </a:solidFill>
                <a:latin typeface="Comic Sans MS" panose="030F0702030302020204" pitchFamily="66" charset="0"/>
              </a:rPr>
              <a:t>something you can </a:t>
            </a:r>
            <a:r>
              <a:rPr lang="en-GB" sz="5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</a:t>
            </a:r>
            <a:r>
              <a:rPr lang="en-GB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GB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GB" sz="4400" dirty="0"/>
          </a:p>
          <a:p>
            <a:pPr marL="0" lvl="0" indent="0" algn="ctr">
              <a:spcBef>
                <a:spcPct val="20000"/>
              </a:spcBef>
              <a:buNone/>
            </a:pPr>
            <a:r>
              <a:rPr lang="en-GB" sz="4400" dirty="0">
                <a:solidFill>
                  <a:prstClr val="black"/>
                </a:solidFill>
              </a:rPr>
              <a:t>For </a:t>
            </a:r>
            <a:r>
              <a:rPr lang="en-GB" sz="4400" dirty="0" err="1">
                <a:solidFill>
                  <a:prstClr val="black"/>
                </a:solidFill>
              </a:rPr>
              <a:t>e.g</a:t>
            </a:r>
            <a:endParaRPr lang="en-GB" sz="44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20000"/>
              </a:spcBef>
              <a:buNone/>
            </a:pPr>
            <a:r>
              <a:rPr lang="en-GB" sz="4400" dirty="0">
                <a:solidFill>
                  <a:prstClr val="black"/>
                </a:solidFill>
              </a:rPr>
              <a:t>I</a:t>
            </a:r>
            <a:r>
              <a:rPr lang="en-GB" sz="4400" i="1" dirty="0">
                <a:solidFill>
                  <a:prstClr val="black"/>
                </a:solidFill>
              </a:rPr>
              <a:t> </a:t>
            </a:r>
            <a:r>
              <a:rPr lang="en-GB" sz="4400" i="1" u="sng" dirty="0">
                <a:solidFill>
                  <a:prstClr val="black"/>
                </a:solidFill>
              </a:rPr>
              <a:t>can</a:t>
            </a:r>
            <a:r>
              <a:rPr lang="en-GB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well </a:t>
            </a:r>
            <a:r>
              <a:rPr lang="en-GB" sz="4400" dirty="0">
                <a:solidFill>
                  <a:prstClr val="black"/>
                </a:solidFill>
              </a:rPr>
              <a:t>under pressure.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prstClr val="black"/>
                </a:solidFill>
              </a:rPr>
              <a:t/>
            </a:r>
            <a:br>
              <a:rPr lang="en-GB" sz="4400" dirty="0">
                <a:solidFill>
                  <a:prstClr val="black"/>
                </a:solidFill>
              </a:rPr>
            </a:br>
            <a:endParaRPr lang="en-GB" sz="4400" dirty="0"/>
          </a:p>
          <a:p>
            <a:pPr marL="0" indent="0" algn="ctr">
              <a:buNone/>
            </a:pPr>
            <a:endParaRPr lang="en-GB" sz="4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3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28215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GB" altLang="en-US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GB" altLang="en-US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n-GB" altLang="en-US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What </a:t>
            </a:r>
            <a:r>
              <a:rPr lang="en-GB" alt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is a personal </a:t>
            </a:r>
            <a:r>
              <a:rPr lang="en-GB" altLang="en-US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quality?</a:t>
            </a:r>
            <a:r>
              <a:rPr lang="en-GB" altLang="en-US" sz="4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GB" altLang="en-US" sz="4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n-GB" altLang="en-US" sz="1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GB" altLang="en-US" sz="14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192697"/>
            <a:ext cx="10465904" cy="553112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1400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GB" sz="4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Personal qualities are personal characteristics of an individual. They are what </a:t>
            </a:r>
            <a:r>
              <a:rPr lang="en-GB" sz="4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make up </a:t>
            </a:r>
            <a:r>
              <a:rPr lang="en-GB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one's </a:t>
            </a:r>
            <a:r>
              <a:rPr lang="en-GB" sz="4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personality</a:t>
            </a:r>
            <a:r>
              <a:rPr lang="en-GB" sz="4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r>
              <a:rPr lang="en-GB" altLang="en-US" sz="3200" b="1" i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GB" altLang="en-US" sz="3200" b="1" i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r</a:t>
            </a:r>
            <a:endParaRPr lang="en-GB" altLang="en-US" sz="3200" b="1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AU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something that you </a:t>
            </a:r>
            <a:r>
              <a:rPr lang="en-AU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</a:t>
            </a:r>
            <a:r>
              <a:rPr lang="en-AU" b="1" dirty="0">
                <a:solidFill>
                  <a:prstClr val="black"/>
                </a:solidFill>
                <a:latin typeface="Comic Sans MS" panose="030F0702030302020204" pitchFamily="66" charset="0"/>
              </a:rPr>
              <a:t>!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For e.g. </a:t>
            </a:r>
          </a:p>
          <a:p>
            <a:pPr marL="0" indent="0" algn="ctr">
              <a:buNone/>
            </a:pPr>
            <a:r>
              <a:rPr lang="en-GB" sz="4000" dirty="0"/>
              <a:t>I </a:t>
            </a:r>
            <a:r>
              <a:rPr lang="en-GB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en-GB" sz="4000" dirty="0"/>
              <a:t> very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reliable</a:t>
            </a:r>
            <a:r>
              <a:rPr lang="en-GB" sz="4000" dirty="0"/>
              <a:t>.</a:t>
            </a:r>
          </a:p>
          <a:p>
            <a:pPr marL="0" indent="0" algn="ctr">
              <a:buNone/>
            </a:pPr>
            <a:endParaRPr lang="en-GB" altLang="en-US" sz="4000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58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dirty="0"/>
              <a:t/>
            </a:r>
            <a:br>
              <a:rPr lang="en-GB" sz="6000" dirty="0"/>
            </a:br>
            <a:r>
              <a:rPr lang="en-GB" sz="6000" dirty="0"/>
              <a:t>So…in short,</a:t>
            </a:r>
            <a:br>
              <a:rPr lang="en-GB" sz="6000" dirty="0"/>
            </a:b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942" y="1844824"/>
            <a:ext cx="911805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Skills = something you can do well.</a:t>
            </a:r>
          </a:p>
          <a:p>
            <a:pPr marL="0" indent="0">
              <a:buNone/>
            </a:pPr>
            <a:r>
              <a:rPr lang="en-GB" sz="4000" dirty="0"/>
              <a:t>Personal quality = something you are.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b="1" u="sng" dirty="0"/>
              <a:t>I can </a:t>
            </a:r>
            <a:r>
              <a:rPr lang="en-GB" sz="4000" dirty="0"/>
              <a:t>communicate effectively </a:t>
            </a:r>
            <a:r>
              <a:rPr lang="en-GB" sz="4000" b="1" dirty="0"/>
              <a:t>= skill.</a:t>
            </a:r>
          </a:p>
          <a:p>
            <a:pPr marL="0" indent="0">
              <a:buNone/>
            </a:pPr>
            <a:r>
              <a:rPr lang="en-GB" sz="4000" b="1" u="sng" dirty="0"/>
              <a:t>I am </a:t>
            </a:r>
            <a:r>
              <a:rPr lang="en-GB" sz="4000" dirty="0"/>
              <a:t>friendly  = </a:t>
            </a:r>
            <a:r>
              <a:rPr lang="en-GB" sz="4000" b="1" dirty="0"/>
              <a:t>personal quality.</a:t>
            </a:r>
          </a:p>
          <a:p>
            <a:pPr marL="0" indent="0">
              <a:buNone/>
            </a:pP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39771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02401"/>
              </p:ext>
            </p:extLst>
          </p:nvPr>
        </p:nvGraphicFramePr>
        <p:xfrm>
          <a:off x="895349" y="1318212"/>
          <a:ext cx="10639426" cy="2883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9713">
                  <a:extLst>
                    <a:ext uri="{9D8B030D-6E8A-4147-A177-3AD203B41FA5}">
                      <a16:colId xmlns:a16="http://schemas.microsoft.com/office/drawing/2014/main" val="1008570765"/>
                    </a:ext>
                  </a:extLst>
                </a:gridCol>
                <a:gridCol w="5319713">
                  <a:extLst>
                    <a:ext uri="{9D8B030D-6E8A-4147-A177-3AD203B41FA5}">
                      <a16:colId xmlns:a16="http://schemas.microsoft.com/office/drawing/2014/main" val="1343969814"/>
                    </a:ext>
                  </a:extLst>
                </a:gridCol>
              </a:tblGrid>
              <a:tr h="473475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Skills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Personal qualities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679452"/>
                  </a:ext>
                </a:extLst>
              </a:tr>
              <a:tr h="4734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001884"/>
                  </a:ext>
                </a:extLst>
              </a:tr>
              <a:tr h="4734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462972"/>
                  </a:ext>
                </a:extLst>
              </a:tr>
              <a:tr h="2367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359645"/>
                  </a:ext>
                </a:extLst>
              </a:tr>
              <a:tr h="2367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673802"/>
                  </a:ext>
                </a:extLst>
              </a:tr>
              <a:tr h="2367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327186"/>
                  </a:ext>
                </a:extLst>
              </a:tr>
              <a:tr h="2367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6426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1598" y="4444536"/>
            <a:ext cx="117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driving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23315" y="4577345"/>
            <a:ext cx="165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</a:t>
            </a:r>
            <a:r>
              <a:rPr lang="en-GB" sz="2000" dirty="0" smtClean="0"/>
              <a:t>ard-working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28079" y="5580323"/>
            <a:ext cx="1316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numeracy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86416" y="4903910"/>
            <a:ext cx="1545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enthusiastic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866822" y="4977455"/>
            <a:ext cx="721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</a:t>
            </a:r>
            <a:r>
              <a:rPr lang="en-GB" sz="2000" dirty="0" smtClean="0"/>
              <a:t>.T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218746" y="5606143"/>
            <a:ext cx="11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caring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913204" y="4497994"/>
            <a:ext cx="1906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communication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9616" y="6006253"/>
            <a:ext cx="1368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languages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663690" y="6123095"/>
            <a:ext cx="188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Patience/patient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738565" y="5054664"/>
            <a:ext cx="1825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</a:t>
            </a:r>
            <a:r>
              <a:rPr lang="en-GB" sz="2000" dirty="0" smtClean="0"/>
              <a:t>ublic speaking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48354" y="5291799"/>
            <a:ext cx="129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friendly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915643" y="4654554"/>
            <a:ext cx="11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dynamic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12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Task</a:t>
            </a:r>
            <a:r>
              <a:rPr lang="en-US" dirty="0"/>
              <a:t>: write down </a:t>
            </a:r>
            <a:r>
              <a:rPr lang="en-US" b="1" dirty="0"/>
              <a:t>four</a:t>
            </a:r>
            <a:r>
              <a:rPr lang="en-US" dirty="0"/>
              <a:t> of your own skills and p/qualities.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248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dirty="0" smtClean="0"/>
              <a:t>Next, choose </a:t>
            </a:r>
            <a:r>
              <a:rPr lang="en-US" dirty="0"/>
              <a:t>one of your skills and one of your personal qualities and give examples of when you have used these in class or in the workplace. 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106336"/>
              </p:ext>
            </p:extLst>
          </p:nvPr>
        </p:nvGraphicFramePr>
        <p:xfrm>
          <a:off x="1147970" y="3503542"/>
          <a:ext cx="9695621" cy="2635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95621">
                  <a:extLst>
                    <a:ext uri="{9D8B030D-6E8A-4147-A177-3AD203B41FA5}">
                      <a16:colId xmlns:a16="http://schemas.microsoft.com/office/drawing/2014/main" val="3825483805"/>
                    </a:ext>
                  </a:extLst>
                </a:gridCol>
              </a:tblGrid>
              <a:tr h="131792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Skills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273702"/>
                  </a:ext>
                </a:extLst>
              </a:tr>
              <a:tr h="131792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Personal qualities 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11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4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893763"/>
            <a:ext cx="10515600" cy="8302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Q: what factors determine the type of job you would apply for?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208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Interests</a:t>
            </a:r>
          </a:p>
          <a:p>
            <a:r>
              <a:rPr lang="en-US" sz="3200" b="1" dirty="0" smtClean="0"/>
              <a:t>Skills</a:t>
            </a:r>
          </a:p>
          <a:p>
            <a:r>
              <a:rPr lang="en-US" sz="3200" b="1" dirty="0" smtClean="0"/>
              <a:t>Personal qualities</a:t>
            </a:r>
          </a:p>
          <a:p>
            <a:r>
              <a:rPr lang="en-US" sz="3200" b="1" dirty="0" smtClean="0"/>
              <a:t>Experiences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1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125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96957" y="2182505"/>
            <a:ext cx="112163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Extn</a:t>
            </a:r>
            <a:r>
              <a:rPr lang="en-US" sz="2800" b="1" dirty="0"/>
              <a:t> task:</a:t>
            </a:r>
          </a:p>
          <a:p>
            <a:r>
              <a:rPr lang="en-US" sz="2400" dirty="0"/>
              <a:t>Thinking about the interests, experiences, skills and qualities you have identified, go to:</a:t>
            </a:r>
          </a:p>
          <a:p>
            <a:endParaRPr lang="en-US" sz="2400" dirty="0"/>
          </a:p>
          <a:p>
            <a:r>
              <a:rPr lang="en-US" sz="2000" dirty="0">
                <a:hlinkClick r:id="rId2"/>
              </a:rPr>
              <a:t>https://nationalcareersservice.direct.gov.uk/advice/planning/jobfamily/pages/default.aspx</a:t>
            </a:r>
            <a:endParaRPr lang="en-US" sz="2000" dirty="0"/>
          </a:p>
          <a:p>
            <a:endParaRPr lang="en-US" sz="2000" dirty="0"/>
          </a:p>
          <a:p>
            <a:r>
              <a:rPr lang="en-US" sz="2400" dirty="0"/>
              <a:t>Task: now make a list of at least 3 job options that you think match some of your interests, experiences, skills and qualities.</a:t>
            </a:r>
          </a:p>
        </p:txBody>
      </p:sp>
    </p:spTree>
    <p:extLst>
      <p:ext uri="{BB962C8B-B14F-4D97-AF65-F5344CB8AC3E}">
        <p14:creationId xmlns:p14="http://schemas.microsoft.com/office/powerpoint/2010/main" val="11110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65" y="428073"/>
            <a:ext cx="10515600" cy="777875"/>
          </a:xfrm>
        </p:spPr>
        <p:txBody>
          <a:bodyPr/>
          <a:lstStyle/>
          <a:p>
            <a:r>
              <a:rPr lang="en-GB" b="1" dirty="0" smtClean="0"/>
              <a:t>Independent study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65" y="1431235"/>
            <a:ext cx="11623813" cy="4929808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Complete the task.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You have seen an advertisement for your dream job.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dirty="0" smtClean="0"/>
              <a:t>Write a covering letter to the employer exemplifying your skills and personal qualities (and personal interests too).</a:t>
            </a:r>
          </a:p>
          <a:p>
            <a:pPr marL="0" indent="0">
              <a:buNone/>
            </a:pPr>
            <a:r>
              <a:rPr lang="en-GB" dirty="0" smtClean="0"/>
              <a:t>Demonstrate </a:t>
            </a:r>
            <a:r>
              <a:rPr lang="en-GB" dirty="0"/>
              <a:t>why you would be the right candidate for </a:t>
            </a:r>
            <a:r>
              <a:rPr lang="en-GB" dirty="0" smtClean="0"/>
              <a:t>the </a:t>
            </a:r>
            <a:r>
              <a:rPr lang="en-GB" dirty="0"/>
              <a:t>post you are applying </a:t>
            </a:r>
            <a:r>
              <a:rPr lang="en-GB" dirty="0" smtClean="0"/>
              <a:t>for through examples.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2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 smtClean="0"/>
              <a:t>Dear sir/madam,</a:t>
            </a:r>
          </a:p>
          <a:p>
            <a:endParaRPr lang="en-GB" sz="2000" dirty="0"/>
          </a:p>
          <a:p>
            <a:r>
              <a:rPr lang="en-GB" sz="2000" dirty="0" smtClean="0"/>
              <a:t>I am writing a covering letter to support my application for …</a:t>
            </a:r>
          </a:p>
          <a:p>
            <a:endParaRPr lang="en-GB" sz="2000" dirty="0"/>
          </a:p>
          <a:p>
            <a:r>
              <a:rPr lang="en-GB" sz="2000" dirty="0" smtClean="0"/>
              <a:t>Skills </a:t>
            </a:r>
          </a:p>
          <a:p>
            <a:r>
              <a:rPr lang="en-GB" sz="2000" dirty="0" smtClean="0"/>
              <a:t>Personal qualities</a:t>
            </a:r>
          </a:p>
          <a:p>
            <a:r>
              <a:rPr lang="en-GB" sz="2000" dirty="0" smtClean="0"/>
              <a:t>Experience</a:t>
            </a:r>
          </a:p>
          <a:p>
            <a:r>
              <a:rPr lang="en-GB" sz="2000" dirty="0" smtClean="0"/>
              <a:t>Interest</a:t>
            </a:r>
          </a:p>
          <a:p>
            <a:endParaRPr lang="en-GB" dirty="0" smtClean="0"/>
          </a:p>
          <a:p>
            <a:r>
              <a:rPr lang="en-GB" sz="2000" dirty="0" smtClean="0"/>
              <a:t>Call to action</a:t>
            </a:r>
          </a:p>
          <a:p>
            <a:r>
              <a:rPr lang="en-GB" sz="2000" dirty="0" smtClean="0"/>
              <a:t>Closing </a:t>
            </a:r>
            <a:endParaRPr lang="en-GB" sz="20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306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348353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/>
              <a:t>Aim: </a:t>
            </a:r>
            <a:r>
              <a:rPr lang="en-GB" sz="3200" dirty="0" smtClean="0"/>
              <a:t>writing a covering letter</a:t>
            </a: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/>
              <a:t>Objs</a:t>
            </a:r>
            <a:r>
              <a:rPr lang="en-GB" sz="3200" b="1" dirty="0"/>
              <a:t>: </a:t>
            </a:r>
            <a:r>
              <a:rPr lang="en-GB" sz="3200" dirty="0"/>
              <a:t>by the end of this session, you will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/>
              <a:t> </a:t>
            </a:r>
          </a:p>
          <a:p>
            <a:r>
              <a:rPr lang="en-GB" altLang="en-US" sz="3200" dirty="0" smtClean="0"/>
              <a:t>State features of persuasive text</a:t>
            </a:r>
            <a:endParaRPr lang="en-GB" altLang="en-US" sz="3200" dirty="0"/>
          </a:p>
          <a:p>
            <a:r>
              <a:rPr lang="en-GB" altLang="en-US" sz="3200" dirty="0" smtClean="0"/>
              <a:t>Define skills and </a:t>
            </a:r>
            <a:r>
              <a:rPr lang="en-GB" altLang="en-US" sz="3200" dirty="0" smtClean="0"/>
              <a:t>qualities (including your own)</a:t>
            </a:r>
            <a:endParaRPr lang="en-GB" altLang="en-US" sz="3200" dirty="0"/>
          </a:p>
          <a:p>
            <a:r>
              <a:rPr lang="en-GB" altLang="en-US" sz="3200" dirty="0" smtClean="0"/>
              <a:t>Plan and write </a:t>
            </a:r>
            <a:r>
              <a:rPr lang="en-GB" altLang="en-US" sz="3200" dirty="0"/>
              <a:t>a </a:t>
            </a:r>
            <a:r>
              <a:rPr lang="en-GB" altLang="en-US" sz="3200" dirty="0" smtClean="0"/>
              <a:t>covering letter</a:t>
            </a:r>
          </a:p>
          <a:p>
            <a:r>
              <a:rPr lang="en-GB" altLang="en-US" sz="3200" dirty="0" smtClean="0"/>
              <a:t>Participate in a 1:1 tutorial</a:t>
            </a:r>
            <a:endParaRPr lang="en-GB" alt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15001" t="41814" r="14590" b="49562"/>
          <a:stretch/>
        </p:blipFill>
        <p:spPr>
          <a:xfrm>
            <a:off x="3693458" y="4007398"/>
            <a:ext cx="8231885" cy="1304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0594" b="45710"/>
          <a:stretch/>
        </p:blipFill>
        <p:spPr>
          <a:xfrm>
            <a:off x="400482" y="5408487"/>
            <a:ext cx="7948388" cy="1077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3407" r="73844" b="68850"/>
          <a:stretch/>
        </p:blipFill>
        <p:spPr>
          <a:xfrm>
            <a:off x="49695" y="94819"/>
            <a:ext cx="2125773" cy="14275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65" t="81586" r="81841" b="5203"/>
          <a:stretch/>
        </p:blipFill>
        <p:spPr>
          <a:xfrm>
            <a:off x="3974124" y="1089082"/>
            <a:ext cx="1416817" cy="11806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67491" b="18813"/>
          <a:stretch/>
        </p:blipFill>
        <p:spPr>
          <a:xfrm>
            <a:off x="326529" y="2778245"/>
            <a:ext cx="8251905" cy="11188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2126" y="2019719"/>
            <a:ext cx="170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Dear Mr Jones,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6405" y="391886"/>
            <a:ext cx="1768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Example drive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 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N1 1AB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38397" y="1130550"/>
            <a:ext cx="207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Jan 2021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8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47"/>
          <a:stretch/>
        </p:blipFill>
        <p:spPr>
          <a:xfrm>
            <a:off x="706027" y="0"/>
            <a:ext cx="8437973" cy="7078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063" y="-84855"/>
            <a:ext cx="1828959" cy="1079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853" y="1863969"/>
            <a:ext cx="1944356" cy="482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20" y="1961036"/>
            <a:ext cx="1755800" cy="53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572" t="11636" r="31089" b="24898"/>
          <a:stretch/>
        </p:blipFill>
        <p:spPr>
          <a:xfrm>
            <a:off x="944544" y="1614369"/>
            <a:ext cx="1351505" cy="3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82" y="381000"/>
            <a:ext cx="8610600" cy="1293028"/>
          </a:xfrm>
        </p:spPr>
        <p:txBody>
          <a:bodyPr/>
          <a:lstStyle/>
          <a:p>
            <a:pPr algn="ctr" eaLnBrk="1" hangingPunct="1"/>
            <a:r>
              <a:rPr lang="en-GB" altLang="en-US" b="1">
                <a:latin typeface="Arial" charset="0"/>
              </a:rPr>
              <a:t>Summary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Features of persuasive text</a:t>
            </a:r>
          </a:p>
          <a:p>
            <a:pPr eaLnBrk="1" hangingPunct="1"/>
            <a:r>
              <a:rPr lang="en-GB" altLang="en-US" dirty="0" smtClean="0"/>
              <a:t>Skills and personal qualities</a:t>
            </a:r>
          </a:p>
          <a:p>
            <a:pPr eaLnBrk="1" hangingPunct="1"/>
            <a:r>
              <a:rPr lang="en-GB" altLang="en-US" dirty="0" smtClean="0"/>
              <a:t>Dream jobs</a:t>
            </a:r>
          </a:p>
          <a:p>
            <a:pPr eaLnBrk="1" hangingPunct="1"/>
            <a:r>
              <a:rPr lang="en-GB" altLang="en-US" dirty="0" smtClean="0"/>
              <a:t>How to write a covering letter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496BA3-E411-7743-BA28-F21A5E9E0344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000"/>
          </a:p>
        </p:txBody>
      </p:sp>
      <p:pic>
        <p:nvPicPr>
          <p:cNvPr id="14341" name="Picture 5" descr="MCj04339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776" y="4809538"/>
            <a:ext cx="1643929" cy="143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icture 6" descr="MCj03963040000[1]"/>
          <p:cNvSpPr>
            <a:spLocks noChangeAspect="1" noChangeArrowheads="1"/>
          </p:cNvSpPr>
          <p:nvPr/>
        </p:nvSpPr>
        <p:spPr bwMode="auto">
          <a:xfrm>
            <a:off x="2495551" y="4724401"/>
            <a:ext cx="9128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4343" name="Picture 7" descr="MPj040112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43" y="5327934"/>
            <a:ext cx="4773513" cy="128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0773387" cy="4644382"/>
          </a:xfrm>
        </p:spPr>
        <p:txBody>
          <a:bodyPr/>
          <a:lstStyle/>
          <a:p>
            <a:pPr marL="0" indent="0" algn="ctr">
              <a:buNone/>
            </a:pPr>
            <a:endParaRPr lang="en-US" sz="66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The </a:t>
            </a:r>
            <a:r>
              <a:rPr lang="en-US" sz="6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end</a:t>
            </a:r>
            <a:endParaRPr lang="en-GB" sz="3200" dirty="0">
              <a:solidFill>
                <a:sysClr val="windowText" lastClr="000000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5" y="1659878"/>
            <a:ext cx="8141906" cy="464438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www.britannica.com/on-this-day/January-29</a:t>
            </a:r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9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196975"/>
            <a:ext cx="32670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591176" y="1341439"/>
            <a:ext cx="50768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/>
              <a:t>Head of Service Q&amp;A session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/>
              <a:t>Duration: 1 hour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/>
              <a:t>Date: Tuesday 2nd March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/>
              <a:t>Time: 10 to 11am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279650" y="4508501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If you are interested in attending this online Zoom session, please let your tutor know.</a:t>
            </a:r>
          </a:p>
        </p:txBody>
      </p:sp>
    </p:spTree>
    <p:extLst>
      <p:ext uri="{BB962C8B-B14F-4D97-AF65-F5344CB8AC3E}">
        <p14:creationId xmlns:p14="http://schemas.microsoft.com/office/powerpoint/2010/main" val="40366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4260" y="715393"/>
            <a:ext cx="11604332" cy="410400"/>
          </a:xfrm>
        </p:spPr>
        <p:txBody>
          <a:bodyPr/>
          <a:lstStyle/>
          <a:p>
            <a:r>
              <a:rPr lang="en-GB" dirty="0" smtClean="0"/>
              <a:t>Interesting facts for this month</a:t>
            </a:r>
            <a:br>
              <a:rPr lang="en-GB" dirty="0" smtClean="0"/>
            </a:br>
            <a:r>
              <a:rPr lang="en-US" dirty="0"/>
              <a:t>Did you know on this day….</a:t>
            </a:r>
            <a:r>
              <a:rPr lang="en-US" i="1" dirty="0"/>
              <a:t/>
            </a:r>
            <a:br>
              <a:rPr lang="en-US" i="1" dirty="0"/>
            </a:br>
            <a:r>
              <a:rPr lang="en-GB" i="1" dirty="0"/>
              <a:t/>
            </a:r>
            <a:br>
              <a:rPr lang="en-GB" i="1" dirty="0"/>
            </a:b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410659" y="4777991"/>
            <a:ext cx="2868805" cy="472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12" t="39807" r="35695" b="40881"/>
          <a:stretch/>
        </p:blipFill>
        <p:spPr>
          <a:xfrm>
            <a:off x="1412258" y="920593"/>
            <a:ext cx="10076486" cy="1853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630" t="24950" r="50997" b="24694"/>
          <a:stretch/>
        </p:blipFill>
        <p:spPr>
          <a:xfrm>
            <a:off x="8010525" y="2416617"/>
            <a:ext cx="4129220" cy="445706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l="50595" t="24470" r="32418" b="15490"/>
          <a:stretch/>
        </p:blipFill>
        <p:spPr>
          <a:xfrm>
            <a:off x="139361" y="1149841"/>
            <a:ext cx="2894352" cy="538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24684"/>
            <a:ext cx="12278408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10" t="11836" r="29646" b="-6127"/>
          <a:stretch/>
        </p:blipFill>
        <p:spPr>
          <a:xfrm>
            <a:off x="363077" y="56030"/>
            <a:ext cx="5175582" cy="715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347"/>
          <a:stretch/>
        </p:blipFill>
        <p:spPr>
          <a:xfrm>
            <a:off x="6545898" y="0"/>
            <a:ext cx="5371322" cy="6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55775"/>
          </a:xfrm>
        </p:spPr>
        <p:txBody>
          <a:bodyPr/>
          <a:lstStyle/>
          <a:p>
            <a:r>
              <a:rPr lang="en-GB" sz="3600" dirty="0"/>
              <a:t>Q: What was your dream job as a child?</a:t>
            </a:r>
          </a:p>
          <a:p>
            <a:r>
              <a:rPr lang="en-GB" sz="3600" dirty="0"/>
              <a:t>What is your dream job now?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1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548681"/>
            <a:ext cx="8507288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 </a:t>
            </a:r>
          </a:p>
          <a:p>
            <a:pPr marL="0" indent="0" algn="ctr">
              <a:buNone/>
            </a:pP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/>
              </a:rPr>
              <a:t>S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kills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 </a:t>
            </a:r>
          </a:p>
          <a:p>
            <a:pPr marL="0" indent="0" algn="ctr">
              <a:buNone/>
            </a:pPr>
            <a:endParaRPr lang="en-GB" sz="800" b="1" dirty="0">
              <a:latin typeface="Comic Sans MS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n-GB" sz="800" b="1" dirty="0">
              <a:latin typeface="Comic Sans MS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n-GB" sz="800" b="1" dirty="0">
              <a:latin typeface="Comic Sans MS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n-GB" sz="4400" b="1" dirty="0">
                <a:latin typeface="Comic Sans MS"/>
                <a:ea typeface="Calibri"/>
                <a:cs typeface="Times New Roman"/>
              </a:rPr>
              <a:t>and </a:t>
            </a:r>
          </a:p>
          <a:p>
            <a:pPr marL="0" indent="0" algn="ctr">
              <a:buNone/>
            </a:pPr>
            <a:endParaRPr lang="en-GB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n-GB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personal qualities</a:t>
            </a:r>
            <a:r>
              <a:rPr lang="en-GB" sz="3600" b="1" dirty="0">
                <a:latin typeface="Comic Sans MS"/>
                <a:ea typeface="Calibri"/>
                <a:cs typeface="Times New Roman"/>
              </a:rPr>
              <a:t>.</a:t>
            </a:r>
            <a:br>
              <a:rPr lang="en-GB" sz="3600" b="1" dirty="0">
                <a:latin typeface="Comic Sans MS"/>
                <a:ea typeface="Calibri"/>
                <a:cs typeface="Times New Roman"/>
              </a:rPr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4875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Skills </a:t>
            </a:r>
            <a:r>
              <a:rPr lang="en-GB" dirty="0" smtClean="0">
                <a:latin typeface="Comic Sans MS" panose="030F0702030302020204" pitchFamily="66" charset="0"/>
              </a:rPr>
              <a:t>and personal </a:t>
            </a:r>
            <a:r>
              <a:rPr lang="en-GB" dirty="0">
                <a:latin typeface="Comic Sans MS" panose="030F0702030302020204" pitchFamily="66" charset="0"/>
              </a:rPr>
              <a:t>qualities.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What </a:t>
            </a:r>
            <a:r>
              <a:rPr lang="en-GB" dirty="0">
                <a:latin typeface="Comic Sans MS" panose="030F0702030302020204" pitchFamily="66" charset="0"/>
              </a:rPr>
              <a:t>are they and what do they mean?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1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02F204-FAE0-42D4-9597-002E0AA48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22FC9A-2612-4ADC-A8A3-24D99283E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A77364-5556-4E1D-AD95-3C238494D056}">
  <ds:schemaRefs>
    <ds:schemaRef ds:uri="15214c3a-c4c8-4e1b-a9e9-78803475fd2c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3058</TotalTime>
  <Words>513</Words>
  <Application>Microsoft Office PowerPoint</Application>
  <PresentationFormat>Widescreen</PresentationFormat>
  <Paragraphs>135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Comic Sans MS</vt:lpstr>
      <vt:lpstr>Mangal</vt:lpstr>
      <vt:lpstr>Times New Roman</vt:lpstr>
      <vt:lpstr>Wingdings</vt:lpstr>
      <vt:lpstr>Office Theme</vt:lpstr>
      <vt:lpstr>Islington Council</vt:lpstr>
      <vt:lpstr>PowerPoint Presentation</vt:lpstr>
      <vt:lpstr>Session aims/objs</vt:lpstr>
      <vt:lpstr>PowerPoint Presentation</vt:lpstr>
      <vt:lpstr>Interesting facts for this month Did you know on this day….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What is a personal quality?  </vt:lpstr>
      <vt:lpstr> So…in short, </vt:lpstr>
      <vt:lpstr>PowerPoint Presentation</vt:lpstr>
      <vt:lpstr> Task: write down four of your own skills and p/qualities. </vt:lpstr>
      <vt:lpstr>Q: what factors determine the type of job you would apply for?  </vt:lpstr>
      <vt:lpstr>PowerPoint Presentation</vt:lpstr>
      <vt:lpstr>Independent study</vt:lpstr>
      <vt:lpstr>PowerPoint Presentation</vt:lpstr>
      <vt:lpstr>PowerPoint Presentation</vt:lpstr>
      <vt:lpstr>PowerPoint Presentation</vt:lpstr>
      <vt:lpstr>Summary</vt:lpstr>
      <vt:lpstr>PowerPoint Presentation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106</cp:revision>
  <dcterms:created xsi:type="dcterms:W3CDTF">2020-04-27T09:47:50Z</dcterms:created>
  <dcterms:modified xsi:type="dcterms:W3CDTF">2021-01-29T12:00:34Z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