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6"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84" r:id="rId22"/>
    <p:sldId id="273" r:id="rId23"/>
    <p:sldId id="275" r:id="rId24"/>
    <p:sldId id="280" r:id="rId25"/>
    <p:sldId id="281" r:id="rId26"/>
    <p:sldId id="282" r:id="rId27"/>
    <p:sldId id="283" r:id="rId28"/>
    <p:sldId id="277" r:id="rId29"/>
    <p:sldId id="274" r:id="rId30"/>
    <p:sldId id="276" r:id="rId31"/>
    <p:sldId id="278" r:id="rId32"/>
    <p:sldId id="279"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F7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747" autoAdjust="0"/>
    <p:restoredTop sz="94660"/>
  </p:normalViewPr>
  <p:slideViewPr>
    <p:cSldViewPr snapToGrid="0">
      <p:cViewPr varScale="1">
        <p:scale>
          <a:sx n="70" d="100"/>
          <a:sy n="70" d="100"/>
        </p:scale>
        <p:origin x="42"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84F69E3-4168-4175-B01E-6780BBC09418}" type="datetimeFigureOut">
              <a:rPr lang="en-GB" smtClean="0"/>
              <a:t>07/09/2021</a:t>
            </a:fld>
            <a:endParaRPr lang="en-GB"/>
          </a:p>
        </p:txBody>
      </p:sp>
      <p:sp>
        <p:nvSpPr>
          <p:cNvPr id="5" name="Footer Placeholder 4"/>
          <p:cNvSpPr>
            <a:spLocks noGrp="1"/>
          </p:cNvSpPr>
          <p:nvPr>
            <p:ph type="ftr" sz="quarter" idx="11"/>
          </p:nvPr>
        </p:nvSpPr>
        <p:spPr>
          <a:xfrm>
            <a:off x="5332412" y="5883275"/>
            <a:ext cx="4324044" cy="365125"/>
          </a:xfrm>
        </p:spPr>
        <p:txBody>
          <a:bodyPr/>
          <a:lstStyle/>
          <a:p>
            <a:endParaRPr lang="en-GB"/>
          </a:p>
        </p:txBody>
      </p:sp>
      <p:sp>
        <p:nvSpPr>
          <p:cNvPr id="6" name="Slide Number Placeholder 5"/>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1917374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84F69E3-4168-4175-B01E-6780BBC09418}" type="datetimeFigureOut">
              <a:rPr lang="en-GB" smtClean="0"/>
              <a:t>07/09/2021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3825770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4F69E3-4168-4175-B01E-6780BBC09418}" type="datetimeFigureOut">
              <a:rPr lang="en-GB" smtClean="0"/>
              <a:t>07/09/2021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834885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4F69E3-4168-4175-B01E-6780BBC09418}" type="datetimeFigureOut">
              <a:rPr lang="en-GB" smtClean="0"/>
              <a:t>07/09/2021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18409209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4F69E3-4168-4175-B01E-6780BBC09418}" type="datetimeFigureOut">
              <a:rPr lang="en-GB" smtClean="0"/>
              <a:t>07/09/2021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42219960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4F69E3-4168-4175-B01E-6780BBC09418}" type="datetimeFigureOut">
              <a:rPr lang="en-GB" smtClean="0"/>
              <a:t>07/09/2021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9769654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4F69E3-4168-4175-B01E-6780BBC09418}" type="datetimeFigureOut">
              <a:rPr lang="en-GB" smtClean="0"/>
              <a:t>07/09/2021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739236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4F69E3-4168-4175-B01E-6780BBC09418}" type="datetimeFigureOut">
              <a:rPr lang="en-GB" smtClean="0"/>
              <a:t>07/09/2021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29735358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4F69E3-4168-4175-B01E-6780BBC09418}" type="datetimeFigureOut">
              <a:rPr lang="en-GB" smtClean="0"/>
              <a:t>07/09/2021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2898084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4F69E3-4168-4175-B01E-6780BBC09418}" type="datetimeFigureOut">
              <a:rPr lang="en-GB" smtClean="0"/>
              <a:t>07/09/2021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951856" y="5867131"/>
            <a:ext cx="551167" cy="365125"/>
          </a:xfrm>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4008492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4F69E3-4168-4175-B01E-6780BBC09418}" type="datetimeFigureOut">
              <a:rPr lang="en-GB" smtClean="0"/>
              <a:t>07/09/2021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359979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84F69E3-4168-4175-B01E-6780BBC09418}" type="datetimeFigureOut">
              <a:rPr lang="en-GB" smtClean="0"/>
              <a:t>07/09/2021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99039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84F69E3-4168-4175-B01E-6780BBC09418}" type="datetimeFigureOut">
              <a:rPr lang="en-GB" smtClean="0"/>
              <a:t>07/09/2021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1808038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84F69E3-4168-4175-B01E-6780BBC09418}" type="datetimeFigureOut">
              <a:rPr lang="en-GB" smtClean="0"/>
              <a:t>07/09/2021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1533594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F69E3-4168-4175-B01E-6780BBC09418}" type="datetimeFigureOut">
              <a:rPr lang="en-GB" smtClean="0"/>
              <a:t>07/09/2021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3337458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84F69E3-4168-4175-B01E-6780BBC09418}" type="datetimeFigureOut">
              <a:rPr lang="en-GB" smtClean="0"/>
              <a:t>07/09/2021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4198837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84F69E3-4168-4175-B01E-6780BBC09418}" type="datetimeFigureOut">
              <a:rPr lang="en-GB" smtClean="0"/>
              <a:t>07/09/2021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55188C-1CD4-4698-9250-20EA8AA0B8EA}" type="slidenum">
              <a:rPr lang="en-GB" smtClean="0"/>
              <a:t>‹#›</a:t>
            </a:fld>
            <a:endParaRPr lang="en-GB"/>
          </a:p>
        </p:txBody>
      </p:sp>
    </p:spTree>
    <p:extLst>
      <p:ext uri="{BB962C8B-B14F-4D97-AF65-F5344CB8AC3E}">
        <p14:creationId xmlns:p14="http://schemas.microsoft.com/office/powerpoint/2010/main" val="2302592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84F69E3-4168-4175-B01E-6780BBC09418}" type="datetimeFigureOut">
              <a:rPr lang="en-GB" smtClean="0"/>
              <a:t>07/09/2021</a:t>
            </a:fld>
            <a:endParaRPr lang="en-GB"/>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C55188C-1CD4-4698-9250-20EA8AA0B8EA}" type="slidenum">
              <a:rPr lang="en-GB" smtClean="0"/>
              <a:t>‹#›</a:t>
            </a:fld>
            <a:endParaRPr lang="en-GB"/>
          </a:p>
        </p:txBody>
      </p:sp>
    </p:spTree>
    <p:extLst>
      <p:ext uri="{BB962C8B-B14F-4D97-AF65-F5344CB8AC3E}">
        <p14:creationId xmlns:p14="http://schemas.microsoft.com/office/powerpoint/2010/main" val="6711548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S Word"/>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0" cy="6858000"/>
          </a:xfrm>
          <a:prstGeom prst="rect">
            <a:avLst/>
          </a:prstGeom>
          <a:noFill/>
          <a:ln>
            <a:noFill/>
          </a:ln>
        </p:spPr>
      </p:pic>
    </p:spTree>
    <p:extLst>
      <p:ext uri="{BB962C8B-B14F-4D97-AF65-F5344CB8AC3E}">
        <p14:creationId xmlns:p14="http://schemas.microsoft.com/office/powerpoint/2010/main" val="808499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78467" y="1859624"/>
            <a:ext cx="8589195" cy="3459152"/>
          </a:xfrm>
          <a:prstGeom prst="rect">
            <a:avLst/>
          </a:prstGeom>
        </p:spPr>
        <p:txBody>
          <a:bodyPr wrap="square">
            <a:spAutoFit/>
          </a:bodyPr>
          <a:lstStyle/>
          <a:p>
            <a:pPr>
              <a:lnSpc>
                <a:spcPct val="107000"/>
              </a:lnSpc>
              <a:spcBef>
                <a:spcPts val="1500"/>
              </a:spcBef>
              <a:spcAft>
                <a:spcPts val="750"/>
              </a:spcAft>
            </a:pPr>
            <a:r>
              <a:rPr lang="en-GB" sz="3200" dirty="0">
                <a:solidFill>
                  <a:srgbClr val="00B050"/>
                </a:solidFill>
                <a:latin typeface="Viner Hand ITC" panose="03070502030502020203" pitchFamily="66" charset="0"/>
                <a:ea typeface="Times New Roman" panose="02020603050405020304" pitchFamily="18" charset="0"/>
                <a:cs typeface="Times New Roman" panose="02020603050405020304" pitchFamily="18" charset="0"/>
              </a:rPr>
              <a:t>Features of MS Word</a:t>
            </a:r>
            <a:endParaRPr lang="en-GB" sz="3200" dirty="0">
              <a:solidFill>
                <a:srgbClr val="00B050"/>
              </a:solidFill>
              <a:latin typeface="Viner Hand ITC" panose="03070502030502020203" pitchFamily="66" charset="0"/>
              <a:ea typeface="Calibri" panose="020F0502020204030204" pitchFamily="34" charset="0"/>
              <a:cs typeface="Times New Roman" panose="02020603050405020304" pitchFamily="18" charset="0"/>
            </a:endParaRPr>
          </a:p>
          <a:p>
            <a:pPr>
              <a:lnSpc>
                <a:spcPct val="107000"/>
              </a:lnSpc>
              <a:spcAft>
                <a:spcPts val="750"/>
              </a:spcAft>
            </a:pPr>
            <a:r>
              <a:rPr lang="en-GB" sz="3200" dirty="0">
                <a:solidFill>
                  <a:srgbClr val="00B050"/>
                </a:solidFill>
                <a:latin typeface="Viner Hand ITC" panose="03070502030502020203" pitchFamily="66" charset="0"/>
                <a:ea typeface="Times New Roman" panose="02020603050405020304" pitchFamily="18" charset="0"/>
                <a:cs typeface="Times New Roman" panose="02020603050405020304" pitchFamily="18" charset="0"/>
              </a:rPr>
              <a:t>Now let us read more about the features and components of an MS Word doc file in detail.</a:t>
            </a:r>
            <a:endParaRPr lang="en-GB" sz="3200" dirty="0">
              <a:solidFill>
                <a:srgbClr val="00B050"/>
              </a:solidFill>
              <a:latin typeface="Viner Hand ITC" panose="03070502030502020203" pitchFamily="66" charset="0"/>
              <a:ea typeface="Calibri" panose="020F0502020204030204" pitchFamily="34" charset="0"/>
              <a:cs typeface="Times New Roman" panose="02020603050405020304" pitchFamily="18" charset="0"/>
            </a:endParaRPr>
          </a:p>
          <a:p>
            <a:pPr>
              <a:lnSpc>
                <a:spcPct val="107000"/>
              </a:lnSpc>
              <a:spcAft>
                <a:spcPts val="750"/>
              </a:spcAft>
            </a:pPr>
            <a:r>
              <a:rPr lang="en-GB" sz="3200" dirty="0">
                <a:solidFill>
                  <a:srgbClr val="00B050"/>
                </a:solidFill>
                <a:latin typeface="Viner Hand ITC" panose="03070502030502020203" pitchFamily="66" charset="0"/>
                <a:ea typeface="Times New Roman" panose="02020603050405020304" pitchFamily="18" charset="0"/>
                <a:cs typeface="Times New Roman" panose="02020603050405020304" pitchFamily="18" charset="0"/>
              </a:rPr>
              <a:t>The image given below shows the different elements and categories which are available in MS Word doc:</a:t>
            </a:r>
            <a:endParaRPr lang="en-GB" sz="3200" dirty="0">
              <a:solidFill>
                <a:srgbClr val="00B050"/>
              </a:solidFill>
              <a:effectLst/>
              <a:latin typeface="Viner Hand ITC" panose="03070502030502020203"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2210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S Word - Features of Microsoft Word"/>
          <p:cNvPicPr/>
          <p:nvPr/>
        </p:nvPicPr>
        <p:blipFill>
          <a:blip r:embed="rId2">
            <a:extLst>
              <a:ext uri="{28A0092B-C50C-407E-A947-70E740481C1C}">
                <a14:useLocalDpi xmlns:a14="http://schemas.microsoft.com/office/drawing/2010/main" val="0"/>
              </a:ext>
            </a:extLst>
          </a:blip>
          <a:srcRect/>
          <a:stretch>
            <a:fillRect/>
          </a:stretch>
        </p:blipFill>
        <p:spPr bwMode="auto">
          <a:xfrm>
            <a:off x="1494890" y="910950"/>
            <a:ext cx="9647434" cy="4952144"/>
          </a:xfrm>
          <a:prstGeom prst="rect">
            <a:avLst/>
          </a:prstGeom>
          <a:noFill/>
          <a:ln>
            <a:noFill/>
          </a:ln>
        </p:spPr>
      </p:pic>
    </p:spTree>
    <p:extLst>
      <p:ext uri="{BB962C8B-B14F-4D97-AF65-F5344CB8AC3E}">
        <p14:creationId xmlns:p14="http://schemas.microsoft.com/office/powerpoint/2010/main" val="149772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38485" y="1706756"/>
            <a:ext cx="8830100" cy="3700372"/>
          </a:xfrm>
          <a:prstGeom prst="rect">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a:spAutoFit/>
          </a:bodyPr>
          <a:lstStyle/>
          <a:p>
            <a:pPr lvl="0">
              <a:lnSpc>
                <a:spcPct val="107000"/>
              </a:lnSpc>
              <a:spcAft>
                <a:spcPts val="375"/>
              </a:spcAft>
              <a:buSzPts val="1000"/>
              <a:tabLst>
                <a:tab pos="457200" algn="l"/>
              </a:tabLst>
            </a:pPr>
            <a:r>
              <a:rPr lang="en-GB" sz="3600" b="1" dirty="0">
                <a:latin typeface="Times New Roman" panose="02020603050405020304" pitchFamily="18" charset="0"/>
                <a:ea typeface="Times New Roman" panose="02020603050405020304" pitchFamily="18" charset="0"/>
                <a:cs typeface="Times New Roman" panose="02020603050405020304" pitchFamily="18" charset="0"/>
              </a:rPr>
              <a:t>Home</a:t>
            </a:r>
            <a:endParaRPr lang="en-GB"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750"/>
              </a:spcAft>
            </a:pPr>
            <a:r>
              <a:rPr lang="en-GB" sz="3600" dirty="0">
                <a:latin typeface="Times New Roman" panose="02020603050405020304" pitchFamily="18" charset="0"/>
                <a:ea typeface="Times New Roman" panose="02020603050405020304" pitchFamily="18" charset="0"/>
                <a:cs typeface="Times New Roman" panose="02020603050405020304" pitchFamily="18" charset="0"/>
              </a:rPr>
              <a:t>This has options like font colour, font size, font style, alignment, bullets, line spacing, etc. All the basic elements which one may need to edit their document is available under the Home option.</a:t>
            </a:r>
            <a:endParaRPr lang="en-GB"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6668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34018" y="2041127"/>
            <a:ext cx="8447964" cy="3078343"/>
          </a:xfrm>
          <a:prstGeom prst="rect">
            <a:avLst/>
          </a:prstGeom>
          <a:ln/>
        </p:spPr>
        <p:style>
          <a:lnRef idx="3">
            <a:schemeClr val="lt1"/>
          </a:lnRef>
          <a:fillRef idx="1">
            <a:schemeClr val="accent4"/>
          </a:fillRef>
          <a:effectRef idx="1">
            <a:schemeClr val="accent4"/>
          </a:effectRef>
          <a:fontRef idx="minor">
            <a:schemeClr val="lt1"/>
          </a:fontRef>
        </p:style>
        <p:txBody>
          <a:bodyPr wrap="square">
            <a:spAutoFit/>
          </a:bodyPr>
          <a:lstStyle/>
          <a:p>
            <a:pPr lvl="0">
              <a:lnSpc>
                <a:spcPct val="107000"/>
              </a:lnSpc>
              <a:spcAft>
                <a:spcPts val="375"/>
              </a:spcAft>
              <a:buSzPts val="1000"/>
              <a:tabLst>
                <a:tab pos="457200" algn="l"/>
              </a:tabLst>
            </a:pPr>
            <a:r>
              <a:rPr lang="en-GB" sz="3600" b="1" i="1" dirty="0">
                <a:solidFill>
                  <a:srgbClr val="92D05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Insert</a:t>
            </a:r>
            <a:endParaRPr lang="en-GB" sz="3600" i="1" dirty="0">
              <a:solidFill>
                <a:srgbClr val="92D05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750"/>
              </a:spcAft>
            </a:pPr>
            <a:r>
              <a:rPr lang="en-GB" sz="3600" i="1" dirty="0">
                <a:solidFill>
                  <a:srgbClr val="92D05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Tables, shapes, images, charts, graphs, header, footer, page number, etc. can all be entered in the document. They are included in the “Insert” category.</a:t>
            </a:r>
            <a:endParaRPr lang="en-GB" sz="3600" i="1" dirty="0">
              <a:solidFill>
                <a:srgbClr val="92D05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3304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15653" y="1522513"/>
            <a:ext cx="8939284" cy="3700372"/>
          </a:xfrm>
          <a:prstGeom prst="rect">
            <a:avLst/>
          </a:prstGeom>
        </p:spPr>
        <p:txBody>
          <a:bodyPr wrap="square">
            <a:spAutoFit/>
          </a:bodyPr>
          <a:lstStyle/>
          <a:p>
            <a:pPr lvl="0">
              <a:lnSpc>
                <a:spcPct val="107000"/>
              </a:lnSpc>
              <a:spcAft>
                <a:spcPts val="375"/>
              </a:spcAft>
              <a:buSzPts val="1000"/>
              <a:tabLst>
                <a:tab pos="457200" algn="l"/>
              </a:tabLst>
            </a:pPr>
            <a:r>
              <a:rPr lang="en-GB" sz="3600" b="1" dirty="0">
                <a:latin typeface="Harlow Solid Italic" panose="04030604020F02020D02" pitchFamily="82" charset="0"/>
                <a:ea typeface="Times New Roman" panose="02020603050405020304" pitchFamily="18" charset="0"/>
                <a:cs typeface="Times New Roman" panose="02020603050405020304" pitchFamily="18" charset="0"/>
              </a:rPr>
              <a:t>Design</a:t>
            </a:r>
            <a:endParaRPr lang="en-GB" sz="3600" dirty="0">
              <a:latin typeface="Harlow Solid Italic" panose="04030604020F02020D02" pitchFamily="82" charset="0"/>
              <a:ea typeface="Calibri" panose="020F0502020204030204" pitchFamily="34" charset="0"/>
              <a:cs typeface="Times New Roman" panose="02020603050405020304" pitchFamily="18" charset="0"/>
            </a:endParaRPr>
          </a:p>
          <a:p>
            <a:pPr>
              <a:lnSpc>
                <a:spcPct val="107000"/>
              </a:lnSpc>
              <a:spcAft>
                <a:spcPts val="750"/>
              </a:spcAft>
            </a:pPr>
            <a:r>
              <a:rPr lang="en-GB" sz="3600" dirty="0">
                <a:latin typeface="Harlow Solid Italic" panose="04030604020F02020D02" pitchFamily="82" charset="0"/>
                <a:ea typeface="Times New Roman" panose="02020603050405020304" pitchFamily="18" charset="0"/>
                <a:cs typeface="Times New Roman" panose="02020603050405020304" pitchFamily="18" charset="0"/>
              </a:rPr>
              <a:t>The template or the design in which you want your document to be created can be selected under the Design tab. Choosing an appropriate tab will enhance the appearance of your document.</a:t>
            </a:r>
            <a:endParaRPr lang="en-GB" sz="3600" dirty="0">
              <a:effectLst/>
              <a:latin typeface="Harlow Solid Italic" panose="04030604020F02020D02" pitchFamily="8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9691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49773" y="2373554"/>
            <a:ext cx="8618562" cy="1987724"/>
          </a:xfrm>
          <a:prstGeom prst="rect">
            <a:avLst/>
          </a:prstGeom>
        </p:spPr>
        <p:txBody>
          <a:bodyPr wrap="square">
            <a:spAutoFit/>
          </a:bodyPr>
          <a:lstStyle/>
          <a:p>
            <a:pPr lvl="0">
              <a:lnSpc>
                <a:spcPct val="107000"/>
              </a:lnSpc>
              <a:spcAft>
                <a:spcPts val="375"/>
              </a:spcAft>
              <a:buSzPts val="1000"/>
              <a:tabLst>
                <a:tab pos="457200" algn="l"/>
              </a:tabLst>
            </a:pPr>
            <a:r>
              <a:rPr lang="en-GB" sz="2800" b="1" u="sng" dirty="0">
                <a:latin typeface="Felix Titling" panose="04060505060202020A04" pitchFamily="82" charset="0"/>
                <a:ea typeface="Times New Roman" panose="02020603050405020304" pitchFamily="18" charset="0"/>
                <a:cs typeface="Times New Roman" panose="02020603050405020304" pitchFamily="18" charset="0"/>
              </a:rPr>
              <a:t>Page Layout</a:t>
            </a:r>
            <a:endParaRPr lang="en-GB" sz="2800" b="1" u="sng" dirty="0">
              <a:latin typeface="Felix Titling" panose="04060505060202020A04" pitchFamily="82" charset="0"/>
              <a:ea typeface="Calibri" panose="020F0502020204030204" pitchFamily="34" charset="0"/>
              <a:cs typeface="Times New Roman" panose="02020603050405020304" pitchFamily="18" charset="0"/>
            </a:endParaRPr>
          </a:p>
          <a:p>
            <a:pPr>
              <a:lnSpc>
                <a:spcPct val="107000"/>
              </a:lnSpc>
              <a:spcAft>
                <a:spcPts val="750"/>
              </a:spcAft>
            </a:pPr>
            <a:r>
              <a:rPr lang="en-GB" sz="2800" b="1" u="sng" dirty="0">
                <a:latin typeface="Felix Titling" panose="04060505060202020A04" pitchFamily="82" charset="0"/>
                <a:ea typeface="Times New Roman" panose="02020603050405020304" pitchFamily="18" charset="0"/>
                <a:cs typeface="Times New Roman" panose="02020603050405020304" pitchFamily="18" charset="0"/>
              </a:rPr>
              <a:t>Under the Page Layout tab comes options like margins, orientation, columns, lines, indentation, spacing, etc. </a:t>
            </a:r>
            <a:endParaRPr lang="en-GB" sz="2800" b="1" u="sng" dirty="0">
              <a:effectLst/>
              <a:latin typeface="Felix Titling" panose="04060505060202020A04" pitchFamily="8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8931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02006" y="1551753"/>
            <a:ext cx="8557145" cy="337079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lvl="0">
              <a:lnSpc>
                <a:spcPct val="107000"/>
              </a:lnSpc>
              <a:spcAft>
                <a:spcPts val="375"/>
              </a:spcAft>
              <a:buSzPts val="1000"/>
              <a:tabLst>
                <a:tab pos="457200" algn="l"/>
              </a:tabLst>
            </a:pPr>
            <a:r>
              <a:rPr lang="en-GB" sz="2800" b="1" dirty="0">
                <a:latin typeface="Showcard Gothic" panose="04020904020102020604" pitchFamily="82" charset="0"/>
                <a:ea typeface="Times New Roman" panose="02020603050405020304" pitchFamily="18" charset="0"/>
                <a:cs typeface="Times New Roman" panose="02020603050405020304" pitchFamily="18" charset="0"/>
              </a:rPr>
              <a:t>References</a:t>
            </a:r>
            <a:endParaRPr lang="en-GB" sz="2800" dirty="0">
              <a:latin typeface="Showcard Gothic" panose="04020904020102020604" pitchFamily="82" charset="0"/>
              <a:ea typeface="Calibri" panose="020F0502020204030204" pitchFamily="34" charset="0"/>
              <a:cs typeface="Times New Roman" panose="02020603050405020304" pitchFamily="18" charset="0"/>
            </a:endParaRPr>
          </a:p>
          <a:p>
            <a:pPr>
              <a:lnSpc>
                <a:spcPct val="107000"/>
              </a:lnSpc>
              <a:spcAft>
                <a:spcPts val="750"/>
              </a:spcAft>
            </a:pPr>
            <a:r>
              <a:rPr lang="en-GB" sz="2800" dirty="0">
                <a:latin typeface="Showcard Gothic" panose="04020904020102020604" pitchFamily="82" charset="0"/>
                <a:ea typeface="Times New Roman" panose="02020603050405020304" pitchFamily="18" charset="0"/>
                <a:cs typeface="Times New Roman" panose="02020603050405020304" pitchFamily="18" charset="0"/>
              </a:rPr>
              <a:t>This tab is the most useful for those who are creating a thesis or writing books or lengthy documents. Options like citation, footnote, table of contents, caption, bibliography, etc. can be found under this tab.</a:t>
            </a:r>
            <a:endParaRPr lang="en-GB" sz="2800" dirty="0">
              <a:effectLst/>
              <a:latin typeface="Showcard Gothic" panose="04020904020102020604" pitchFamily="8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7696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7087" y="1845179"/>
            <a:ext cx="6096000" cy="3348032"/>
          </a:xfrm>
          <a:prstGeom prst="rect">
            <a:avLst/>
          </a:prstGeom>
        </p:spPr>
        <p:txBody>
          <a:bodyPr>
            <a:spAutoFit/>
          </a:bodyPr>
          <a:lstStyle/>
          <a:p>
            <a:pPr lvl="0">
              <a:lnSpc>
                <a:spcPct val="107000"/>
              </a:lnSpc>
              <a:spcAft>
                <a:spcPts val="375"/>
              </a:spcAft>
              <a:buSzPts val="1000"/>
              <a:tabLst>
                <a:tab pos="457200" algn="l"/>
              </a:tabLst>
            </a:pPr>
            <a:r>
              <a:rPr lang="en-GB" sz="2800" b="1" dirty="0">
                <a:solidFill>
                  <a:schemeClr val="accent4">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Review</a:t>
            </a:r>
            <a:endParaRPr lang="en-GB" sz="2800" dirty="0">
              <a:solidFill>
                <a:schemeClr val="accent4">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750"/>
              </a:spcAft>
            </a:pPr>
            <a:r>
              <a:rPr lang="en-GB" sz="2800" dirty="0">
                <a:solidFill>
                  <a:schemeClr val="accent4">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Spell check, grammar, Thesaurus, word count, language, translation, comments, etc. can all be tracked under the review tab. This acts as an advantage for those who get their documents reviewed on MS Word.</a:t>
            </a:r>
            <a:endParaRPr lang="en-GB" sz="2800" dirty="0">
              <a:solidFill>
                <a:schemeClr val="accent4">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7932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78270" y="2463498"/>
            <a:ext cx="5212261" cy="1569660"/>
          </a:xfrm>
          <a:prstGeom prst="rect">
            <a:avLst/>
          </a:prstGeom>
          <a:ln w="76200">
            <a:solidFill>
              <a:srgbClr val="FF0000"/>
            </a:solidFill>
          </a:ln>
        </p:spPr>
        <p:txBody>
          <a:bodyPr wrap="none">
            <a:spAutoFit/>
          </a:bodyPr>
          <a:lstStyle/>
          <a:p>
            <a:r>
              <a:rPr lang="en-GB" sz="9600" dirty="0">
                <a:solidFill>
                  <a:srgbClr val="0070C0"/>
                </a:solidFill>
                <a:latin typeface="Calibri" panose="020F0502020204030204" pitchFamily="34" charset="0"/>
                <a:ea typeface="Calibri" panose="020F0502020204030204" pitchFamily="34" charset="0"/>
                <a:cs typeface="Times New Roman" panose="02020603050405020304" pitchFamily="18" charset="0"/>
              </a:rPr>
              <a:t>Questions</a:t>
            </a:r>
            <a:endParaRPr lang="en-GB" sz="9600" dirty="0">
              <a:solidFill>
                <a:srgbClr val="0070C0"/>
              </a:solidFill>
            </a:endParaRPr>
          </a:p>
        </p:txBody>
      </p:sp>
    </p:spTree>
    <p:extLst>
      <p:ext uri="{BB962C8B-B14F-4D97-AF65-F5344CB8AC3E}">
        <p14:creationId xmlns:p14="http://schemas.microsoft.com/office/powerpoint/2010/main" val="3995480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2771" y="2631962"/>
            <a:ext cx="8662160" cy="1409617"/>
          </a:xfrm>
          <a:prstGeom prst="rect">
            <a:avLst/>
          </a:prstGeom>
        </p:spPr>
        <p:txBody>
          <a:bodyPr wrap="square">
            <a:spAutoFit/>
          </a:bodyPr>
          <a:lstStyle/>
          <a:p>
            <a:pPr>
              <a:lnSpc>
                <a:spcPct val="107000"/>
              </a:lnSpc>
              <a:spcBef>
                <a:spcPts val="1500"/>
              </a:spcBef>
              <a:spcAft>
                <a:spcPts val="750"/>
              </a:spcAft>
            </a:pPr>
            <a:r>
              <a:rPr lang="en-GB" sz="4000" dirty="0">
                <a:solidFill>
                  <a:srgbClr val="FFC000"/>
                </a:solidFill>
                <a:latin typeface="inherit"/>
                <a:ea typeface="Times New Roman" panose="02020603050405020304" pitchFamily="18" charset="0"/>
                <a:cs typeface="Times New Roman" panose="02020603050405020304" pitchFamily="18" charset="0"/>
              </a:rPr>
              <a:t>Q 1. Which formatting features can be added to the MS Word document</a:t>
            </a:r>
            <a:r>
              <a:rPr lang="en-GB" sz="4000" dirty="0" smtClean="0">
                <a:solidFill>
                  <a:srgbClr val="FFC000"/>
                </a:solidFill>
                <a:latin typeface="inherit"/>
                <a:ea typeface="Times New Roman" panose="02020603050405020304" pitchFamily="18" charset="0"/>
                <a:cs typeface="Times New Roman" panose="02020603050405020304" pitchFamily="18" charset="0"/>
              </a:rPr>
              <a:t>?</a:t>
            </a:r>
            <a:endParaRPr lang="en-GB" sz="4000"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2724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4297" y="1977775"/>
            <a:ext cx="7957334" cy="2961132"/>
          </a:xfrm>
          <a:prstGeom prst="rect">
            <a:avLst/>
          </a:prstGeom>
          <a:solidFill>
            <a:srgbClr val="FFFF00"/>
          </a:solidFill>
          <a:ln w="76200">
            <a:solidFill>
              <a:schemeClr val="tx1"/>
            </a:solidFill>
            <a:prstDash val="sysDash"/>
          </a:ln>
        </p:spPr>
        <p:txBody>
          <a:bodyPr wrap="square">
            <a:spAutoFit/>
          </a:bodyPr>
          <a:lstStyle/>
          <a:p>
            <a:pPr algn="just">
              <a:lnSpc>
                <a:spcPct val="107000"/>
              </a:lnSpc>
              <a:spcAft>
                <a:spcPts val="750"/>
              </a:spcAft>
            </a:pPr>
            <a:r>
              <a:rPr lang="en-GB" sz="2400" b="1" dirty="0">
                <a:solidFill>
                  <a:srgbClr val="0070C0"/>
                </a:solidFill>
                <a:latin typeface="Algerian" panose="04020705040A02060702" pitchFamily="82" charset="0"/>
                <a:ea typeface="Times New Roman" panose="02020603050405020304" pitchFamily="18" charset="0"/>
                <a:cs typeface="Times New Roman" panose="02020603050405020304" pitchFamily="18" charset="0"/>
              </a:rPr>
              <a:t>Introduction to MS Word</a:t>
            </a:r>
            <a:endParaRPr lang="en-GB" sz="2400" b="1" dirty="0">
              <a:solidFill>
                <a:srgbClr val="0070C0"/>
              </a:solidFill>
              <a:latin typeface="Algerian" panose="04020705040A02060702" pitchFamily="82" charset="0"/>
              <a:ea typeface="Calibri" panose="020F0502020204030204" pitchFamily="34" charset="0"/>
              <a:cs typeface="Times New Roman" panose="02020603050405020304" pitchFamily="18" charset="0"/>
            </a:endParaRPr>
          </a:p>
          <a:p>
            <a:pPr algn="just">
              <a:lnSpc>
                <a:spcPct val="107000"/>
              </a:lnSpc>
              <a:spcAft>
                <a:spcPts val="750"/>
              </a:spcAft>
            </a:pPr>
            <a:r>
              <a:rPr lang="en-GB" sz="2400" b="1" dirty="0">
                <a:solidFill>
                  <a:srgbClr val="0070C0"/>
                </a:solidFill>
                <a:latin typeface="Algerian" panose="04020705040A02060702" pitchFamily="82" charset="0"/>
                <a:ea typeface="Times New Roman" panose="02020603050405020304" pitchFamily="18" charset="0"/>
                <a:cs typeface="Times New Roman" panose="02020603050405020304" pitchFamily="18" charset="0"/>
              </a:rPr>
              <a:t>One of the most widely used programs of Microsoft Office suite, MS Word is a word processor developed by Microsoft. </a:t>
            </a:r>
            <a:r>
              <a:rPr lang="en-GB" sz="2400" b="1" dirty="0">
                <a:solidFill>
                  <a:srgbClr val="0070C0"/>
                </a:solidFill>
                <a:latin typeface="Algerian" panose="04020705040A02060702" pitchFamily="82" charset="0"/>
                <a:ea typeface="Calibri" panose="020F0502020204030204" pitchFamily="34" charset="0"/>
                <a:cs typeface="Times New Roman" panose="02020603050405020304" pitchFamily="18" charset="0"/>
              </a:rPr>
              <a:t>The main purpose of Word is to create text documents that can be saved electronically, printed on paper or saved as PDF files.</a:t>
            </a:r>
          </a:p>
        </p:txBody>
      </p:sp>
    </p:spTree>
    <p:extLst>
      <p:ext uri="{BB962C8B-B14F-4D97-AF65-F5344CB8AC3E}">
        <p14:creationId xmlns:p14="http://schemas.microsoft.com/office/powerpoint/2010/main" val="1133755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77203" y="2819400"/>
            <a:ext cx="7616348" cy="1409617"/>
          </a:xfrm>
          <a:prstGeom prst="rect">
            <a:avLst/>
          </a:prstGeom>
        </p:spPr>
        <p:txBody>
          <a:bodyPr wrap="square">
            <a:spAutoFit/>
          </a:bodyPr>
          <a:lstStyle/>
          <a:p>
            <a:pPr>
              <a:lnSpc>
                <a:spcPct val="107000"/>
              </a:lnSpc>
              <a:spcBef>
                <a:spcPts val="1500"/>
              </a:spcBef>
              <a:spcAft>
                <a:spcPts val="750"/>
              </a:spcAft>
            </a:pPr>
            <a:r>
              <a:rPr lang="en-GB" sz="4000" dirty="0">
                <a:solidFill>
                  <a:srgbClr val="813588"/>
                </a:solidFill>
                <a:latin typeface="inherit"/>
                <a:ea typeface="Times New Roman" panose="02020603050405020304" pitchFamily="18" charset="0"/>
                <a:cs typeface="Times New Roman" panose="02020603050405020304" pitchFamily="18" charset="0"/>
              </a:rPr>
              <a:t>Q 2. Can I use MS Word online without downloading it</a:t>
            </a:r>
            <a:r>
              <a:rPr lang="en-GB" sz="4000" dirty="0" smtClean="0">
                <a:solidFill>
                  <a:srgbClr val="813588"/>
                </a:solidFill>
                <a:latin typeface="inherit"/>
                <a:ea typeface="Times New Roman" panose="02020603050405020304" pitchFamily="18" charset="0"/>
                <a:cs typeface="Times New Roman" panose="02020603050405020304" pitchFamily="18" charset="0"/>
              </a:rPr>
              <a:t>?</a:t>
            </a:r>
            <a:endParaRPr lang="en-GB"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1649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07538" y="3059438"/>
            <a:ext cx="10899459" cy="717761"/>
          </a:xfrm>
          <a:prstGeom prst="rect">
            <a:avLst/>
          </a:prstGeom>
        </p:spPr>
        <p:txBody>
          <a:bodyPr wrap="none">
            <a:spAutoFit/>
          </a:bodyPr>
          <a:lstStyle/>
          <a:p>
            <a:pPr>
              <a:lnSpc>
                <a:spcPct val="107000"/>
              </a:lnSpc>
              <a:spcBef>
                <a:spcPts val="1500"/>
              </a:spcBef>
              <a:spcAft>
                <a:spcPts val="750"/>
              </a:spcAft>
            </a:pPr>
            <a:r>
              <a:rPr lang="en-GB" sz="4000" dirty="0">
                <a:solidFill>
                  <a:schemeClr val="bg2">
                    <a:lumMod val="50000"/>
                  </a:schemeClr>
                </a:solidFill>
                <a:latin typeface="inherit"/>
                <a:ea typeface="Times New Roman" panose="02020603050405020304" pitchFamily="18" charset="0"/>
                <a:cs typeface="Times New Roman" panose="02020603050405020304" pitchFamily="18" charset="0"/>
              </a:rPr>
              <a:t>Q 3. What are the basic functions of MS Word?</a:t>
            </a:r>
            <a:endParaRPr lang="en-GB" sz="4000" dirty="0">
              <a:solidFill>
                <a:schemeClr val="bg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89774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7018" y="3179898"/>
            <a:ext cx="10841751" cy="717761"/>
          </a:xfrm>
          <a:prstGeom prst="rect">
            <a:avLst/>
          </a:prstGeom>
        </p:spPr>
        <p:txBody>
          <a:bodyPr wrap="none">
            <a:spAutoFit/>
          </a:bodyPr>
          <a:lstStyle/>
          <a:p>
            <a:pPr>
              <a:lnSpc>
                <a:spcPct val="107000"/>
              </a:lnSpc>
              <a:spcBef>
                <a:spcPts val="1500"/>
              </a:spcBef>
              <a:spcAft>
                <a:spcPts val="750"/>
              </a:spcAft>
            </a:pPr>
            <a:r>
              <a:rPr lang="en-GB" sz="4000" dirty="0">
                <a:solidFill>
                  <a:schemeClr val="accent6">
                    <a:lumMod val="75000"/>
                  </a:schemeClr>
                </a:solidFill>
                <a:latin typeface="inherit"/>
                <a:ea typeface="Times New Roman" panose="02020603050405020304" pitchFamily="18" charset="0"/>
                <a:cs typeface="Times New Roman" panose="02020603050405020304" pitchFamily="18" charset="0"/>
              </a:rPr>
              <a:t>Q 4. What is the extension of an MS Word file?</a:t>
            </a:r>
            <a:endParaRPr lang="en-GB" sz="4000"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06638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6850" y="2648435"/>
            <a:ext cx="7798865" cy="1409617"/>
          </a:xfrm>
          <a:prstGeom prst="rect">
            <a:avLst/>
          </a:prstGeom>
        </p:spPr>
        <p:txBody>
          <a:bodyPr wrap="square">
            <a:spAutoFit/>
          </a:bodyPr>
          <a:lstStyle/>
          <a:p>
            <a:pPr>
              <a:lnSpc>
                <a:spcPct val="107000"/>
              </a:lnSpc>
              <a:spcBef>
                <a:spcPts val="1500"/>
              </a:spcBef>
              <a:spcAft>
                <a:spcPts val="750"/>
              </a:spcAft>
            </a:pPr>
            <a:r>
              <a:rPr lang="en-GB" sz="4000" dirty="0">
                <a:solidFill>
                  <a:schemeClr val="accent3">
                    <a:lumMod val="75000"/>
                  </a:schemeClr>
                </a:solidFill>
                <a:latin typeface="inherit"/>
                <a:ea typeface="Times New Roman" panose="02020603050405020304" pitchFamily="18" charset="0"/>
                <a:cs typeface="Times New Roman" panose="02020603050405020304" pitchFamily="18" charset="0"/>
              </a:rPr>
              <a:t>Q 5. What are the five basic fields of application for MS Word?</a:t>
            </a:r>
            <a:endParaRPr lang="en-GB" sz="4000" dirty="0">
              <a:solidFill>
                <a:schemeClr val="accent3">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52254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36063" y="2489775"/>
            <a:ext cx="4389920" cy="1602939"/>
          </a:xfrm>
          <a:prstGeom prst="rect">
            <a:avLst/>
          </a:prstGeom>
          <a:solidFill>
            <a:schemeClr val="accent2"/>
          </a:solidFill>
        </p:spPr>
        <p:txBody>
          <a:bodyPr wrap="none">
            <a:spAutoFit/>
          </a:bodyPr>
          <a:lstStyle/>
          <a:p>
            <a:pPr>
              <a:lnSpc>
                <a:spcPct val="107000"/>
              </a:lnSpc>
              <a:spcAft>
                <a:spcPts val="800"/>
              </a:spcAft>
              <a:tabLst>
                <a:tab pos="2476500" algn="l"/>
              </a:tabLst>
            </a:pPr>
            <a:r>
              <a:rPr lang="en-GB" sz="9600" dirty="0" smtClean="0">
                <a:solidFill>
                  <a:schemeClr val="tx1">
                    <a:lumMod val="85000"/>
                    <a:lumOff val="15000"/>
                  </a:schemeClr>
                </a:solidFill>
                <a:latin typeface="Calibri" panose="020F0502020204030204" pitchFamily="34" charset="0"/>
                <a:ea typeface="Calibri" panose="020F0502020204030204" pitchFamily="34" charset="0"/>
                <a:cs typeface="Times New Roman" panose="02020603050405020304" pitchFamily="18" charset="0"/>
              </a:rPr>
              <a:t>Answers</a:t>
            </a:r>
            <a:endParaRPr lang="en-GB" sz="9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02287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89887" y="1204097"/>
            <a:ext cx="8158419" cy="4886466"/>
          </a:xfrm>
          <a:prstGeom prst="rect">
            <a:avLst/>
          </a:prstGeom>
        </p:spPr>
        <p:txBody>
          <a:bodyPr wrap="square">
            <a:spAutoFit/>
          </a:bodyPr>
          <a:lstStyle/>
          <a:p>
            <a:pPr>
              <a:lnSpc>
                <a:spcPct val="107000"/>
              </a:lnSpc>
              <a:spcBef>
                <a:spcPts val="1500"/>
              </a:spcBef>
              <a:spcAft>
                <a:spcPts val="750"/>
              </a:spcAft>
            </a:pPr>
            <a:r>
              <a:rPr lang="en-GB" sz="2000" dirty="0">
                <a:solidFill>
                  <a:srgbClr val="813588"/>
                </a:solidFill>
                <a:latin typeface="inherit"/>
                <a:ea typeface="Times New Roman" panose="02020603050405020304" pitchFamily="18" charset="0"/>
                <a:cs typeface="Times New Roman" panose="02020603050405020304" pitchFamily="18" charset="0"/>
              </a:rPr>
              <a:t>Q 1. Which formatting features can be added to the MS Word document?</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750"/>
              </a:spcAft>
            </a:pPr>
            <a:r>
              <a:rPr lang="en-GB" sz="2000" dirty="0">
                <a:latin typeface="Times New Roman" panose="02020603050405020304" pitchFamily="18" charset="0"/>
                <a:ea typeface="Times New Roman" panose="02020603050405020304" pitchFamily="18" charset="0"/>
                <a:cs typeface="Times New Roman" panose="02020603050405020304" pitchFamily="18" charset="0"/>
              </a:rPr>
              <a:t>Ans. The common formatting features which are available on MS Word include:</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en-GB" sz="2000" dirty="0">
                <a:latin typeface="Times New Roman" panose="02020603050405020304" pitchFamily="18" charset="0"/>
                <a:ea typeface="Times New Roman" panose="02020603050405020304" pitchFamily="18" charset="0"/>
                <a:cs typeface="Times New Roman" panose="02020603050405020304" pitchFamily="18" charset="0"/>
              </a:rPr>
              <a:t> </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375"/>
              </a:spcAft>
              <a:buSzPts val="1000"/>
              <a:buFont typeface="Courier New" panose="02070309020205020404" pitchFamily="49" charset="0"/>
              <a:buChar char="o"/>
              <a:tabLst>
                <a:tab pos="914400" algn="l"/>
              </a:tabLst>
            </a:pPr>
            <a:r>
              <a:rPr lang="en-GB" sz="2000" dirty="0">
                <a:latin typeface="Times New Roman" panose="02020603050405020304" pitchFamily="18" charset="0"/>
                <a:ea typeface="Times New Roman" panose="02020603050405020304" pitchFamily="18" charset="0"/>
                <a:cs typeface="Times New Roman" panose="02020603050405020304" pitchFamily="18" charset="0"/>
              </a:rPr>
              <a:t>Font Style, Size and Colour</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375"/>
              </a:spcAft>
              <a:buSzPts val="1000"/>
              <a:buFont typeface="Courier New" panose="02070309020205020404" pitchFamily="49" charset="0"/>
              <a:buChar char="o"/>
              <a:tabLst>
                <a:tab pos="914400" algn="l"/>
              </a:tabLst>
            </a:pPr>
            <a:r>
              <a:rPr lang="en-GB" sz="2000" dirty="0">
                <a:latin typeface="Times New Roman" panose="02020603050405020304" pitchFamily="18" charset="0"/>
                <a:ea typeface="Times New Roman" panose="02020603050405020304" pitchFamily="18" charset="0"/>
                <a:cs typeface="Times New Roman" panose="02020603050405020304" pitchFamily="18" charset="0"/>
              </a:rPr>
              <a:t>Header and Footer</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375"/>
              </a:spcAft>
              <a:buSzPts val="1000"/>
              <a:buFont typeface="Courier New" panose="02070309020205020404" pitchFamily="49" charset="0"/>
              <a:buChar char="o"/>
              <a:tabLst>
                <a:tab pos="914400" algn="l"/>
              </a:tabLst>
            </a:pPr>
            <a:r>
              <a:rPr lang="en-GB" sz="2000" dirty="0">
                <a:latin typeface="Times New Roman" panose="02020603050405020304" pitchFamily="18" charset="0"/>
                <a:ea typeface="Times New Roman" panose="02020603050405020304" pitchFamily="18" charset="0"/>
                <a:cs typeface="Times New Roman" panose="02020603050405020304" pitchFamily="18" charset="0"/>
              </a:rPr>
              <a:t>Insert Images</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375"/>
              </a:spcAft>
              <a:buSzPts val="1000"/>
              <a:buFont typeface="Courier New" panose="02070309020205020404" pitchFamily="49" charset="0"/>
              <a:buChar char="o"/>
              <a:tabLst>
                <a:tab pos="914400" algn="l"/>
              </a:tabLst>
            </a:pPr>
            <a:r>
              <a:rPr lang="en-GB" sz="2000" dirty="0">
                <a:latin typeface="Times New Roman" panose="02020603050405020304" pitchFamily="18" charset="0"/>
                <a:ea typeface="Times New Roman" panose="02020603050405020304" pitchFamily="18" charset="0"/>
                <a:cs typeface="Times New Roman" panose="02020603050405020304" pitchFamily="18" charset="0"/>
              </a:rPr>
              <a:t>Add tables and bulleted lists</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375"/>
              </a:spcAft>
              <a:buSzPts val="1000"/>
              <a:buFont typeface="Courier New" panose="02070309020205020404" pitchFamily="49" charset="0"/>
              <a:buChar char="o"/>
              <a:tabLst>
                <a:tab pos="914400" algn="l"/>
              </a:tabLst>
            </a:pPr>
            <a:r>
              <a:rPr lang="en-GB" sz="2000" dirty="0">
                <a:latin typeface="Times New Roman" panose="02020603050405020304" pitchFamily="18" charset="0"/>
                <a:ea typeface="Times New Roman" panose="02020603050405020304" pitchFamily="18" charset="0"/>
                <a:cs typeface="Times New Roman" panose="02020603050405020304" pitchFamily="18" charset="0"/>
              </a:rPr>
              <a:t>Set a page layout</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375"/>
              </a:spcAft>
              <a:buSzPts val="1000"/>
              <a:buFont typeface="Courier New" panose="02070309020205020404" pitchFamily="49" charset="0"/>
              <a:buChar char="o"/>
              <a:tabLst>
                <a:tab pos="914400" algn="l"/>
              </a:tabLst>
            </a:pPr>
            <a:r>
              <a:rPr lang="en-GB" sz="2000" dirty="0">
                <a:latin typeface="Times New Roman" panose="02020603050405020304" pitchFamily="18" charset="0"/>
                <a:ea typeface="Times New Roman" panose="02020603050405020304" pitchFamily="18" charset="0"/>
                <a:cs typeface="Times New Roman" panose="02020603050405020304" pitchFamily="18" charset="0"/>
              </a:rPr>
              <a:t>Add Word Art</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750"/>
              </a:spcAft>
            </a:pPr>
            <a:r>
              <a:rPr lang="en-GB" sz="2000" dirty="0">
                <a:latin typeface="Times New Roman" panose="02020603050405020304" pitchFamily="18" charset="0"/>
                <a:ea typeface="Times New Roman" panose="02020603050405020304" pitchFamily="18" charset="0"/>
                <a:cs typeface="Times New Roman" panose="02020603050405020304" pitchFamily="18" charset="0"/>
              </a:rPr>
              <a:t>The basic feature of why people choose MS Word over any other text editor is that it makes the document more visually interactive and appealing.</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95537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0" y="2640002"/>
            <a:ext cx="6096000" cy="1577996"/>
          </a:xfrm>
          <a:prstGeom prst="rect">
            <a:avLst/>
          </a:prstGeom>
        </p:spPr>
        <p:txBody>
          <a:bodyPr>
            <a:spAutoFit/>
          </a:bodyPr>
          <a:lstStyle/>
          <a:p>
            <a:pPr>
              <a:lnSpc>
                <a:spcPct val="107000"/>
              </a:lnSpc>
              <a:spcBef>
                <a:spcPts val="1500"/>
              </a:spcBef>
              <a:spcAft>
                <a:spcPts val="750"/>
              </a:spcAft>
            </a:pPr>
            <a:r>
              <a:rPr lang="en-GB" sz="2400" dirty="0">
                <a:solidFill>
                  <a:srgbClr val="813588"/>
                </a:solidFill>
                <a:latin typeface="inherit"/>
                <a:ea typeface="Times New Roman" panose="02020603050405020304" pitchFamily="18" charset="0"/>
                <a:cs typeface="Times New Roman" panose="02020603050405020304" pitchFamily="18" charset="0"/>
              </a:rPr>
              <a:t>Q 2. Can I use MS Word online without downloading it?</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dirty="0">
                <a:latin typeface="Times New Roman" panose="02020603050405020304" pitchFamily="18" charset="0"/>
                <a:ea typeface="Times New Roman" panose="02020603050405020304" pitchFamily="18" charset="0"/>
                <a:cs typeface="Times New Roman" panose="02020603050405020304" pitchFamily="18" charset="0"/>
              </a:rPr>
              <a:t>Ans. No, to use MS Word, one must have MS Office installed in their system. Only then can they create a doc file.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77554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571376"/>
            <a:ext cx="6096000" cy="3715248"/>
          </a:xfrm>
          <a:prstGeom prst="rect">
            <a:avLst/>
          </a:prstGeom>
        </p:spPr>
        <p:txBody>
          <a:bodyPr>
            <a:spAutoFit/>
          </a:bodyPr>
          <a:lstStyle/>
          <a:p>
            <a:pPr>
              <a:lnSpc>
                <a:spcPct val="107000"/>
              </a:lnSpc>
              <a:spcBef>
                <a:spcPts val="1500"/>
              </a:spcBef>
              <a:spcAft>
                <a:spcPts val="750"/>
              </a:spcAft>
            </a:pPr>
            <a:r>
              <a:rPr lang="en-GB" sz="2400" dirty="0">
                <a:solidFill>
                  <a:srgbClr val="813588"/>
                </a:solidFill>
                <a:latin typeface="inherit"/>
                <a:ea typeface="Times New Roman" panose="02020603050405020304" pitchFamily="18" charset="0"/>
                <a:cs typeface="Times New Roman" panose="02020603050405020304" pitchFamily="18" charset="0"/>
              </a:rPr>
              <a:t>Q 3. What are the basic functions of MS Word?</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750"/>
              </a:spcAft>
            </a:pPr>
            <a:r>
              <a:rPr lang="en-GB" dirty="0">
                <a:latin typeface="Times New Roman" panose="02020603050405020304" pitchFamily="18" charset="0"/>
                <a:ea typeface="Times New Roman" panose="02020603050405020304" pitchFamily="18" charset="0"/>
                <a:cs typeface="Times New Roman" panose="02020603050405020304" pitchFamily="18" charset="0"/>
              </a:rPr>
              <a:t>Ans. Given below are the basic functions of Microsoft Word:</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cs typeface="Times New Roman" panose="02020603050405020304" pitchFamily="18" charset="0"/>
              </a:rPr>
              <a:t>Creating text documents</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cs typeface="Times New Roman" panose="02020603050405020304" pitchFamily="18" charset="0"/>
              </a:rPr>
              <a:t>Editing and Formatting the existing documents</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cs typeface="Times New Roman" panose="02020603050405020304" pitchFamily="18" charset="0"/>
              </a:rPr>
              <a:t>Making a text document interactive with different features and tools</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cs typeface="Times New Roman" panose="02020603050405020304" pitchFamily="18" charset="0"/>
              </a:rPr>
              <a:t>Graphical documents, comprising images</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cs typeface="Times New Roman" panose="02020603050405020304" pitchFamily="18" charset="0"/>
              </a:rPr>
              <a:t>Used by Authors and Researchers</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cs typeface="Times New Roman" panose="02020603050405020304" pitchFamily="18" charset="0"/>
              </a:rPr>
              <a:t>Detect grammatical errors in a text document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690245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3073" y="2073620"/>
            <a:ext cx="8168185" cy="2829493"/>
          </a:xfrm>
          <a:prstGeom prst="rect">
            <a:avLst/>
          </a:prstGeom>
          <a:ln w="9525">
            <a:solidFill>
              <a:srgbClr val="F7F7F3"/>
            </a:solidFill>
            <a:prstDash val="sysDot"/>
          </a:ln>
          <a:scene3d>
            <a:camera prst="isometricOffAxis1Right"/>
            <a:lightRig rig="threePt" dir="t"/>
          </a:scene3d>
        </p:spPr>
        <p:txBody>
          <a:bodyPr wrap="square">
            <a:spAutoFit/>
          </a:bodyPr>
          <a:lstStyle/>
          <a:p>
            <a:pPr>
              <a:lnSpc>
                <a:spcPct val="107000"/>
              </a:lnSpc>
              <a:spcBef>
                <a:spcPts val="1500"/>
              </a:spcBef>
              <a:spcAft>
                <a:spcPts val="750"/>
              </a:spcAft>
            </a:pPr>
            <a:r>
              <a:rPr lang="en-GB" sz="4000" b="1" dirty="0">
                <a:solidFill>
                  <a:srgbClr val="813588"/>
                </a:solidFill>
                <a:effectLst>
                  <a:outerShdw blurRad="38100" dist="38100" dir="2700000" algn="tl">
                    <a:srgbClr val="000000">
                      <a:alpha val="43137"/>
                    </a:srgbClr>
                  </a:outerShdw>
                </a:effectLst>
                <a:latin typeface="inherit"/>
                <a:ea typeface="Times New Roman" panose="02020603050405020304" pitchFamily="18" charset="0"/>
                <a:cs typeface="Times New Roman" panose="02020603050405020304" pitchFamily="18" charset="0"/>
              </a:rPr>
              <a:t>Q 4. What is the extension of an MS Word file?</a:t>
            </a:r>
            <a:endParaRPr lang="en-GB" sz="4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4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Ans. An MS Word file is always saved with the extension of .doc.</a:t>
            </a:r>
            <a:endParaRPr lang="en-GB" sz="4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11274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8012" y="1702194"/>
            <a:ext cx="8673151" cy="3883499"/>
          </a:xfrm>
          <a:prstGeom prst="rect">
            <a:avLst/>
          </a:prstGeom>
        </p:spPr>
        <p:txBody>
          <a:bodyPr wrap="square">
            <a:spAutoFit/>
          </a:bodyPr>
          <a:lstStyle/>
          <a:p>
            <a:pPr>
              <a:lnSpc>
                <a:spcPct val="107000"/>
              </a:lnSpc>
              <a:spcBef>
                <a:spcPts val="1500"/>
              </a:spcBef>
              <a:spcAft>
                <a:spcPts val="750"/>
              </a:spcAft>
            </a:pPr>
            <a:r>
              <a:rPr lang="en-GB" sz="3200" i="1" u="sng" dirty="0">
                <a:solidFill>
                  <a:srgbClr val="813588"/>
                </a:solidFill>
                <a:latin typeface="inherit"/>
                <a:ea typeface="Times New Roman" panose="02020603050405020304" pitchFamily="18" charset="0"/>
                <a:cs typeface="Times New Roman" panose="02020603050405020304" pitchFamily="18" charset="0"/>
              </a:rPr>
              <a:t>Q 5. What are the five basic fields of application for MS Word?</a:t>
            </a:r>
            <a:endParaRPr lang="en-GB" sz="3200" i="1" u="sn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i="1" u="sng" dirty="0">
                <a:solidFill>
                  <a:srgbClr val="92D050"/>
                </a:solidFill>
                <a:latin typeface="Times New Roman" panose="02020603050405020304" pitchFamily="18" charset="0"/>
                <a:ea typeface="Times New Roman" panose="02020603050405020304" pitchFamily="18" charset="0"/>
                <a:cs typeface="Times New Roman" panose="02020603050405020304" pitchFamily="18" charset="0"/>
              </a:rPr>
              <a:t>Ans. Using Microsoft Word, one can create resumes, reports, and write letters. Authors can use it to write their books and researchers for writing a thesis. Apart from this, it can be used as a simple text editor.</a:t>
            </a:r>
            <a:endParaRPr lang="en-GB" sz="3200" i="1" u="sng"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7840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4223" y="960632"/>
            <a:ext cx="8065214" cy="5173147"/>
          </a:xfrm>
          <a:prstGeom prst="rect">
            <a:avLst/>
          </a:prstGeom>
          <a:solidFill>
            <a:srgbClr val="FFC000"/>
          </a:solidFill>
          <a:scene3d>
            <a:camera prst="orthographicFront">
              <a:rot lat="21299999" lon="0" rev="21299999"/>
            </a:camera>
            <a:lightRig rig="threePt" dir="t"/>
          </a:scene3d>
        </p:spPr>
        <p:txBody>
          <a:bodyPr wrap="square">
            <a:spAutoFit/>
          </a:bodyPr>
          <a:lstStyle/>
          <a:p>
            <a:pPr>
              <a:lnSpc>
                <a:spcPct val="107000"/>
              </a:lnSpc>
              <a:spcAft>
                <a:spcPts val="750"/>
              </a:spcAft>
            </a:pPr>
            <a:r>
              <a:rPr lang="en-GB" dirty="0">
                <a:solidFill>
                  <a:srgbClr val="7030A0"/>
                </a:solidFill>
                <a:latin typeface="Engravers MT" panose="02090707080505020304" pitchFamily="18" charset="0"/>
                <a:ea typeface="Times New Roman" panose="02020603050405020304" pitchFamily="18" charset="0"/>
                <a:cs typeface="Times New Roman" panose="02020603050405020304" pitchFamily="18" charset="0"/>
              </a:rPr>
              <a:t>Since MS Word is one of the most used programs of the Office Suite, some basic information regarding its creation and development:</a:t>
            </a:r>
            <a:endParaRPr lang="en-GB" dirty="0">
              <a:solidFill>
                <a:srgbClr val="7030A0"/>
              </a:solidFill>
              <a:latin typeface="Engravers MT" panose="020907070805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solidFill>
                  <a:srgbClr val="7030A0"/>
                </a:solidFill>
                <a:latin typeface="Engravers MT" panose="02090707080505020304" pitchFamily="18" charset="0"/>
                <a:ea typeface="Times New Roman" panose="02020603050405020304" pitchFamily="18" charset="0"/>
                <a:cs typeface="Times New Roman" panose="02020603050405020304" pitchFamily="18" charset="0"/>
              </a:rPr>
              <a:t>Charles Simonyi, a developer and Richard Brodie, a software engineer, were the two creators of MS Word</a:t>
            </a:r>
            <a:endParaRPr lang="en-GB" dirty="0">
              <a:solidFill>
                <a:srgbClr val="7030A0"/>
              </a:solidFill>
              <a:latin typeface="Engravers MT" panose="020907070805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solidFill>
                  <a:srgbClr val="7030A0"/>
                </a:solidFill>
                <a:latin typeface="Engravers MT" panose="02090707080505020304" pitchFamily="18" charset="0"/>
                <a:ea typeface="Times New Roman" panose="02020603050405020304" pitchFamily="18" charset="0"/>
                <a:cs typeface="Times New Roman" panose="02020603050405020304" pitchFamily="18" charset="0"/>
              </a:rPr>
              <a:t>This program was initially named “Multi-Tool Word” but later, was renamed as MS Word</a:t>
            </a:r>
            <a:endParaRPr lang="en-GB" dirty="0">
              <a:solidFill>
                <a:srgbClr val="7030A0"/>
              </a:solidFill>
              <a:latin typeface="Engravers MT" panose="020907070805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solidFill>
                  <a:srgbClr val="7030A0"/>
                </a:solidFill>
                <a:latin typeface="Engravers MT" panose="02090707080505020304" pitchFamily="18" charset="0"/>
                <a:ea typeface="Times New Roman" panose="02020603050405020304" pitchFamily="18" charset="0"/>
                <a:cs typeface="Times New Roman" panose="02020603050405020304" pitchFamily="18" charset="0"/>
              </a:rPr>
              <a:t>It was introduced in 1983</a:t>
            </a:r>
            <a:endParaRPr lang="en-GB" dirty="0">
              <a:solidFill>
                <a:srgbClr val="7030A0"/>
              </a:solidFill>
              <a:latin typeface="Engravers MT" panose="020907070805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solidFill>
                  <a:srgbClr val="7030A0"/>
                </a:solidFill>
                <a:latin typeface="Engravers MT" panose="02090707080505020304" pitchFamily="18" charset="0"/>
                <a:ea typeface="Times New Roman" panose="02020603050405020304" pitchFamily="18" charset="0"/>
                <a:cs typeface="Times New Roman" panose="02020603050405020304" pitchFamily="18" charset="0"/>
              </a:rPr>
              <a:t>Word for Windows is available standalone or as a part of MS Office suite</a:t>
            </a:r>
            <a:endParaRPr lang="en-GB" dirty="0">
              <a:solidFill>
                <a:srgbClr val="7030A0"/>
              </a:solidFill>
              <a:latin typeface="Engravers MT" panose="020907070805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solidFill>
                  <a:srgbClr val="7030A0"/>
                </a:solidFill>
                <a:latin typeface="Engravers MT" panose="02090707080505020304" pitchFamily="18" charset="0"/>
                <a:ea typeface="Times New Roman" panose="02020603050405020304" pitchFamily="18" charset="0"/>
                <a:cs typeface="Times New Roman" panose="02020603050405020304" pitchFamily="18" charset="0"/>
              </a:rPr>
              <a:t>MS Word for Mac was introduced by Microsoft as Word 1.0 in 1985</a:t>
            </a:r>
            <a:endParaRPr lang="en-GB" dirty="0">
              <a:solidFill>
                <a:srgbClr val="7030A0"/>
              </a:solidFill>
              <a:latin typeface="Engravers MT" panose="020907070805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dirty="0">
                <a:solidFill>
                  <a:srgbClr val="7030A0"/>
                </a:solidFill>
                <a:latin typeface="Engravers MT" panose="02090707080505020304" pitchFamily="18" charset="0"/>
                <a:ea typeface="Times New Roman" panose="02020603050405020304" pitchFamily="18" charset="0"/>
                <a:cs typeface="Times New Roman" panose="02020603050405020304" pitchFamily="18" charset="0"/>
              </a:rPr>
              <a:t>The extension for any word file is “.doc”</a:t>
            </a:r>
            <a:endParaRPr lang="en-GB" dirty="0">
              <a:solidFill>
                <a:srgbClr val="7030A0"/>
              </a:solidFill>
              <a:effectLst/>
              <a:latin typeface="Engravers MT" panose="020907070805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4597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73735" y="533832"/>
            <a:ext cx="8198777" cy="5829801"/>
          </a:xfrm>
          <a:prstGeom prst="rect">
            <a:avLst/>
          </a:prstGeom>
          <a:ln w="76200" cmpd="tri">
            <a:solidFill>
              <a:srgbClr val="7030A0"/>
            </a:solidFill>
          </a:ln>
          <a:scene3d>
            <a:camera prst="orthographicFront">
              <a:rot lat="21299999" lon="21299997" rev="300000"/>
            </a:camera>
            <a:lightRig rig="threePt" dir="t"/>
          </a:scene3d>
        </p:spPr>
        <p:txBody>
          <a:bodyPr wrap="square">
            <a:spAutoFit/>
          </a:bodyPr>
          <a:lstStyle/>
          <a:p>
            <a:pPr>
              <a:lnSpc>
                <a:spcPct val="107000"/>
              </a:lnSpc>
              <a:spcAft>
                <a:spcPts val="750"/>
              </a:spcAft>
            </a:pPr>
            <a:r>
              <a:rPr lang="en-GB" sz="2800" dirty="0">
                <a:latin typeface="Bauhaus 93" panose="04030905020B02020C02" pitchFamily="82" charset="0"/>
                <a:ea typeface="Times New Roman" panose="02020603050405020304" pitchFamily="18" charset="0"/>
                <a:cs typeface="Times New Roman" panose="02020603050405020304" pitchFamily="18" charset="0"/>
              </a:rPr>
              <a:t>What can I use MS Word for?</a:t>
            </a:r>
            <a:endParaRPr lang="en-GB" sz="2800" dirty="0">
              <a:latin typeface="Bauhaus 93" panose="04030905020B02020C02" pitchFamily="82" charset="0"/>
              <a:ea typeface="Calibri" panose="020F0502020204030204" pitchFamily="34" charset="0"/>
              <a:cs typeface="Times New Roman" panose="02020603050405020304" pitchFamily="18" charset="0"/>
            </a:endParaRPr>
          </a:p>
          <a:p>
            <a:pPr>
              <a:lnSpc>
                <a:spcPct val="107000"/>
              </a:lnSpc>
              <a:spcAft>
                <a:spcPts val="750"/>
              </a:spcAft>
            </a:pPr>
            <a:r>
              <a:rPr lang="en-GB" sz="2800" dirty="0">
                <a:solidFill>
                  <a:srgbClr val="333333"/>
                </a:solidFill>
                <a:latin typeface="Bauhaus 93" panose="04030905020B02020C02" pitchFamily="82" charset="0"/>
                <a:ea typeface="Calibri" panose="020F0502020204030204" pitchFamily="34" charset="0"/>
                <a:cs typeface="Times New Roman" panose="02020603050405020304" pitchFamily="18" charset="0"/>
              </a:rPr>
              <a:t>Microsoft Word is a very useful program used by people for a variety of functions: business people writing memos and reports, students taking notes in class, home users writing informal or formal correspondence, constructing your CV and people designing flyers and banners to promote events</a:t>
            </a:r>
            <a:r>
              <a:rPr lang="en-GB" sz="2800" dirty="0" smtClean="0">
                <a:solidFill>
                  <a:srgbClr val="333333"/>
                </a:solidFill>
                <a:latin typeface="Bauhaus 93" panose="04030905020B02020C02" pitchFamily="82" charset="0"/>
                <a:ea typeface="Calibri" panose="020F0502020204030204" pitchFamily="34" charset="0"/>
                <a:cs typeface="Times New Roman" panose="02020603050405020304" pitchFamily="18" charset="0"/>
              </a:rPr>
              <a:t>. </a:t>
            </a:r>
            <a:r>
              <a:rPr lang="en-GB" sz="2800" dirty="0">
                <a:latin typeface="Bauhaus 93" panose="04030905020B02020C02" pitchFamily="82" charset="0"/>
              </a:rPr>
              <a:t>MS Word enables users to do write-ups, create documents, resumes, contracts, etc. This is one of the most commonly used programs under the Office suite.</a:t>
            </a:r>
            <a:r>
              <a:rPr lang="en-GB" sz="2800" dirty="0"/>
              <a:t> </a:t>
            </a:r>
          </a:p>
          <a:p>
            <a:pPr>
              <a:lnSpc>
                <a:spcPct val="107000"/>
              </a:lnSpc>
              <a:spcAft>
                <a:spcPts val="750"/>
              </a:spcAft>
            </a:pPr>
            <a:endParaRPr lang="en-GB" sz="2800" dirty="0">
              <a:effectLst/>
              <a:latin typeface="Bauhaus 93" panose="04030905020B02020C02" pitchFamily="8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1816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18439" y="2134318"/>
            <a:ext cx="7823771" cy="2804550"/>
          </a:xfrm>
          <a:prstGeom prst="rect">
            <a:avLst/>
          </a:prstGeom>
          <a:scene3d>
            <a:camera prst="perspectiveRight"/>
            <a:lightRig rig="sunset" dir="t"/>
          </a:scene3d>
          <a:sp3d>
            <a:bevelB prst="angle"/>
          </a:sp3d>
        </p:spPr>
        <p:txBody>
          <a:bodyPr wrap="square">
            <a:spAutoFit/>
          </a:bodyPr>
          <a:lstStyle/>
          <a:p>
            <a:pPr>
              <a:lnSpc>
                <a:spcPct val="107000"/>
              </a:lnSpc>
              <a:spcBef>
                <a:spcPts val="1500"/>
              </a:spcBef>
              <a:spcAft>
                <a:spcPts val="750"/>
              </a:spcAft>
            </a:pPr>
            <a:r>
              <a:rPr lang="en-GB" sz="3200" dirty="0">
                <a:solidFill>
                  <a:srgbClr val="813588"/>
                </a:solidFill>
                <a:latin typeface="Wide Latin" panose="020A0A07050505020404" pitchFamily="18" charset="0"/>
                <a:ea typeface="Times New Roman" panose="02020603050405020304" pitchFamily="18" charset="0"/>
                <a:cs typeface="Times New Roman" panose="02020603050405020304" pitchFamily="18" charset="0"/>
              </a:rPr>
              <a:t>Basics of MS Word</a:t>
            </a:r>
            <a:endParaRPr lang="en-GB" sz="3200" dirty="0">
              <a:latin typeface="Wide Latin" panose="020A0A07050505020404" pitchFamily="18" charset="0"/>
              <a:ea typeface="Calibri" panose="020F0502020204030204" pitchFamily="34" charset="0"/>
              <a:cs typeface="Times New Roman" panose="02020603050405020304" pitchFamily="18" charset="0"/>
            </a:endParaRPr>
          </a:p>
          <a:p>
            <a:pPr algn="ctr">
              <a:lnSpc>
                <a:spcPct val="107000"/>
              </a:lnSpc>
              <a:spcAft>
                <a:spcPts val="750"/>
              </a:spcAft>
            </a:pPr>
            <a:r>
              <a:rPr lang="en-GB" sz="3200" dirty="0">
                <a:solidFill>
                  <a:srgbClr val="FF0000"/>
                </a:solidFill>
                <a:latin typeface="Wide Latin" panose="020A0A07050505020404" pitchFamily="18" charset="0"/>
                <a:ea typeface="Times New Roman" panose="02020603050405020304" pitchFamily="18" charset="0"/>
                <a:cs typeface="Times New Roman" panose="02020603050405020304" pitchFamily="18" charset="0"/>
              </a:rPr>
              <a:t>Let us first understand some basic aspects of Microsoft Word</a:t>
            </a:r>
            <a:r>
              <a:rPr lang="en-GB" sz="3200" dirty="0">
                <a:latin typeface="Wide Latin" panose="020A0A07050505020404" pitchFamily="18" charset="0"/>
                <a:ea typeface="Times New Roman" panose="02020603050405020304" pitchFamily="18" charset="0"/>
                <a:cs typeface="Times New Roman" panose="02020603050405020304" pitchFamily="18" charset="0"/>
              </a:rPr>
              <a:t>.</a:t>
            </a:r>
            <a:endParaRPr lang="en-GB" sz="3200" dirty="0">
              <a:effectLst/>
              <a:latin typeface="Wide Latin" panose="020A0A070505050204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7260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45596" y="273807"/>
            <a:ext cx="8034391" cy="6812571"/>
          </a:xfrm>
          <a:prstGeom prst="rect">
            <a:avLst/>
          </a:prstGeom>
        </p:spPr>
        <p:txBody>
          <a:bodyPr wrap="square">
            <a:spAutoFit/>
          </a:bodyPr>
          <a:lstStyle/>
          <a:p>
            <a:pPr>
              <a:lnSpc>
                <a:spcPct val="107000"/>
              </a:lnSpc>
              <a:spcAft>
                <a:spcPts val="750"/>
              </a:spcAft>
            </a:pPr>
            <a:r>
              <a:rPr lang="en-GB"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What is MS Word?</a:t>
            </a:r>
            <a:endParaRPr lang="en-GB" sz="20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r>
              <a:rPr lang="en-GB"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Used to make professional-quality documents, letters, reports, etc., MS Word is a word processor developed by Microsoft. It has advanced features which allow you to format and edit your files and documents in the best possible way. </a:t>
            </a:r>
            <a:r>
              <a:rPr lang="en-GB" sz="2000" dirty="0" smtClean="0">
                <a:solidFill>
                  <a:srgbClr val="FF0000"/>
                </a:solidFill>
              </a:rPr>
              <a:t>Given </a:t>
            </a:r>
            <a:r>
              <a:rPr lang="en-GB" sz="2000" dirty="0">
                <a:solidFill>
                  <a:srgbClr val="FF0000"/>
                </a:solidFill>
              </a:rPr>
              <a:t>below are the different fields in which MS Word is used and simplifies the work of an individual:</a:t>
            </a:r>
          </a:p>
          <a:p>
            <a:pPr lvl="0"/>
            <a:r>
              <a:rPr lang="en-GB" sz="2000" b="1" dirty="0">
                <a:solidFill>
                  <a:srgbClr val="00B050"/>
                </a:solidFill>
              </a:rPr>
              <a:t>In Education:</a:t>
            </a:r>
            <a:r>
              <a:rPr lang="en-GB" sz="2000" dirty="0">
                <a:solidFill>
                  <a:srgbClr val="00B050"/>
                </a:solidFill>
              </a:rPr>
              <a:t> It is considered as one of the simplest tools which can be used by both teachers and students. Creating notes is easier using MS Word as they can be made more interactive by adding shapes and images. It is also convenient to make assignments on MS Word and submitting them online</a:t>
            </a:r>
          </a:p>
          <a:p>
            <a:pPr lvl="0"/>
            <a:r>
              <a:rPr lang="en-GB" sz="2000" b="1" dirty="0">
                <a:solidFill>
                  <a:srgbClr val="00B0F0"/>
                </a:solidFill>
              </a:rPr>
              <a:t>In Workplace:</a:t>
            </a:r>
            <a:r>
              <a:rPr lang="en-GB" sz="2000" dirty="0">
                <a:solidFill>
                  <a:srgbClr val="00B0F0"/>
                </a:solidFill>
              </a:rPr>
              <a:t> Submitting letters, bills, creating reports, letterheads, sample documents, can all easily be done using MS Word</a:t>
            </a:r>
          </a:p>
          <a:p>
            <a:pPr lvl="0"/>
            <a:r>
              <a:rPr lang="en-GB" sz="2000" b="1" dirty="0">
                <a:solidFill>
                  <a:srgbClr val="7030A0"/>
                </a:solidFill>
              </a:rPr>
              <a:t>Creating &amp; Updating Resume:</a:t>
            </a:r>
            <a:r>
              <a:rPr lang="en-GB" sz="2000" dirty="0">
                <a:solidFill>
                  <a:srgbClr val="7030A0"/>
                </a:solidFill>
              </a:rPr>
              <a:t> One of the best tools to create your resumes and is easy to edit and make changes in it as per your experience</a:t>
            </a:r>
          </a:p>
          <a:p>
            <a:pPr lvl="0"/>
            <a:r>
              <a:rPr lang="en-GB" sz="2000" b="1" dirty="0">
                <a:solidFill>
                  <a:srgbClr val="0070C0"/>
                </a:solidFill>
              </a:rPr>
              <a:t>For Authors:</a:t>
            </a:r>
            <a:r>
              <a:rPr lang="en-GB" sz="2000" dirty="0">
                <a:solidFill>
                  <a:srgbClr val="0070C0"/>
                </a:solidFill>
              </a:rPr>
              <a:t> Since separate options are available for bibliography, table of contents, etc., it is the best tool which can be used by authors for writing books and adjusting it as per the layout and alignment of your choice</a:t>
            </a:r>
          </a:p>
          <a:p>
            <a:r>
              <a:rPr lang="en-GB" sz="2000" dirty="0">
                <a:solidFill>
                  <a:srgbClr val="0070C0"/>
                </a:solidFill>
              </a:rPr>
              <a:t>Also, creating a Doc file and converting it into PDF is a more suitable option, so it is highly recommended. </a:t>
            </a:r>
          </a:p>
          <a:p>
            <a:pPr>
              <a:lnSpc>
                <a:spcPct val="107000"/>
              </a:lnSpc>
              <a:spcAft>
                <a:spcPts val="750"/>
              </a:spcAft>
            </a:pPr>
            <a:endParaRPr lang="en-GB"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2230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56562" y="1901541"/>
            <a:ext cx="7947061" cy="3043077"/>
          </a:xfrm>
          <a:prstGeom prst="rect">
            <a:avLst/>
          </a:prstGeom>
        </p:spPr>
        <p:txBody>
          <a:bodyPr wrap="square">
            <a:spAutoFit/>
          </a:bodyPr>
          <a:lstStyle/>
          <a:p>
            <a:pPr>
              <a:lnSpc>
                <a:spcPct val="107000"/>
              </a:lnSpc>
              <a:spcAft>
                <a:spcPts val="750"/>
              </a:spcAft>
            </a:pPr>
            <a:r>
              <a:rPr lang="en-GB" sz="2800" b="1" dirty="0">
                <a:latin typeface="Arial Black" panose="020B0A04020102020204" pitchFamily="34" charset="0"/>
                <a:ea typeface="Times New Roman" panose="02020603050405020304" pitchFamily="18" charset="0"/>
                <a:cs typeface="Times New Roman" panose="02020603050405020304" pitchFamily="18" charset="0"/>
              </a:rPr>
              <a:t>Where to find MS Word on your personal computer?</a:t>
            </a:r>
            <a:endParaRPr lang="en-GB" sz="2800" dirty="0">
              <a:latin typeface="Arial Black" panose="020B0A04020102020204" pitchFamily="34" charset="0"/>
              <a:ea typeface="Calibri" panose="020F0502020204030204" pitchFamily="34" charset="0"/>
              <a:cs typeface="Times New Roman" panose="02020603050405020304" pitchFamily="18" charset="0"/>
            </a:endParaRPr>
          </a:p>
          <a:p>
            <a:pPr>
              <a:lnSpc>
                <a:spcPct val="107000"/>
              </a:lnSpc>
              <a:spcAft>
                <a:spcPts val="750"/>
              </a:spcAft>
            </a:pPr>
            <a:r>
              <a:rPr lang="en-GB" sz="2800" dirty="0">
                <a:latin typeface="Arial Black" panose="020B0A04020102020204" pitchFamily="34" charset="0"/>
                <a:ea typeface="Times New Roman" panose="02020603050405020304" pitchFamily="18" charset="0"/>
                <a:cs typeface="Times New Roman" panose="02020603050405020304" pitchFamily="18" charset="0"/>
              </a:rPr>
              <a:t>Follow these simple steps to open MS Word on your personal computer:</a:t>
            </a:r>
            <a:endParaRPr lang="en-GB" sz="2800" dirty="0">
              <a:latin typeface="Arial Black" panose="020B0A04020102020204" pitchFamily="34" charset="0"/>
              <a:ea typeface="Calibri" panose="020F0502020204030204" pitchFamily="34" charset="0"/>
              <a:cs typeface="Times New Roman" panose="02020603050405020304" pitchFamily="18" charset="0"/>
            </a:endParaRPr>
          </a:p>
          <a:p>
            <a:pPr>
              <a:lnSpc>
                <a:spcPct val="107000"/>
              </a:lnSpc>
              <a:spcAft>
                <a:spcPts val="750"/>
              </a:spcAft>
            </a:pPr>
            <a:r>
              <a:rPr lang="en-GB" sz="2800" dirty="0">
                <a:latin typeface="Arial Black" panose="020B0A04020102020204" pitchFamily="34" charset="0"/>
                <a:ea typeface="Times New Roman" panose="02020603050405020304" pitchFamily="18" charset="0"/>
                <a:cs typeface="Times New Roman" panose="02020603050405020304" pitchFamily="18" charset="0"/>
              </a:rPr>
              <a:t>Start → All Programs → MS Office → MS Word.</a:t>
            </a:r>
            <a:endParaRPr lang="en-GB" sz="2800" dirty="0">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8272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44903" y="1599174"/>
            <a:ext cx="8702212" cy="3751476"/>
          </a:xfrm>
          <a:prstGeom prst="rect">
            <a:avLst/>
          </a:prstGeom>
        </p:spPr>
        <p:txBody>
          <a:bodyPr wrap="square">
            <a:spAutoFit/>
          </a:bodyPr>
          <a:lstStyle/>
          <a:p>
            <a:pPr algn="just">
              <a:lnSpc>
                <a:spcPct val="107000"/>
              </a:lnSpc>
              <a:spcAft>
                <a:spcPts val="750"/>
              </a:spcAft>
            </a:pPr>
            <a:r>
              <a:rPr lang="en-GB" sz="2400" b="1" dirty="0">
                <a:solidFill>
                  <a:srgbClr val="FFC000"/>
                </a:solidFill>
                <a:latin typeface="Engravers MT" panose="02090707080505020304" pitchFamily="18" charset="0"/>
                <a:ea typeface="Times New Roman" panose="02020603050405020304" pitchFamily="18" charset="0"/>
                <a:cs typeface="Times New Roman" panose="02020603050405020304" pitchFamily="18" charset="0"/>
              </a:rPr>
              <a:t>How to create an MS Word document?</a:t>
            </a:r>
            <a:endParaRPr lang="en-GB" sz="2400" dirty="0">
              <a:solidFill>
                <a:srgbClr val="FFC000"/>
              </a:solidFill>
              <a:latin typeface="Engravers MT" panose="02090707080505020304" pitchFamily="18" charset="0"/>
              <a:ea typeface="Calibri" panose="020F0502020204030204" pitchFamily="34" charset="0"/>
              <a:cs typeface="Times New Roman" panose="02020603050405020304" pitchFamily="18" charset="0"/>
            </a:endParaRPr>
          </a:p>
          <a:p>
            <a:pPr algn="just">
              <a:lnSpc>
                <a:spcPct val="107000"/>
              </a:lnSpc>
              <a:spcAft>
                <a:spcPts val="750"/>
              </a:spcAft>
            </a:pPr>
            <a:r>
              <a:rPr lang="en-GB" sz="2400" dirty="0">
                <a:solidFill>
                  <a:srgbClr val="FFC000"/>
                </a:solidFill>
                <a:latin typeface="Engravers MT" panose="02090707080505020304" pitchFamily="18" charset="0"/>
                <a:ea typeface="Times New Roman" panose="02020603050405020304" pitchFamily="18" charset="0"/>
                <a:cs typeface="Times New Roman" panose="02020603050405020304" pitchFamily="18" charset="0"/>
              </a:rPr>
              <a:t>To create an MS Word doc, follow the steps mentioned above to open Microsoft Word. Then once the program is open, click on “File” followed by “New”. This opens a new doc where something new can be created.</a:t>
            </a:r>
            <a:endParaRPr lang="en-GB" sz="2400" dirty="0">
              <a:solidFill>
                <a:srgbClr val="FFC000"/>
              </a:solidFill>
              <a:effectLst/>
              <a:latin typeface="Engravers MT" panose="020907070805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8682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S Word Document"/>
          <p:cNvPicPr/>
          <p:nvPr/>
        </p:nvPicPr>
        <p:blipFill>
          <a:blip r:embed="rId2">
            <a:extLst>
              <a:ext uri="{28A0092B-C50C-407E-A947-70E740481C1C}">
                <a14:useLocalDpi xmlns:a14="http://schemas.microsoft.com/office/drawing/2010/main" val="0"/>
              </a:ext>
            </a:extLst>
          </a:blip>
          <a:srcRect/>
          <a:stretch>
            <a:fillRect/>
          </a:stretch>
        </p:blipFill>
        <p:spPr bwMode="auto">
          <a:xfrm>
            <a:off x="1402423" y="380144"/>
            <a:ext cx="9580652" cy="6205591"/>
          </a:xfrm>
          <a:prstGeom prst="rect">
            <a:avLst/>
          </a:prstGeom>
          <a:noFill/>
          <a:ln>
            <a:noFill/>
          </a:ln>
        </p:spPr>
      </p:pic>
    </p:spTree>
    <p:extLst>
      <p:ext uri="{BB962C8B-B14F-4D97-AF65-F5344CB8AC3E}">
        <p14:creationId xmlns:p14="http://schemas.microsoft.com/office/powerpoint/2010/main" val="39940854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320D3A993405540A11CBD97E79E797C" ma:contentTypeVersion="12" ma:contentTypeDescription="Create a new document." ma:contentTypeScope="" ma:versionID="d57464796f4c2553b7c8938409fe9382">
  <xsd:schema xmlns:xsd="http://www.w3.org/2001/XMLSchema" xmlns:xs="http://www.w3.org/2001/XMLSchema" xmlns:p="http://schemas.microsoft.com/office/2006/metadata/properties" xmlns:ns3="11285c81-d4d4-4f56-a3d8-62f0cf1bb4e7" xmlns:ns4="82f0da66-9a68-4f5f-b4d6-0bdb2f66063e" targetNamespace="http://schemas.microsoft.com/office/2006/metadata/properties" ma:root="true" ma:fieldsID="6b7bf167cb9a6524de4e6c7ed7946593" ns3:_="" ns4:_="">
    <xsd:import namespace="11285c81-d4d4-4f56-a3d8-62f0cf1bb4e7"/>
    <xsd:import namespace="82f0da66-9a68-4f5f-b4d6-0bdb2f66063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OCR"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285c81-d4d4-4f56-a3d8-62f0cf1bb4e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2f0da66-9a68-4f5f-b4d6-0bdb2f66063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912272C-D543-43DC-A4F8-81C981E1C8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285c81-d4d4-4f56-a3d8-62f0cf1bb4e7"/>
    <ds:schemaRef ds:uri="82f0da66-9a68-4f5f-b4d6-0bdb2f6606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3AF4C2F-9759-4EC1-9BD3-4E074F3C90A1}">
  <ds:schemaRefs>
    <ds:schemaRef ds:uri="http://schemas.microsoft.com/sharepoint/v3/contenttype/forms"/>
  </ds:schemaRefs>
</ds:datastoreItem>
</file>

<file path=customXml/itemProps3.xml><?xml version="1.0" encoding="utf-8"?>
<ds:datastoreItem xmlns:ds="http://schemas.openxmlformats.org/officeDocument/2006/customXml" ds:itemID="{7910D78D-6112-448C-BA69-3884D00BE1BD}">
  <ds:schemaRefs>
    <ds:schemaRef ds:uri="http://purl.org/dc/dcmitype/"/>
    <ds:schemaRef ds:uri="http://purl.org/dc/elements/1.1/"/>
    <ds:schemaRef ds:uri="http://purl.org/dc/terms/"/>
    <ds:schemaRef ds:uri="http://www.w3.org/XML/1998/namespace"/>
    <ds:schemaRef ds:uri="http://schemas.microsoft.com/office/2006/metadata/properties"/>
    <ds:schemaRef ds:uri="http://schemas.microsoft.com/office/2006/documentManagement/types"/>
    <ds:schemaRef ds:uri="http://schemas.openxmlformats.org/package/2006/metadata/core-properties"/>
    <ds:schemaRef ds:uri="11285c81-d4d4-4f56-a3d8-62f0cf1bb4e7"/>
    <ds:schemaRef ds:uri="http://schemas.microsoft.com/office/infopath/2007/PartnerControls"/>
    <ds:schemaRef ds:uri="82f0da66-9a68-4f5f-b4d6-0bdb2f66063e"/>
  </ds:schemaRefs>
</ds:datastoreItem>
</file>

<file path=docProps/app.xml><?xml version="1.0" encoding="utf-8"?>
<Properties xmlns="http://schemas.openxmlformats.org/officeDocument/2006/extended-properties" xmlns:vt="http://schemas.openxmlformats.org/officeDocument/2006/docPropsVTypes">
  <Template>Ion</Template>
  <TotalTime>87</TotalTime>
  <Words>1208</Words>
  <Application>Microsoft Office PowerPoint</Application>
  <PresentationFormat>Widescreen</PresentationFormat>
  <Paragraphs>71</Paragraphs>
  <Slides>29</Slides>
  <Notes>0</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29</vt:i4>
      </vt:variant>
    </vt:vector>
  </HeadingPairs>
  <TitlesOfParts>
    <vt:vector size="46" baseType="lpstr">
      <vt:lpstr>Algerian</vt:lpstr>
      <vt:lpstr>Arial</vt:lpstr>
      <vt:lpstr>Arial Black</vt:lpstr>
      <vt:lpstr>Bauhaus 93</vt:lpstr>
      <vt:lpstr>Calibri</vt:lpstr>
      <vt:lpstr>Corbel</vt:lpstr>
      <vt:lpstr>Courier New</vt:lpstr>
      <vt:lpstr>Engravers MT</vt:lpstr>
      <vt:lpstr>Felix Titling</vt:lpstr>
      <vt:lpstr>Harlow Solid Italic</vt:lpstr>
      <vt:lpstr>inherit</vt:lpstr>
      <vt:lpstr>Showcard Gothic</vt:lpstr>
      <vt:lpstr>Symbol</vt:lpstr>
      <vt:lpstr>Times New Roman</vt:lpstr>
      <vt:lpstr>Viner Hand ITC</vt:lpstr>
      <vt:lpstr>Wide Latin</vt:lpstr>
      <vt:lpstr>Parallax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Shah, Hasan</dc:creator>
  <cp:lastModifiedBy>Shah, Hasan</cp:lastModifiedBy>
  <cp:revision>16</cp:revision>
  <dcterms:created xsi:type="dcterms:W3CDTF">2021-09-06T23:49:26Z</dcterms:created>
  <dcterms:modified xsi:type="dcterms:W3CDTF">2021-09-07T01:16:31Z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0x0101002320D3A993405540A11CBD97E79E797C</vt:lpwstr>
  </property>
</Properties>
</file>