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  <p:sldMasterId id="2147483777" r:id="rId5"/>
  </p:sldMasterIdLst>
  <p:notesMasterIdLst>
    <p:notesMasterId r:id="rId25"/>
  </p:notesMasterIdLst>
  <p:sldIdLst>
    <p:sldId id="256" r:id="rId6"/>
    <p:sldId id="258" r:id="rId7"/>
    <p:sldId id="328" r:id="rId8"/>
    <p:sldId id="340" r:id="rId9"/>
    <p:sldId id="331" r:id="rId10"/>
    <p:sldId id="332" r:id="rId11"/>
    <p:sldId id="333" r:id="rId12"/>
    <p:sldId id="305" r:id="rId13"/>
    <p:sldId id="345" r:id="rId14"/>
    <p:sldId id="346" r:id="rId15"/>
    <p:sldId id="337" r:id="rId16"/>
    <p:sldId id="343" r:id="rId17"/>
    <p:sldId id="341" r:id="rId18"/>
    <p:sldId id="344" r:id="rId19"/>
    <p:sldId id="322" r:id="rId20"/>
    <p:sldId id="334" r:id="rId21"/>
    <p:sldId id="347" r:id="rId22"/>
    <p:sldId id="306" r:id="rId23"/>
    <p:sldId id="29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85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CDD0-EA4A-442F-A3CD-3CE1BAB32C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5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6CDD0-EA4A-442F-A3CD-3CE1BAB32C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5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6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5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2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7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8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3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79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8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1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6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6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0985-C26F-40A3-88AA-4A9F558A49B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.uk/my-digital-rights/videos/privacy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ookday.com/books/" TargetMode="External"/><Relationship Id="rId2" Type="http://schemas.openxmlformats.org/officeDocument/2006/relationships/hyperlink" Target="https://www.bl.uk/my-digital-rights/videos/priva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adtheory.org/reading-comprehension-worksheets/adult-ab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5th </a:t>
            </a:r>
            <a:r>
              <a:rPr lang="en-US" sz="4000" dirty="0"/>
              <a:t>Mar </a:t>
            </a:r>
            <a:r>
              <a:rPr lang="en-GB" sz="4000" dirty="0"/>
              <a:t>2021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/>
        </p:nvSpPr>
        <p:spPr bwMode="auto">
          <a:xfrm>
            <a:off x="1292087" y="1562295"/>
            <a:ext cx="9448800" cy="182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dirty="0"/>
              <a:t>FS English </a:t>
            </a:r>
            <a:r>
              <a:rPr lang="en-US" dirty="0" smtClean="0"/>
              <a:t>L2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Spring Term</a:t>
            </a:r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687" y="1012411"/>
            <a:ext cx="10363200" cy="844550"/>
          </a:xfrm>
        </p:spPr>
        <p:txBody>
          <a:bodyPr/>
          <a:lstStyle/>
          <a:p>
            <a:r>
              <a:rPr lang="en-GB" sz="2000" b="0" dirty="0"/>
              <a:t>https://readtheory.org/reading-comprehension-worksheets/adult-abe</a:t>
            </a:r>
            <a:r>
              <a:rPr lang="en-GB" sz="2000" b="0" dirty="0" smtClean="0"/>
              <a:t>/</a:t>
            </a:r>
            <a:br>
              <a:rPr lang="en-GB" sz="2000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128115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16" y="471994"/>
            <a:ext cx="7772400" cy="521916"/>
          </a:xfrm>
        </p:spPr>
        <p:txBody>
          <a:bodyPr/>
          <a:lstStyle/>
          <a:p>
            <a:r>
              <a:rPr lang="en-GB" dirty="0" smtClean="0"/>
              <a:t>Conversation game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8357" y="1063487"/>
            <a:ext cx="11653630" cy="5685183"/>
          </a:xfrm>
        </p:spPr>
        <p:txBody>
          <a:bodyPr/>
          <a:lstStyle/>
          <a:p>
            <a:r>
              <a:rPr lang="en-GB" sz="2400" dirty="0"/>
              <a:t>We are going to play a yes/no game.</a:t>
            </a:r>
          </a:p>
          <a:p>
            <a:endParaRPr lang="en-GB" sz="2400" dirty="0"/>
          </a:p>
          <a:p>
            <a:r>
              <a:rPr lang="en-GB" sz="2400" dirty="0"/>
              <a:t>Time allowance: 1min for each person.</a:t>
            </a:r>
          </a:p>
          <a:p>
            <a:endParaRPr lang="en-GB" sz="2400" dirty="0"/>
          </a:p>
          <a:p>
            <a:r>
              <a:rPr lang="en-GB" sz="2400" dirty="0"/>
              <a:t>I will ask you a </a:t>
            </a:r>
            <a:r>
              <a:rPr lang="en-GB" sz="2400" dirty="0" smtClean="0"/>
              <a:t>(closed ended) question </a:t>
            </a:r>
            <a:r>
              <a:rPr lang="en-GB" sz="2400" dirty="0"/>
              <a:t>and you have to answer it </a:t>
            </a:r>
            <a:r>
              <a:rPr lang="en-GB" sz="2400" b="1" dirty="0"/>
              <a:t>without saying yes </a:t>
            </a:r>
            <a:r>
              <a:rPr lang="en-GB" sz="2400" dirty="0"/>
              <a:t>or </a:t>
            </a:r>
            <a:r>
              <a:rPr lang="en-GB" sz="2400" b="1" dirty="0"/>
              <a:t>no.</a:t>
            </a:r>
          </a:p>
          <a:p>
            <a:endParaRPr lang="en-GB" sz="2400" b="1" dirty="0"/>
          </a:p>
          <a:p>
            <a:r>
              <a:rPr lang="en-GB" sz="2400" b="1" dirty="0"/>
              <a:t>We are going to explore useful phrases that you can use</a:t>
            </a:r>
            <a:r>
              <a:rPr lang="en-GB" sz="2400" b="1" dirty="0" smtClean="0"/>
              <a:t>. </a:t>
            </a:r>
          </a:p>
          <a:p>
            <a:endParaRPr lang="en-GB" sz="2400" b="1" dirty="0"/>
          </a:p>
          <a:p>
            <a:r>
              <a:rPr lang="en-GB" sz="2400" b="1" dirty="0" smtClean="0"/>
              <a:t>Grammar focus: </a:t>
            </a:r>
            <a:r>
              <a:rPr lang="en-GB" sz="2400" dirty="0" smtClean="0"/>
              <a:t>closed ended questions can start with the verb to be </a:t>
            </a:r>
            <a:r>
              <a:rPr lang="en-GB" sz="2400" b="1" dirty="0" smtClean="0"/>
              <a:t>(are you/do you/have you) </a:t>
            </a:r>
            <a:r>
              <a:rPr lang="en-GB" sz="2400" dirty="0" smtClean="0"/>
              <a:t>and modal auxiliary verbs </a:t>
            </a:r>
            <a:r>
              <a:rPr lang="en-GB" sz="2400" b="1" dirty="0" smtClean="0"/>
              <a:t>(could/can/would/will/shall</a:t>
            </a:r>
            <a:r>
              <a:rPr lang="en-GB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82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16" y="471994"/>
            <a:ext cx="7772400" cy="521916"/>
          </a:xfrm>
        </p:spPr>
        <p:txBody>
          <a:bodyPr/>
          <a:lstStyle/>
          <a:p>
            <a:r>
              <a:rPr lang="en-GB" dirty="0" smtClean="0"/>
              <a:t>Conversation game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8357" y="1063487"/>
            <a:ext cx="11653630" cy="5685183"/>
          </a:xfrm>
        </p:spPr>
        <p:txBody>
          <a:bodyPr/>
          <a:lstStyle/>
          <a:p>
            <a:r>
              <a:rPr lang="en-GB" sz="2400" dirty="0"/>
              <a:t>We are going to play a yes/no game.</a:t>
            </a:r>
          </a:p>
          <a:p>
            <a:endParaRPr lang="en-GB" sz="2400" dirty="0"/>
          </a:p>
          <a:p>
            <a:r>
              <a:rPr lang="en-GB" sz="2400" dirty="0"/>
              <a:t>Time allowance: 1min for each person.</a:t>
            </a:r>
          </a:p>
          <a:p>
            <a:endParaRPr lang="en-GB" sz="2400" dirty="0"/>
          </a:p>
          <a:p>
            <a:r>
              <a:rPr lang="en-GB" sz="2400" dirty="0"/>
              <a:t>I will ask you a </a:t>
            </a:r>
            <a:r>
              <a:rPr lang="en-GB" sz="2400" dirty="0" smtClean="0"/>
              <a:t>(closed ended) question </a:t>
            </a:r>
            <a:r>
              <a:rPr lang="en-GB" sz="2400" dirty="0"/>
              <a:t>and you have to answer it </a:t>
            </a:r>
            <a:r>
              <a:rPr lang="en-GB" sz="2400" b="1" dirty="0"/>
              <a:t>without saying yes </a:t>
            </a:r>
            <a:r>
              <a:rPr lang="en-GB" sz="2400" dirty="0"/>
              <a:t>or </a:t>
            </a:r>
            <a:r>
              <a:rPr lang="en-GB" sz="2400" b="1" dirty="0"/>
              <a:t>no.</a:t>
            </a:r>
          </a:p>
          <a:p>
            <a:endParaRPr lang="en-GB" sz="2400" b="1" dirty="0"/>
          </a:p>
          <a:p>
            <a:r>
              <a:rPr lang="en-GB" sz="2400" b="1" dirty="0"/>
              <a:t>We are going to explore useful phrases that you can use</a:t>
            </a:r>
            <a:r>
              <a:rPr lang="en-GB" sz="2400" b="1" dirty="0" smtClean="0"/>
              <a:t>. </a:t>
            </a:r>
          </a:p>
          <a:p>
            <a:endParaRPr lang="en-GB" sz="2400" b="1" dirty="0"/>
          </a:p>
          <a:p>
            <a:r>
              <a:rPr lang="en-GB" sz="2400" b="1" dirty="0" smtClean="0"/>
              <a:t>Grammar focus: </a:t>
            </a:r>
            <a:r>
              <a:rPr lang="en-GB" sz="2400" dirty="0" smtClean="0"/>
              <a:t>closed ended questions </a:t>
            </a:r>
            <a:r>
              <a:rPr lang="en-GB" sz="2400" dirty="0" smtClean="0"/>
              <a:t>typically </a:t>
            </a:r>
            <a:r>
              <a:rPr lang="en-GB" sz="2400" dirty="0" smtClean="0"/>
              <a:t>start with the verb to be </a:t>
            </a:r>
            <a:r>
              <a:rPr lang="en-GB" sz="2400" b="1" dirty="0" smtClean="0"/>
              <a:t>(are you/do you/have you) </a:t>
            </a:r>
            <a:r>
              <a:rPr lang="en-GB" sz="2400" dirty="0" smtClean="0"/>
              <a:t>and modal auxiliary verbs </a:t>
            </a:r>
            <a:r>
              <a:rPr lang="en-GB" sz="2400" b="1" dirty="0" smtClean="0"/>
              <a:t>(could/can/would/will/shall</a:t>
            </a:r>
            <a:r>
              <a:rPr lang="en-GB" sz="2400" b="1" dirty="0" smtClean="0"/>
              <a:t>).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282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19" y="434974"/>
            <a:ext cx="7224136" cy="337946"/>
          </a:xfrm>
        </p:spPr>
        <p:txBody>
          <a:bodyPr/>
          <a:lstStyle/>
          <a:p>
            <a:r>
              <a:rPr lang="en-GB" dirty="0"/>
              <a:t>Useful phrases that you can use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82932"/>
              </p:ext>
            </p:extLst>
          </p:nvPr>
        </p:nvGraphicFramePr>
        <p:xfrm>
          <a:off x="829618" y="1050049"/>
          <a:ext cx="9797144" cy="526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2">
                  <a:extLst>
                    <a:ext uri="{9D8B030D-6E8A-4147-A177-3AD203B41FA5}">
                      <a16:colId xmlns:a16="http://schemas.microsoft.com/office/drawing/2014/main" val="1990914842"/>
                    </a:ext>
                  </a:extLst>
                </a:gridCol>
                <a:gridCol w="4898572">
                  <a:extLst>
                    <a:ext uri="{9D8B030D-6E8A-4147-A177-3AD203B41FA5}">
                      <a16:colId xmlns:a16="http://schemas.microsoft.com/office/drawing/2014/main" val="31565105"/>
                    </a:ext>
                  </a:extLst>
                </a:gridCol>
              </a:tblGrid>
              <a:tr h="50493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Answers in the affirmative form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Answers in the negative form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621828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 would say so</a:t>
                      </a:r>
                    </a:p>
                    <a:p>
                      <a:r>
                        <a:rPr lang="en-GB" sz="1800" dirty="0" smtClean="0"/>
                        <a:t>others would say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others would disagree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863545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(indeed)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not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654799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would agree with that view/you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disagree with that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don’t agree with that view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57704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like to think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not think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6422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believe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not believe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717400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r>
                        <a:rPr lang="en-GB" dirty="0" smtClean="0"/>
                        <a:t>that</a:t>
                      </a:r>
                      <a:r>
                        <a:rPr lang="en-GB" baseline="0" dirty="0" smtClean="0"/>
                        <a:t> is correct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that</a:t>
                      </a:r>
                      <a:r>
                        <a:rPr lang="en-GB" baseline="0" dirty="0" smtClean="0"/>
                        <a:t> is incorrect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634055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50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3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19" y="434974"/>
            <a:ext cx="7224136" cy="337946"/>
          </a:xfrm>
        </p:spPr>
        <p:txBody>
          <a:bodyPr/>
          <a:lstStyle/>
          <a:p>
            <a:r>
              <a:rPr lang="en-GB" dirty="0"/>
              <a:t>Useful phrases that you can use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82932"/>
              </p:ext>
            </p:extLst>
          </p:nvPr>
        </p:nvGraphicFramePr>
        <p:xfrm>
          <a:off x="829618" y="1050049"/>
          <a:ext cx="9797144" cy="526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2">
                  <a:extLst>
                    <a:ext uri="{9D8B030D-6E8A-4147-A177-3AD203B41FA5}">
                      <a16:colId xmlns:a16="http://schemas.microsoft.com/office/drawing/2014/main" val="1990914842"/>
                    </a:ext>
                  </a:extLst>
                </a:gridCol>
                <a:gridCol w="4898572">
                  <a:extLst>
                    <a:ext uri="{9D8B030D-6E8A-4147-A177-3AD203B41FA5}">
                      <a16:colId xmlns:a16="http://schemas.microsoft.com/office/drawing/2014/main" val="31565105"/>
                    </a:ext>
                  </a:extLst>
                </a:gridCol>
              </a:tblGrid>
              <a:tr h="50493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Answers in the affirmative form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Answers in the negative form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621828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 would say so</a:t>
                      </a:r>
                    </a:p>
                    <a:p>
                      <a:r>
                        <a:rPr lang="en-GB" sz="1800" dirty="0" smtClean="0"/>
                        <a:t>others would say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others would disagree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863545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(indeed)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not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654799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would agree with that view/you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disagree with that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don’t agree with that view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57704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like to think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not think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6422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believe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 do not believe so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717400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r>
                        <a:rPr lang="en-GB" dirty="0" smtClean="0"/>
                        <a:t>that</a:t>
                      </a:r>
                      <a:r>
                        <a:rPr lang="en-GB" baseline="0" dirty="0" smtClean="0"/>
                        <a:t> is correct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that</a:t>
                      </a:r>
                      <a:r>
                        <a:rPr lang="en-GB" baseline="0" dirty="0" smtClean="0"/>
                        <a:t> is incorrect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634055"/>
                  </a:ext>
                </a:extLst>
              </a:tr>
              <a:tr h="5049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50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3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9630" y="997226"/>
            <a:ext cx="10367434" cy="375285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Class discussion on last week’s homework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  <a:p>
            <a:r>
              <a:rPr lang="en-GB" dirty="0" smtClean="0"/>
              <a:t>The task was to watch the video and note down important points for a discussion this week.</a:t>
            </a:r>
          </a:p>
          <a:p>
            <a:endParaRPr lang="en-GB" dirty="0"/>
          </a:p>
          <a:p>
            <a:r>
              <a:rPr lang="en-GB" dirty="0" smtClean="0"/>
              <a:t>My </a:t>
            </a:r>
            <a:r>
              <a:rPr lang="en-GB" dirty="0"/>
              <a:t>Digital Rights</a:t>
            </a:r>
          </a:p>
          <a:p>
            <a:r>
              <a:rPr lang="en-GB" b="1" dirty="0"/>
              <a:t>Privacy online: an introduction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www.bl.uk/my-digital-rights/videos/privacy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4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68" y="371337"/>
            <a:ext cx="10363200" cy="844550"/>
          </a:xfrm>
        </p:spPr>
        <p:txBody>
          <a:bodyPr/>
          <a:lstStyle/>
          <a:p>
            <a:r>
              <a:rPr lang="en-GB" dirty="0" smtClean="0"/>
              <a:t>Thoughts and/or any reflections on the video?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2596" y="1406387"/>
            <a:ext cx="11514482" cy="4621696"/>
          </a:xfrm>
        </p:spPr>
        <p:txBody>
          <a:bodyPr/>
          <a:lstStyle/>
          <a:p>
            <a:r>
              <a:rPr lang="en-GB" dirty="0" smtClean="0"/>
              <a:t>Anonymity</a:t>
            </a:r>
          </a:p>
          <a:p>
            <a:endParaRPr lang="en-GB" dirty="0"/>
          </a:p>
          <a:p>
            <a:r>
              <a:rPr lang="en-GB" dirty="0" smtClean="0"/>
              <a:t>Digital footprint (online presence)</a:t>
            </a:r>
          </a:p>
          <a:p>
            <a:endParaRPr lang="en-GB" dirty="0"/>
          </a:p>
          <a:p>
            <a:r>
              <a:rPr lang="en-GB" dirty="0" smtClean="0"/>
              <a:t>Cookies</a:t>
            </a:r>
          </a:p>
          <a:p>
            <a:endParaRPr lang="en-GB" dirty="0"/>
          </a:p>
          <a:p>
            <a:r>
              <a:rPr lang="en-GB" dirty="0" smtClean="0"/>
              <a:t>Data harvesting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Freedom to be forgotten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8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080" t="13525" r="30819" b="7557"/>
          <a:stretch/>
        </p:blipFill>
        <p:spPr>
          <a:xfrm>
            <a:off x="0" y="0"/>
            <a:ext cx="5545377" cy="6858000"/>
          </a:xfrm>
          <a:prstGeom prst="rect">
            <a:avLst/>
          </a:prstGeom>
        </p:spPr>
      </p:pic>
      <p:pic>
        <p:nvPicPr>
          <p:cNvPr id="6" name="Online Image Placeholder 5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3"/>
          <a:srcRect l="26838" t="16181" r="26499" b="9074"/>
          <a:stretch/>
        </p:blipFill>
        <p:spPr>
          <a:xfrm>
            <a:off x="5486400" y="0"/>
            <a:ext cx="6669158" cy="68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6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4"/>
            <a:ext cx="11093573" cy="4514022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Played a game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Communicated </a:t>
            </a:r>
            <a:r>
              <a:rPr lang="en-US" sz="2800" dirty="0"/>
              <a:t>your thoughts and ideas clearly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Took </a:t>
            </a:r>
            <a:r>
              <a:rPr lang="en-US" sz="2800" dirty="0"/>
              <a:t>part in a </a:t>
            </a:r>
            <a:r>
              <a:rPr lang="en-US" sz="2800" dirty="0" smtClean="0"/>
              <a:t>discussion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/>
              <a:t>Independent task</a:t>
            </a:r>
            <a:endParaRPr lang="en-US" sz="2800" b="1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Take a mock reading exam (City and Guilds</a:t>
            </a:r>
            <a:r>
              <a:rPr lang="en-GB" sz="2800" dirty="0" smtClean="0"/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Extra resource on My Digital Rights</a:t>
            </a:r>
          </a:p>
          <a:p>
            <a:r>
              <a:rPr lang="en-GB" b="1" dirty="0"/>
              <a:t>Privacy online: an introduction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www.bl.uk/my-digital-rights/videos/privacy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World Book Day link</a:t>
            </a:r>
          </a:p>
          <a:p>
            <a:r>
              <a:rPr lang="en-GB" dirty="0">
                <a:hlinkClick r:id="rId3"/>
              </a:rPr>
              <a:t>https://www.worldbookday.com/books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https://readtheory.org/reading-comprehension-worksheets/adult-abe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</a:t>
            </a:r>
            <a:r>
              <a:rPr lang="en-GB" sz="3200" b="1" dirty="0" smtClean="0"/>
              <a:t>: </a:t>
            </a:r>
            <a:r>
              <a:rPr lang="en-GB" sz="3200" b="1" dirty="0"/>
              <a:t>p</a:t>
            </a:r>
            <a:r>
              <a:rPr lang="en-GB" sz="3200" b="1" dirty="0" smtClean="0"/>
              <a:t>repare to take a mock reading exam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Communicate your thoughts and ideas clearly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Take part in a discussion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Prepare to sit a mock reading exam</a:t>
            </a: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519" y="1290477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795" y="1924808"/>
            <a:ext cx="8068843" cy="40257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3651" y="250315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51" y="1165881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65" y="-28983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025" y="39208"/>
            <a:ext cx="5477950" cy="69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1" y="1883250"/>
            <a:ext cx="10378440" cy="4141630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  also duty of care,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6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232" y="435776"/>
            <a:ext cx="1128952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How can you book an appointment</a:t>
            </a:r>
            <a:r>
              <a:rPr lang="en-GB" sz="2400" b="1" dirty="0" smtClean="0">
                <a:solidFill>
                  <a:schemeClr val="accent1"/>
                </a:solidFill>
              </a:rPr>
              <a:t>?</a:t>
            </a:r>
          </a:p>
          <a:p>
            <a:endParaRPr lang="en-GB" sz="2400" dirty="0" smtClean="0">
              <a:solidFill>
                <a:prstClr val="black"/>
              </a:solidFill>
              <a:latin typeface="Arial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rial"/>
              </a:rPr>
              <a:t>For </a:t>
            </a:r>
            <a:r>
              <a:rPr lang="en-GB" sz="2400" dirty="0">
                <a:solidFill>
                  <a:prstClr val="black"/>
                </a:solidFill>
                <a:latin typeface="Arial"/>
              </a:rPr>
              <a:t>the summer term we are offering IAG sessions via telephone and/or via MS </a:t>
            </a:r>
            <a:r>
              <a:rPr lang="en-GB" sz="2400" dirty="0" smtClean="0">
                <a:solidFill>
                  <a:prstClr val="black"/>
                </a:solidFill>
                <a:latin typeface="Arial"/>
              </a:rPr>
              <a:t>Teams</a:t>
            </a:r>
          </a:p>
          <a:p>
            <a:endParaRPr lang="en-GB" sz="2400" b="1" dirty="0">
              <a:solidFill>
                <a:prstClr val="black"/>
              </a:solidFill>
              <a:latin typeface="Arial"/>
            </a:endParaRPr>
          </a:p>
          <a:p>
            <a:r>
              <a:rPr lang="en-US" sz="2400" b="1" dirty="0" smtClean="0"/>
              <a:t>For </a:t>
            </a:r>
            <a:r>
              <a:rPr lang="en-US" sz="2400" b="1" dirty="0"/>
              <a:t>general appointments:</a:t>
            </a:r>
          </a:p>
          <a:p>
            <a:r>
              <a:rPr lang="en-GB" sz="2400" dirty="0"/>
              <a:t>Contact Alison on 07808 879044</a:t>
            </a:r>
          </a:p>
          <a:p>
            <a:r>
              <a:rPr lang="en-GB" sz="2400" dirty="0"/>
              <a:t>Email </a:t>
            </a:r>
            <a:r>
              <a:rPr lang="en-GB" sz="2400" u="sng" dirty="0">
                <a:hlinkClick r:id="rId2"/>
              </a:rPr>
              <a:t>Alison.moore@islington.gov.uk</a:t>
            </a:r>
            <a:r>
              <a:rPr lang="en-GB" sz="2400" dirty="0"/>
              <a:t>  </a:t>
            </a:r>
          </a:p>
          <a:p>
            <a:endParaRPr lang="en-GB" sz="2400" dirty="0"/>
          </a:p>
          <a:p>
            <a:r>
              <a:rPr lang="en-GB" sz="2400" dirty="0"/>
              <a:t>Appointments available:</a:t>
            </a:r>
          </a:p>
          <a:p>
            <a:r>
              <a:rPr lang="en-GB" sz="2400" dirty="0"/>
              <a:t>Tuesdays and Thursdays</a:t>
            </a:r>
          </a:p>
          <a:p>
            <a:r>
              <a:rPr lang="en-GB" sz="2400" dirty="0"/>
              <a:t>9.30am - 12.30pm and 1 – </a:t>
            </a:r>
            <a:r>
              <a:rPr lang="en-GB" sz="2400" dirty="0" smtClean="0"/>
              <a:t>4pm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 smtClean="0">
                <a:solidFill>
                  <a:prstClr val="black"/>
                </a:solidFill>
              </a:rPr>
              <a:t>To </a:t>
            </a:r>
            <a:r>
              <a:rPr lang="en-GB" sz="2400" dirty="0">
                <a:solidFill>
                  <a:prstClr val="black"/>
                </a:solidFill>
              </a:rPr>
              <a:t>find out about all or our courses on offer visit: </a:t>
            </a:r>
            <a:r>
              <a:rPr lang="en-GB" sz="2400" u="sng" dirty="0">
                <a:solidFill>
                  <a:prstClr val="black"/>
                </a:solidFill>
                <a:hlinkClick r:id="rId3"/>
              </a:rPr>
              <a:t>www.adultlearning.islington.gov.uk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  <a:p>
            <a:endParaRPr lang="en-GB" sz="2400" dirty="0"/>
          </a:p>
          <a:p>
            <a:r>
              <a:rPr lang="en-GB" sz="2400" dirty="0"/>
              <a:t>  </a:t>
            </a:r>
          </a:p>
          <a:p>
            <a:r>
              <a:rPr lang="en-GB" sz="2400" dirty="0"/>
              <a:t> </a:t>
            </a:r>
          </a:p>
          <a:p>
            <a:pPr defTabSz="685800">
              <a:defRPr/>
            </a:pPr>
            <a:endParaRPr lang="en-GB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82" y="276916"/>
            <a:ext cx="9131575" cy="35918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57" t="12843" r="30153" b="14574"/>
          <a:stretch/>
        </p:blipFill>
        <p:spPr>
          <a:xfrm>
            <a:off x="-304299" y="-49696"/>
            <a:ext cx="4512419" cy="49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50" t="14628" r="31802" b="17986"/>
          <a:stretch/>
        </p:blipFill>
        <p:spPr>
          <a:xfrm>
            <a:off x="3977007" y="2332364"/>
            <a:ext cx="4035287" cy="4562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51" t="13492" r="28023" b="8536"/>
          <a:stretch/>
        </p:blipFill>
        <p:spPr>
          <a:xfrm>
            <a:off x="8183453" y="160773"/>
            <a:ext cx="4008547" cy="4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428381"/>
          </a:xfrm>
        </p:spPr>
        <p:txBody>
          <a:bodyPr/>
          <a:lstStyle/>
          <a:p>
            <a:r>
              <a:rPr lang="en-GB" dirty="0" smtClean="0"/>
              <a:t>Announcement: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WBD (What it is? Key date)</a:t>
            </a:r>
            <a:endParaRPr lang="en-GB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2229813947"/>
      </p:ext>
    </p:extLst>
  </p:cSld>
  <p:clrMapOvr>
    <a:masterClrMapping/>
  </p:clrMapOvr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AF983-8EEF-464B-8CB5-0942C9DAF92F}">
  <ds:schemaRefs>
    <ds:schemaRef ds:uri="http://schemas.microsoft.com/office/2006/documentManagement/types"/>
    <ds:schemaRef ds:uri="http://purl.org/dc/elements/1.1/"/>
    <ds:schemaRef ds:uri="http://www.w3.org/XML/1998/namespace"/>
    <ds:schemaRef ds:uri="15214c3a-c4c8-4e1b-a9e9-78803475fd2c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5889</TotalTime>
  <Words>786</Words>
  <Application>Microsoft Office PowerPoint</Application>
  <PresentationFormat>Widescreen</PresentationFormat>
  <Paragraphs>166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Islington Council</vt:lpstr>
      <vt:lpstr>1_Office Theme</vt:lpstr>
      <vt:lpstr>PowerPoint Presentation</vt:lpstr>
      <vt:lpstr>Session aims/objs</vt:lpstr>
      <vt:lpstr>Online Learning Class Rules</vt:lpstr>
      <vt:lpstr>Safeguarding</vt:lpstr>
      <vt:lpstr>PowerPoint Presentation</vt:lpstr>
      <vt:lpstr>Our ACL 1-1 IAG offer</vt:lpstr>
      <vt:lpstr>PowerPoint Presentation</vt:lpstr>
      <vt:lpstr>PowerPoint Presentation</vt:lpstr>
      <vt:lpstr>Announcement:</vt:lpstr>
      <vt:lpstr>https://readtheory.org/reading-comprehension-worksheets/adult-abe/  </vt:lpstr>
      <vt:lpstr>Conversation game</vt:lpstr>
      <vt:lpstr>Conversation game</vt:lpstr>
      <vt:lpstr>Useful phrases that you can use</vt:lpstr>
      <vt:lpstr>Useful phrases that you can use</vt:lpstr>
      <vt:lpstr>PowerPoint Presentation</vt:lpstr>
      <vt:lpstr>Thoughts and/or any reflections on the video?</vt:lpstr>
      <vt:lpstr>PowerPoint Presentation</vt:lpstr>
      <vt:lpstr>Lesson summary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313</cp:revision>
  <dcterms:created xsi:type="dcterms:W3CDTF">2020-04-27T09:47:50Z</dcterms:created>
  <dcterms:modified xsi:type="dcterms:W3CDTF">2021-03-05T09:56:15Z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