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63" r:id="rId2"/>
    <p:sldId id="264" r:id="rId3"/>
    <p:sldId id="267" r:id="rId4"/>
    <p:sldId id="269" r:id="rId5"/>
    <p:sldId id="265" r:id="rId6"/>
    <p:sldId id="275" r:id="rId7"/>
    <p:sldId id="294" r:id="rId8"/>
    <p:sldId id="301" r:id="rId9"/>
    <p:sldId id="303" r:id="rId10"/>
    <p:sldId id="273" r:id="rId11"/>
    <p:sldId id="270" r:id="rId12"/>
    <p:sldId id="268" r:id="rId13"/>
    <p:sldId id="266" r:id="rId14"/>
    <p:sldId id="271" r:id="rId15"/>
    <p:sldId id="274" r:id="rId16"/>
    <p:sldId id="293" r:id="rId17"/>
    <p:sldId id="304" r:id="rId18"/>
    <p:sldId id="305" r:id="rId19"/>
    <p:sldId id="3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Belikova" initials="PB" lastIdx="3" clrIdx="0">
    <p:extLst>
      <p:ext uri="{19B8F6BF-5375-455C-9EA6-DF929625EA0E}">
        <p15:presenceInfo xmlns:p15="http://schemas.microsoft.com/office/powerpoint/2012/main" userId="Petra Belikova" providerId="None"/>
      </p:ext>
    </p:extLst>
  </p:cmAuthor>
  <p:cmAuthor id="2" name="Esen, Gulcoy" initials="EG" lastIdx="0" clrIdx="1">
    <p:extLst>
      <p:ext uri="{19B8F6BF-5375-455C-9EA6-DF929625EA0E}">
        <p15:presenceInfo xmlns:p15="http://schemas.microsoft.com/office/powerpoint/2012/main" userId="S-1-5-21-842925246-1214440339-725345543-901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AFBB2-4FB8-4CCB-BE5D-28A59976C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B8AF7-1EC0-4FE1-87A3-E22BE25CA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67E43-7FE6-48CC-8AC5-AF063D97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4882A-3B95-4CD2-8C30-2807C2A5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00D70-4A6A-4FD0-B2DE-870C5BC6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0797-44EA-4F1A-9DAA-63A4195D5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54B5AC-7A58-4E5A-819B-B7E36BCB0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87C71-56F8-4245-BE37-0A0FFC144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624DA-FFC1-486C-A024-CF805D7B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CD746-7934-4337-BFCF-E0C9F7254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84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6CDCA-BBCC-4CBC-976D-680B1D92E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1AA36-5E6E-4EDB-89CA-8063BECB8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0067A-0CBE-443D-AF6C-DEA1C547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2048F-898F-4535-95D7-4017DA50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34252-1A0A-404F-B014-B36EF224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98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95A2-64C0-46B5-B6BC-D7A8D3CB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1569D-B07B-428E-9DE0-FEA88D888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DD2A8-E563-4FB0-BF61-CB27FF03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1182A-C093-4A1D-A68F-69FC7432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7103E-CEE2-4768-9E6C-6165DE25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92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F63C1-4E4F-4C58-A65E-72A0D2102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7436C-51B8-4C81-BE2C-83DA22F78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D47C6-519A-49D8-A590-B34441EA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656C5-F341-43D3-BB0A-1286CF2A8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77B7C-ADBA-4698-9BBE-5A0F5A8A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57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56BA-E8CB-459B-ADE3-7721E225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D146-A629-460C-B788-CA510F6EC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D5341-0283-4A12-A1F5-B36EABAEE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93465-E0ED-4CA3-8624-1E1B934E2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0342B-CC16-42B0-9A34-511A59C2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1046D-5E5D-4865-B50A-790B6042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2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A33B2-27CE-4FF5-90CA-A25645859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6555A-3368-4A9A-ACE5-BAD1DFC4E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14F16-3A9A-45EF-8089-ABAAF9418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341FA-EA66-4DDE-A352-634C8EE4B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1A523-C8F0-41ED-8638-AF355CAEA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5378EC-D005-4690-A9BD-BD81A582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4F19FA-A1A6-4664-8FC7-6AC4387B9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31095-B2CB-482A-8691-459C70AD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83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D106-2A24-4CE2-88DB-EE942A842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93664-5388-438F-87EE-831A58B08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CF05D-D6F0-499B-97DE-C5225B99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F7252-FC41-4507-9017-0B201F17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7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BDA41-376C-40DE-AE11-457A0C8E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91343-E847-4986-88AE-52C93D4A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3A36E-97CD-4949-823D-C7BDF9C5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51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6E10-1862-4E9E-8158-C267A2CBD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4AB20-DB07-4EFF-952D-4C0E0D5A2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7FC59-D347-4C5D-A779-91008E10D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C5939-221E-4315-A652-EDD757A48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07DD8-548C-4765-9576-1E7A55FC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50294-0DE7-4EA9-A4AF-B0C63059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13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FC38-9FA1-4B3F-A25E-9DD588FF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0A23A7-119F-4FAC-A21A-AB2FF0A40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C47FD-E6D3-4AD3-B3DF-98D2B2E45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E4F16-DEEC-4AA3-B602-7BB3EE55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AC62-9E56-48CE-ACFF-9EF17A15C167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173CB-D854-4DAF-B421-1BC80D78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6C641-7EC2-47F3-AF64-FD8D396B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11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E2E60-0B4F-429E-B451-60966108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C893B-341D-47BA-BD63-955816F2E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A88B1-9D3A-4216-8928-58998265A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AC62-9E56-48CE-ACFF-9EF17A15C167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482E-277C-4429-8DA5-97334841E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A7DA9-38FC-4A86-8298-3D8CD6A3D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83707-1286-490B-BE43-5FBD3DA6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22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welcome-word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eobrava.wordpress.com/2019/09/06/digital-skills-the-future-of-learning-transformation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eobrava.wordpress.com/2019/09/06/digital-skills-the-future-of-learning-transformation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pixabay.com/en/check-check-list-hook-bird-mark-1769866/" TargetMode="External"/><Relationship Id="rId7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technofaq.org/posts/2019/12/the-best-writing-apps-for-professional-writers-for-2019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-check-list-hook-bird-mark-1769866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teachingwanderlust.com/2014/08/01/international-schools-in-the-countries-most-least-welcoming-to-foreigner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Phone_Shiny_Icon.sv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blog.tylerholmes.com/2012/02/troubleshooting-windows-smtp-server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://pdpics.com/photo/3730-pen-paper/" TargetMode="External"/><Relationship Id="rId7" Type="http://schemas.openxmlformats.org/officeDocument/2006/relationships/hyperlink" Target="http://pngimg.com/download/851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hyperlink" Target="https://lifehacks.stackexchange.com/questions/9896/how-to-prevent-my-earphones-from-falling-out-when-i-wear-the-helmet" TargetMode="External"/><Relationship Id="rId5" Type="http://schemas.openxmlformats.org/officeDocument/2006/relationships/hyperlink" Target="https://technofaq.org/posts/2019/12/the-best-writing-apps-for-professional-writers-for-2019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g"/><Relationship Id="rId9" Type="http://schemas.openxmlformats.org/officeDocument/2006/relationships/hyperlink" Target="https://en.wikipedia.org/wiki/Jolla_table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13073B3-52F1-4222-A6D3-62355C58C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58551" y="3257483"/>
            <a:ext cx="8904762" cy="3285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2445FC-A77B-4755-9D61-71988190D50A}"/>
              </a:ext>
            </a:extLst>
          </p:cNvPr>
          <p:cNvSpPr txBox="1"/>
          <p:nvPr/>
        </p:nvSpPr>
        <p:spPr>
          <a:xfrm>
            <a:off x="1067129" y="733752"/>
            <a:ext cx="9601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Welcome </a:t>
            </a:r>
            <a:r>
              <a:rPr lang="en-GB" sz="5400" b="1" dirty="0" smtClean="0"/>
              <a:t>to</a:t>
            </a:r>
            <a:endParaRPr lang="en-GB" sz="5400" b="1" dirty="0"/>
          </a:p>
          <a:p>
            <a:pPr algn="ctr"/>
            <a:r>
              <a:rPr lang="en-GB" sz="4400" dirty="0"/>
              <a:t>Islington Adult Community </a:t>
            </a:r>
            <a:r>
              <a:rPr lang="en-GB" sz="4400" dirty="0" smtClean="0"/>
              <a:t>Learning </a:t>
            </a:r>
            <a:endParaRPr lang="en-GB" sz="4400" dirty="0"/>
          </a:p>
          <a:p>
            <a:pPr algn="ctr"/>
            <a:endParaRPr lang="en-GB" sz="4400" dirty="0"/>
          </a:p>
          <a:p>
            <a:pPr algn="ctr"/>
            <a:r>
              <a:rPr lang="en-GB" sz="4400" dirty="0"/>
              <a:t>Teacher: </a:t>
            </a:r>
            <a:r>
              <a:rPr lang="en-GB" sz="4400" dirty="0" smtClean="0"/>
              <a:t>Gulcoy</a:t>
            </a:r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0"/>
            <a:ext cx="2364827" cy="132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6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FEAC58-EDBE-455F-A891-6DB98B263DD0}"/>
              </a:ext>
            </a:extLst>
          </p:cNvPr>
          <p:cNvSpPr txBox="1"/>
          <p:nvPr/>
        </p:nvSpPr>
        <p:spPr>
          <a:xfrm>
            <a:off x="523876" y="419100"/>
            <a:ext cx="4343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Discussion</a:t>
            </a:r>
          </a:p>
          <a:p>
            <a:endParaRPr lang="en-GB" sz="3200" dirty="0"/>
          </a:p>
          <a:p>
            <a:r>
              <a:rPr lang="en-GB" sz="3200" dirty="0"/>
              <a:t>What are digital skills?</a:t>
            </a:r>
          </a:p>
          <a:p>
            <a:endParaRPr lang="en-GB" sz="3200" dirty="0"/>
          </a:p>
          <a:p>
            <a:r>
              <a:rPr lang="en-GB" sz="3200" dirty="0"/>
              <a:t>Do you think digital skills are important?</a:t>
            </a:r>
          </a:p>
          <a:p>
            <a:endParaRPr lang="en-GB" sz="3200" dirty="0"/>
          </a:p>
          <a:p>
            <a:r>
              <a:rPr lang="en-GB" sz="3200" dirty="0"/>
              <a:t>Why?</a:t>
            </a:r>
          </a:p>
          <a:p>
            <a:endParaRPr lang="en-GB" sz="3200" dirty="0"/>
          </a:p>
          <a:p>
            <a:r>
              <a:rPr lang="en-GB" sz="3200" dirty="0"/>
              <a:t>Do you think that Coronavirus has made digital skills even more important? Why? 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BE9A458-CF7B-4E09-90D8-4A3BA6206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000624" y="1327150"/>
            <a:ext cx="6753225" cy="45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37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6E0780-9305-4239-8E70-BB644A99FEAF}"/>
              </a:ext>
            </a:extLst>
          </p:cNvPr>
          <p:cNvSpPr txBox="1"/>
          <p:nvPr/>
        </p:nvSpPr>
        <p:spPr>
          <a:xfrm>
            <a:off x="571500" y="419100"/>
            <a:ext cx="1102995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Digital skills</a:t>
            </a:r>
          </a:p>
          <a:p>
            <a:r>
              <a:rPr lang="en-GB" sz="2800" dirty="0"/>
              <a:t>How well can you do the following:</a:t>
            </a:r>
          </a:p>
          <a:p>
            <a:endParaRPr lang="en-GB" sz="2800" dirty="0"/>
          </a:p>
          <a:p>
            <a:r>
              <a:rPr lang="en-GB" sz="2800" dirty="0"/>
              <a:t>1. Type a short text on your phone, tablet or computer </a:t>
            </a:r>
          </a:p>
          <a:p>
            <a:endParaRPr lang="en-GB" sz="2800" dirty="0"/>
          </a:p>
          <a:p>
            <a:r>
              <a:rPr lang="en-GB" sz="2800" dirty="0"/>
              <a:t>2. Take a picture and send it in a text message, WhatsApp or  </a:t>
            </a:r>
          </a:p>
          <a:p>
            <a:r>
              <a:rPr lang="en-GB" sz="2800" dirty="0"/>
              <a:t>    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/>
              <a:t>3. Send an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/>
              <a:t>4. Open an email attachment/ file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/>
              <a:t>5. Search for information online 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38BAD4D-7FC6-4D2C-9C25-31082384E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216795" y="3743861"/>
            <a:ext cx="4384655" cy="292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7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1FB95-517B-4E85-B1D2-3614B8845406}"/>
              </a:ext>
            </a:extLst>
          </p:cNvPr>
          <p:cNvSpPr txBox="1"/>
          <p:nvPr/>
        </p:nvSpPr>
        <p:spPr>
          <a:xfrm>
            <a:off x="609600" y="390525"/>
            <a:ext cx="10887075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MS Teams </a:t>
            </a:r>
            <a:r>
              <a:rPr lang="en-GB" sz="3600" b="1" dirty="0"/>
              <a:t>lessons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/>
              <a:t>When and what time?</a:t>
            </a:r>
            <a:endParaRPr lang="en-GB" sz="2800" b="1" dirty="0"/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 will email you the link for the </a:t>
            </a:r>
            <a:r>
              <a:rPr lang="en-GB" sz="2800" dirty="0" smtClean="0"/>
              <a:t>meeting </a:t>
            </a:r>
            <a:r>
              <a:rPr lang="en-GB" sz="2800" dirty="0"/>
              <a:t>before each lesson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Log in to the session 5-10 minutes before the start time to give yourself time to test your microphone and speakers (and fix any technical problems)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Try to be somewhere quiet, away from noise where you can concentrate on your learning 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Even if you are at home, wear appropriate clothes </a:t>
            </a:r>
            <a:r>
              <a:rPr lang="en-GB" sz="2800" dirty="0">
                <a:sym typeface="Wingdings" panose="05000000000000000000" pitchFamily="2" charset="2"/>
              </a:rPr>
              <a:t></a:t>
            </a:r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58" y="126123"/>
            <a:ext cx="3851939" cy="21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68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578E55-776E-439E-9790-B02794B6B058}"/>
              </a:ext>
            </a:extLst>
          </p:cNvPr>
          <p:cNvSpPr txBox="1"/>
          <p:nvPr/>
        </p:nvSpPr>
        <p:spPr>
          <a:xfrm>
            <a:off x="466725" y="485775"/>
            <a:ext cx="1118235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Navigating the </a:t>
            </a:r>
            <a:r>
              <a:rPr lang="en-GB" sz="3600" b="1" dirty="0" smtClean="0"/>
              <a:t>menu</a:t>
            </a:r>
            <a:endParaRPr lang="en-GB" sz="3600" b="1" dirty="0"/>
          </a:p>
          <a:p>
            <a:endParaRPr lang="en-GB" sz="2800" dirty="0"/>
          </a:p>
          <a:p>
            <a:r>
              <a:rPr lang="en-GB" sz="2800" b="1" dirty="0"/>
              <a:t>Microphone: </a:t>
            </a:r>
            <a:r>
              <a:rPr lang="en-GB" sz="2800" dirty="0"/>
              <a:t>you can turn your microphone off (= mute) or on (= unmute)</a:t>
            </a:r>
          </a:p>
          <a:p>
            <a:r>
              <a:rPr lang="en-GB" sz="2800" b="1" dirty="0"/>
              <a:t>Video: </a:t>
            </a:r>
            <a:r>
              <a:rPr lang="en-GB" sz="2800" dirty="0"/>
              <a:t>you can turn your camera on or off  </a:t>
            </a:r>
          </a:p>
          <a:p>
            <a:r>
              <a:rPr lang="en-GB" sz="2800" b="1" dirty="0"/>
              <a:t>Chat: </a:t>
            </a:r>
            <a:r>
              <a:rPr lang="en-GB" sz="2800" dirty="0"/>
              <a:t>you can message the whole group or send a private message to one person only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AutoShape 2" descr="DIY Mic Mute Key - YouTube"/>
          <p:cNvSpPr>
            <a:spLocks noChangeAspect="1" noChangeArrowheads="1"/>
          </p:cNvSpPr>
          <p:nvPr/>
        </p:nvSpPr>
        <p:spPr bwMode="auto">
          <a:xfrm>
            <a:off x="1805698" y="2911964"/>
            <a:ext cx="1599653" cy="159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DIY Mic Mute Key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52" y="4040992"/>
            <a:ext cx="10339495" cy="181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0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BDC107-0556-47CF-9488-9488773C2F7F}"/>
              </a:ext>
            </a:extLst>
          </p:cNvPr>
          <p:cNvSpPr txBox="1"/>
          <p:nvPr/>
        </p:nvSpPr>
        <p:spPr>
          <a:xfrm>
            <a:off x="485775" y="219075"/>
            <a:ext cx="11220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Let’s </a:t>
            </a:r>
            <a:r>
              <a:rPr lang="en-GB" sz="3200" b="1" dirty="0" smtClean="0"/>
              <a:t>try </a:t>
            </a:r>
            <a:r>
              <a:rPr lang="en-GB" sz="3200" b="1" dirty="0"/>
              <a:t>chat!</a:t>
            </a:r>
            <a:endParaRPr lang="en-GB" sz="2800" dirty="0"/>
          </a:p>
          <a:p>
            <a:endParaRPr lang="en-GB" sz="2800" dirty="0"/>
          </a:p>
          <a:p>
            <a:r>
              <a:rPr lang="en-GB" sz="2400" dirty="0"/>
              <a:t>	</a:t>
            </a:r>
          </a:p>
          <a:p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FB563-B21A-49EF-A298-1E52C2BCE65A}"/>
              </a:ext>
            </a:extLst>
          </p:cNvPr>
          <p:cNvSpPr txBox="1"/>
          <p:nvPr/>
        </p:nvSpPr>
        <p:spPr>
          <a:xfrm>
            <a:off x="980089" y="1019294"/>
            <a:ext cx="1053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Task: </a:t>
            </a:r>
            <a:r>
              <a:rPr lang="en-GB" sz="2800" dirty="0" smtClean="0"/>
              <a:t>Say </a:t>
            </a:r>
            <a:r>
              <a:rPr lang="en-GB" sz="2800" dirty="0"/>
              <a:t>hello in the chat, send the message to everyone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6" y="2179721"/>
            <a:ext cx="4285593" cy="3997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9" y="3090041"/>
            <a:ext cx="6754922" cy="240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31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0AB6CD-3352-496C-9E85-94517CA3C76E}"/>
              </a:ext>
            </a:extLst>
          </p:cNvPr>
          <p:cNvSpPr txBox="1"/>
          <p:nvPr/>
        </p:nvSpPr>
        <p:spPr>
          <a:xfrm>
            <a:off x="390525" y="504825"/>
            <a:ext cx="113061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Online learning class rules</a:t>
            </a:r>
          </a:p>
          <a:p>
            <a:endParaRPr lang="en-GB" sz="2800" dirty="0"/>
          </a:p>
          <a:p>
            <a:r>
              <a:rPr lang="en-GB" sz="2800" dirty="0"/>
              <a:t>What </a:t>
            </a:r>
            <a:r>
              <a:rPr lang="en-GB" sz="2800" b="1" dirty="0"/>
              <a:t>rules</a:t>
            </a:r>
            <a:r>
              <a:rPr lang="en-GB" sz="2800" dirty="0"/>
              <a:t> do you think we should have for our online lessons? </a:t>
            </a:r>
          </a:p>
        </p:txBody>
      </p:sp>
      <p:pic>
        <p:nvPicPr>
          <p:cNvPr id="2050" name="Picture 2" descr="English Speaking Practice: 6 Exercises You Can Do (Online) - EngFluent">
            <a:extLst>
              <a:ext uri="{FF2B5EF4-FFF2-40B4-BE49-F238E27FC236}">
                <a16:creationId xmlns:a16="http://schemas.microsoft.com/office/drawing/2014/main" id="{C3B1B886-28BC-46F1-ABB4-52D64DF2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50868"/>
            <a:ext cx="2184401" cy="262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5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5B9A4-117A-4266-9055-878CCE256D59}"/>
              </a:ext>
            </a:extLst>
          </p:cNvPr>
          <p:cNvSpPr txBox="1"/>
          <p:nvPr/>
        </p:nvSpPr>
        <p:spPr>
          <a:xfrm>
            <a:off x="314325" y="0"/>
            <a:ext cx="11404199" cy="6656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Online learning class rules</a:t>
            </a:r>
            <a:endParaRPr lang="en-GB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 on time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Respect 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other people speak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Try to be somewhere quiet </a:t>
            </a:r>
            <a:endParaRPr lang="en-GB" sz="2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/>
              <a:t>Even if you are at home, wear appropriate </a:t>
            </a:r>
            <a:r>
              <a:rPr lang="en-GB" sz="2800" dirty="0" smtClean="0"/>
              <a:t>clothes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Mute your microphone if you have a lot of background noise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Have pen and paper </a:t>
            </a:r>
            <a:r>
              <a:rPr lang="en-GB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ready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Never record any part of the session or take screenshots 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your homework (on time)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patient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as some </a:t>
            </a:r>
            <a:r>
              <a:rPr lang="en-GB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people 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may have problems with technology or internet connection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Ask questions.</a:t>
            </a:r>
            <a:endParaRPr lang="en-GB" sz="2800" dirty="0">
              <a:effectLst/>
              <a:highlight>
                <a:srgbClr val="FFFF00"/>
              </a:highlight>
              <a:ea typeface="Calibri" panose="020F0502020204030204" pitchFamily="34" charset="0"/>
              <a:cs typeface="Arial" panose="020B0604020202020204" pitchFamily="34" charset="0"/>
              <a:sym typeface="Segoe UI Emoji" panose="020B0502040204020203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a typeface="Calibri" panose="020F0502020204030204" pitchFamily="34" charset="0"/>
                <a:cs typeface="Arial" panose="020B0604020202020204" pitchFamily="34" charset="0"/>
                <a:sym typeface="Segoe UI Emoji" panose="020B0502040204020203" pitchFamily="34" charset="0"/>
              </a:rPr>
              <a:t>       p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  <a:sym typeface="Segoe UI Emoji" panose="020B0502040204020203" pitchFamily="34" charset="0"/>
              </a:rPr>
              <a:t>atient – (adjective) able to wait calmly and quietly if there is a problem or something is not working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a typeface="Calibri" panose="020F0502020204030204" pitchFamily="34" charset="0"/>
                <a:cs typeface="Arial" panose="020B0604020202020204" pitchFamily="34" charset="0"/>
                <a:sym typeface="Segoe UI Emoji" panose="020B0502040204020203" pitchFamily="34" charset="0"/>
              </a:rPr>
              <a:t>       a patient – (noun) a person in a hospital or GP surgery who isn’t well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2A6DF1-754D-4A87-9C26-025F5787C71D}"/>
              </a:ext>
            </a:extLst>
          </p:cNvPr>
          <p:cNvGraphicFramePr>
            <a:graphicFrameLocks noGrp="1"/>
          </p:cNvGraphicFramePr>
          <p:nvPr/>
        </p:nvGraphicFramePr>
        <p:xfrm>
          <a:off x="561975" y="5667375"/>
          <a:ext cx="10839450" cy="857250"/>
        </p:xfrm>
        <a:graphic>
          <a:graphicData uri="http://schemas.openxmlformats.org/drawingml/2006/table">
            <a:tbl>
              <a:tblPr/>
              <a:tblGrid>
                <a:gridCol w="10839450">
                  <a:extLst>
                    <a:ext uri="{9D8B030D-6E8A-4147-A177-3AD203B41FA5}">
                      <a16:colId xmlns:a16="http://schemas.microsoft.com/office/drawing/2014/main" val="180290301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630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835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786" y="516733"/>
            <a:ext cx="4766605" cy="609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6" y="516733"/>
            <a:ext cx="4664698" cy="608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440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42" y="0"/>
            <a:ext cx="5115768" cy="6637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871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4608" y="1891861"/>
            <a:ext cx="9806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Enjoy your online learning </a:t>
            </a:r>
          </a:p>
          <a:p>
            <a:pPr algn="ctr"/>
            <a:r>
              <a:rPr lang="en-GB" sz="4000" dirty="0" smtClean="0"/>
              <a:t>and </a:t>
            </a:r>
          </a:p>
          <a:p>
            <a:pPr algn="ctr"/>
            <a:r>
              <a:rPr lang="en-GB" sz="4000" dirty="0" smtClean="0"/>
              <a:t>work hard. </a:t>
            </a:r>
            <a:endParaRPr lang="en-GB" sz="4000" dirty="0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0449E2-33E5-4921-A9E2-E232E6F4A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20626" y="4034917"/>
            <a:ext cx="3298045" cy="2199770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AEE6DF1A-7EC4-402E-8585-317384D7CC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579522" y="426326"/>
            <a:ext cx="2095500" cy="2265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52" y="3742996"/>
            <a:ext cx="4970736" cy="2783612"/>
          </a:xfrm>
          <a:prstGeom prst="rect">
            <a:avLst/>
          </a:prstGeom>
        </p:spPr>
      </p:pic>
      <p:pic>
        <p:nvPicPr>
          <p:cNvPr id="8" name="Picture 2" descr="English Speaking Practice: 6 Exercises You Can Do (Online) - EngFluent">
            <a:extLst>
              <a:ext uri="{FF2B5EF4-FFF2-40B4-BE49-F238E27FC236}">
                <a16:creationId xmlns:a16="http://schemas.microsoft.com/office/drawing/2014/main" id="{C3B1B886-28BC-46F1-ABB4-52D64DF2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1" y="426326"/>
            <a:ext cx="2184401" cy="262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62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CDFE67-9690-4FC5-AE01-96A726499550}"/>
              </a:ext>
            </a:extLst>
          </p:cNvPr>
          <p:cNvSpPr txBox="1"/>
          <p:nvPr/>
        </p:nvSpPr>
        <p:spPr>
          <a:xfrm>
            <a:off x="1051691" y="1042166"/>
            <a:ext cx="11382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 </a:t>
            </a:r>
            <a:r>
              <a:rPr lang="en-GB" sz="3600" b="1" dirty="0" smtClean="0"/>
              <a:t>Induction</a:t>
            </a:r>
            <a:endParaRPr lang="en-GB" sz="3600" b="1" dirty="0"/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Introduce yourself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Talk </a:t>
            </a:r>
            <a:r>
              <a:rPr lang="en-GB" sz="2800" dirty="0"/>
              <a:t>about the course and </a:t>
            </a:r>
            <a:r>
              <a:rPr lang="en-GB" sz="2800" dirty="0" smtClean="0"/>
              <a:t>online </a:t>
            </a:r>
            <a:r>
              <a:rPr lang="en-GB" sz="2800" dirty="0" smtClean="0"/>
              <a:t>classes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Talk about safeguarding and values</a:t>
            </a:r>
            <a:r>
              <a:rPr lang="en-GB" sz="2800" dirty="0" smtClean="0"/>
              <a:t> 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Agree </a:t>
            </a:r>
            <a:r>
              <a:rPr lang="en-GB" sz="2800" dirty="0"/>
              <a:t>online learning class </a:t>
            </a:r>
            <a:r>
              <a:rPr lang="en-GB" sz="2800" dirty="0" smtClean="0"/>
              <a:t>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Discuss </a:t>
            </a:r>
            <a:r>
              <a:rPr lang="en-GB" sz="2800" dirty="0"/>
              <a:t>best ways to send homework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EE6DF1A-7EC4-402E-8585-317384D7C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591550" y="3905250"/>
            <a:ext cx="2095500" cy="22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983605-F41A-45B0-8E99-3E3DB33EB7A8}"/>
              </a:ext>
            </a:extLst>
          </p:cNvPr>
          <p:cNvSpPr txBox="1"/>
          <p:nvPr/>
        </p:nvSpPr>
        <p:spPr>
          <a:xfrm>
            <a:off x="381000" y="542925"/>
            <a:ext cx="112490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						</a:t>
            </a:r>
          </a:p>
          <a:p>
            <a:endParaRPr lang="en-GB" sz="3600" dirty="0"/>
          </a:p>
          <a:p>
            <a:r>
              <a:rPr lang="en-GB" sz="3600" b="1" dirty="0"/>
              <a:t>Introduce yourself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Say your name, where you come from and what languages you speak.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Tell us about your country. Tell us something interesting, for example what you like or dislike about the weather, food or culture.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20 Ways to say Hello in Other Languages">
            <a:extLst>
              <a:ext uri="{FF2B5EF4-FFF2-40B4-BE49-F238E27FC236}">
                <a16:creationId xmlns:a16="http://schemas.microsoft.com/office/drawing/2014/main" id="{D42E8D7E-93D4-4908-87D0-E816922696C3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19417"/>
            <a:ext cx="4191000" cy="183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2D3EAB2-BB51-4990-A3F3-2116836402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440847" y="4186232"/>
            <a:ext cx="4191000" cy="2358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715EC5-0B5E-4BBA-8310-E69EB68E2B67}"/>
              </a:ext>
            </a:extLst>
          </p:cNvPr>
          <p:cNvSpPr txBox="1"/>
          <p:nvPr/>
        </p:nvSpPr>
        <p:spPr>
          <a:xfrm>
            <a:off x="3440847" y="11044232"/>
            <a:ext cx="419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teachingwanderlust.com/2014/08/01/international-schools-in-the-countries-most-least-welcoming-to-foreigners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87111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1ABB53-A6AF-463A-9AED-9B99E934CF2D}"/>
              </a:ext>
            </a:extLst>
          </p:cNvPr>
          <p:cNvSpPr txBox="1"/>
          <p:nvPr/>
        </p:nvSpPr>
        <p:spPr>
          <a:xfrm>
            <a:off x="704850" y="476250"/>
            <a:ext cx="10782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Can you find your country on the map?  Where can you find a map of the world? </a:t>
            </a:r>
          </a:p>
          <a:p>
            <a:endParaRPr lang="en-GB" sz="2800" dirty="0"/>
          </a:p>
          <a:p>
            <a:r>
              <a:rPr lang="en-GB" sz="2800" dirty="0"/>
              <a:t>How do you greet people in your language?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7CCDD40-ADDF-4BD2-BF1F-0B9A60106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" y="3790949"/>
            <a:ext cx="10467975" cy="30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45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71C9B-819E-40D6-B3DC-E2F27DA2F913}"/>
              </a:ext>
            </a:extLst>
          </p:cNvPr>
          <p:cNvSpPr txBox="1"/>
          <p:nvPr/>
        </p:nvSpPr>
        <p:spPr>
          <a:xfrm>
            <a:off x="1104900" y="503093"/>
            <a:ext cx="1098232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Find </a:t>
            </a:r>
            <a:r>
              <a:rPr lang="en-GB" sz="3600" b="1" dirty="0" smtClean="0"/>
              <a:t>teachers</a:t>
            </a:r>
            <a:r>
              <a:rPr lang="en-GB" sz="3600" b="1" dirty="0" smtClean="0"/>
              <a:t> </a:t>
            </a:r>
            <a:r>
              <a:rPr lang="en-GB" sz="3600" b="1" dirty="0" smtClean="0"/>
              <a:t>details on </a:t>
            </a:r>
            <a:r>
              <a:rPr lang="en-GB" sz="3600" b="1" dirty="0" err="1" smtClean="0"/>
              <a:t>moodle</a:t>
            </a:r>
            <a:endParaRPr lang="en-GB" sz="3600" b="1" dirty="0"/>
          </a:p>
          <a:p>
            <a:endParaRPr lang="en-GB" sz="2800" dirty="0"/>
          </a:p>
          <a:p>
            <a:r>
              <a:rPr lang="en-GB" sz="2800" dirty="0"/>
              <a:t>Teacher: </a:t>
            </a:r>
            <a:r>
              <a:rPr lang="en-GB" sz="2800" dirty="0" smtClean="0"/>
              <a:t> </a:t>
            </a:r>
            <a:r>
              <a:rPr lang="en-GB" sz="2800" dirty="0" smtClean="0"/>
              <a:t>Gulcoy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My contact details:</a:t>
            </a:r>
          </a:p>
          <a:p>
            <a:endParaRPr lang="en-GB" sz="2800" dirty="0"/>
          </a:p>
          <a:p>
            <a:r>
              <a:rPr lang="en-GB" sz="2800" dirty="0"/>
              <a:t>		Email</a:t>
            </a:r>
            <a:r>
              <a:rPr lang="en-GB" sz="2800" dirty="0" smtClean="0"/>
              <a:t>: gulcoy.esen@Islington.gov.uk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		Work mobile</a:t>
            </a:r>
            <a:r>
              <a:rPr lang="en-GB" sz="2800" dirty="0" smtClean="0"/>
              <a:t>: 07712 403428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AA4E0D5-E184-4F1F-8198-71D777F2F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104900" y="2897505"/>
            <a:ext cx="1009650" cy="100965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F375929-FD8F-49FE-964E-2E488D50BF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104901" y="4076701"/>
            <a:ext cx="1009650" cy="1009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AC11B2-7D88-41EF-A4C3-757443A67A0A}"/>
              </a:ext>
            </a:extLst>
          </p:cNvPr>
          <p:cNvSpPr txBox="1"/>
          <p:nvPr/>
        </p:nvSpPr>
        <p:spPr>
          <a:xfrm>
            <a:off x="1104901" y="10934701"/>
            <a:ext cx="100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commons.wikimedia.org/wiki/File:Phone_Shiny_Icon.sv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09368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A2FE-4FB6-48D2-A0FD-30FF5E032C3D}"/>
              </a:ext>
            </a:extLst>
          </p:cNvPr>
          <p:cNvSpPr txBox="1"/>
          <p:nvPr/>
        </p:nvSpPr>
        <p:spPr>
          <a:xfrm>
            <a:off x="719091" y="532660"/>
            <a:ext cx="1082188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Course information </a:t>
            </a:r>
          </a:p>
          <a:p>
            <a:r>
              <a:rPr lang="en-GB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course is for you if English is not your first language and you would like to improve your speaking, listening, reading and writing skills.</a:t>
            </a:r>
          </a:p>
          <a:p>
            <a:endParaRPr lang="en-GB" sz="2800" dirty="0"/>
          </a:p>
          <a:p>
            <a:r>
              <a:rPr lang="en-GB" sz="2800" b="1" dirty="0"/>
              <a:t>Your learning plan:</a:t>
            </a:r>
          </a:p>
          <a:p>
            <a:r>
              <a:rPr lang="en-GB" sz="2800" dirty="0"/>
              <a:t>Your teacher will support you to set learning goals for your individual learning plan. </a:t>
            </a:r>
          </a:p>
          <a:p>
            <a:endParaRPr lang="en-GB" sz="2800" dirty="0"/>
          </a:p>
          <a:p>
            <a:r>
              <a:rPr lang="en-GB" sz="2800" b="1" dirty="0"/>
              <a:t>Assessment: </a:t>
            </a:r>
          </a:p>
          <a:p>
            <a:r>
              <a:rPr lang="en-GB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 will keep a record of work showing what you have learned 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and how you are progressing.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There are no formal exams at the end of this </a:t>
            </a:r>
            <a:r>
              <a:rPr lang="en-GB" sz="2800" dirty="0" smtClean="0"/>
              <a:t>course for this term. </a:t>
            </a:r>
            <a:r>
              <a:rPr lang="en-GB" sz="2800" dirty="0"/>
              <a:t>You will receive a certificate from Islington Adult Community Learning.</a:t>
            </a:r>
          </a:p>
          <a:p>
            <a:endParaRPr lang="en-GB" sz="2000" dirty="0"/>
          </a:p>
          <a:p>
            <a:endParaRPr lang="en-GB" dirty="0"/>
          </a:p>
        </p:txBody>
      </p:sp>
      <p:pic>
        <p:nvPicPr>
          <p:cNvPr id="2060" name="Picture 12" descr="Text sign showing set goals. conceptual photo defining or achieving  something in the future based on plan man holding">
            <a:extLst>
              <a:ext uri="{FF2B5EF4-FFF2-40B4-BE49-F238E27FC236}">
                <a16:creationId xmlns:a16="http://schemas.microsoft.com/office/drawing/2014/main" id="{BB4DC04B-B58D-4900-B6CE-6E70003B2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3284597"/>
            <a:ext cx="1695449" cy="120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3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88313-ABA0-49AF-BF65-619C28274F43}"/>
              </a:ext>
            </a:extLst>
          </p:cNvPr>
          <p:cNvSpPr txBox="1"/>
          <p:nvPr/>
        </p:nvSpPr>
        <p:spPr>
          <a:xfrm>
            <a:off x="550416" y="346229"/>
            <a:ext cx="110526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r>
              <a:rPr lang="en-GB" sz="3600" b="1" dirty="0"/>
              <a:t>After completing your course: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You can progress to higher level ESOL courses.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You may be able to continue your learning with us by joining other ACL courses:</a:t>
            </a:r>
          </a:p>
          <a:p>
            <a:r>
              <a:rPr lang="en-GB" sz="2800" dirty="0"/>
              <a:t>      Functional Skills English</a:t>
            </a:r>
          </a:p>
          <a:p>
            <a:r>
              <a:rPr lang="en-GB" sz="2800" dirty="0"/>
              <a:t>      Maths </a:t>
            </a:r>
          </a:p>
          <a:p>
            <a:r>
              <a:rPr lang="en-GB" sz="2800" dirty="0"/>
              <a:t>      Digital/ computer skills</a:t>
            </a:r>
          </a:p>
          <a:p>
            <a:r>
              <a:rPr lang="en-GB" sz="2800" dirty="0"/>
              <a:t>      Family learning </a:t>
            </a:r>
          </a:p>
          <a:p>
            <a:r>
              <a:rPr lang="en-GB" sz="2800" dirty="0"/>
              <a:t>      </a:t>
            </a:r>
            <a:r>
              <a:rPr lang="en-GB" sz="2800" b="1" dirty="0"/>
              <a:t>Vocational</a:t>
            </a:r>
            <a:r>
              <a:rPr lang="en-GB" sz="2800" dirty="0"/>
              <a:t> and employment skills </a:t>
            </a:r>
          </a:p>
          <a:p>
            <a:endParaRPr lang="en-GB" sz="2800" dirty="0"/>
          </a:p>
          <a:p>
            <a:r>
              <a:rPr lang="en-GB" sz="2800" dirty="0"/>
              <a:t>      </a:t>
            </a:r>
            <a:r>
              <a:rPr lang="en-GB" sz="2400" dirty="0"/>
              <a:t>vocational – (adjective) to prepare you for a specific type of work </a:t>
            </a:r>
          </a:p>
        </p:txBody>
      </p:sp>
      <p:pic>
        <p:nvPicPr>
          <p:cNvPr id="3074" name="Picture 2" descr="Writing note showing Thinking About The Future. Business photo showcasing  Making plans for tomorrow Establishing goals Speech Bubble with Border  Empty Stock Photo - Alamy">
            <a:extLst>
              <a:ext uri="{FF2B5EF4-FFF2-40B4-BE49-F238E27FC236}">
                <a16:creationId xmlns:a16="http://schemas.microsoft.com/office/drawing/2014/main" id="{57893DA4-ECAC-413D-908A-6B0ED0261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1"/>
          <a:stretch/>
        </p:blipFill>
        <p:spPr bwMode="auto">
          <a:xfrm>
            <a:off x="9126245" y="184674"/>
            <a:ext cx="2245834" cy="224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7DDA48-1D67-4E13-B6B5-B90307162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037094"/>
              </p:ext>
            </p:extLst>
          </p:nvPr>
        </p:nvGraphicFramePr>
        <p:xfrm>
          <a:off x="967666" y="6081204"/>
          <a:ext cx="8371643" cy="512889"/>
        </p:xfrm>
        <a:graphic>
          <a:graphicData uri="http://schemas.openxmlformats.org/drawingml/2006/table">
            <a:tbl>
              <a:tblPr/>
              <a:tblGrid>
                <a:gridCol w="8371643">
                  <a:extLst>
                    <a:ext uri="{9D8B030D-6E8A-4147-A177-3AD203B41FA5}">
                      <a16:colId xmlns:a16="http://schemas.microsoft.com/office/drawing/2014/main" val="78989146"/>
                    </a:ext>
                  </a:extLst>
                </a:gridCol>
              </a:tblGrid>
              <a:tr h="51288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802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27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B55781-5A4E-4EBE-B396-392FC837BAB8}"/>
              </a:ext>
            </a:extLst>
          </p:cNvPr>
          <p:cNvSpPr txBox="1"/>
          <p:nvPr/>
        </p:nvSpPr>
        <p:spPr>
          <a:xfrm>
            <a:off x="559293" y="497150"/>
            <a:ext cx="10999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What do you need for online classes?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 descr="A picture containing stationary, implement&#10;&#10;Description automatically generated">
            <a:extLst>
              <a:ext uri="{FF2B5EF4-FFF2-40B4-BE49-F238E27FC236}">
                <a16:creationId xmlns:a16="http://schemas.microsoft.com/office/drawing/2014/main" id="{15E4DE7C-9CB7-46A0-BA9B-3B3BEE8B9A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365350" y="4073809"/>
            <a:ext cx="3457572" cy="2314573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0449E2-33E5-4921-A9E2-E232E6F4A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257205" y="1543556"/>
            <a:ext cx="3298045" cy="2199770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158620-A08C-4563-A1D0-F37705C672D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307192" y="497150"/>
            <a:ext cx="3251534" cy="2403842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1187FB1F-295A-4585-B45A-AF79B5CA861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367470" y="4073809"/>
            <a:ext cx="3299655" cy="2199770"/>
          </a:xfrm>
          <a:prstGeom prst="rect">
            <a:avLst/>
          </a:prstGeom>
        </p:spPr>
      </p:pic>
      <p:pic>
        <p:nvPicPr>
          <p:cNvPr id="17" name="Picture 16" descr="A close up of a device&#10;&#10;Description automatically generated">
            <a:extLst>
              <a:ext uri="{FF2B5EF4-FFF2-40B4-BE49-F238E27FC236}">
                <a16:creationId xmlns:a16="http://schemas.microsoft.com/office/drawing/2014/main" id="{8AF40AFD-9CB2-400A-8915-CE8C0B938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4939912" y="4178582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9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6B9939-8E89-44B3-9873-CAF469F81DEF}"/>
              </a:ext>
            </a:extLst>
          </p:cNvPr>
          <p:cNvSpPr txBox="1"/>
          <p:nvPr/>
        </p:nvSpPr>
        <p:spPr>
          <a:xfrm>
            <a:off x="470517" y="506027"/>
            <a:ext cx="106709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do you need for online classes?</a:t>
            </a:r>
          </a:p>
          <a:p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pen or pencil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notebook or 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phone, tablet or laptop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earphones/ headphones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internet connection  </a:t>
            </a:r>
          </a:p>
        </p:txBody>
      </p:sp>
      <p:pic>
        <p:nvPicPr>
          <p:cNvPr id="8196" name="Picture 4" descr="How a $2 Notebook Helps My Insomnia | Wirecutter">
            <a:extLst>
              <a:ext uri="{FF2B5EF4-FFF2-40B4-BE49-F238E27FC236}">
                <a16:creationId xmlns:a16="http://schemas.microsoft.com/office/drawing/2014/main" id="{1063E5EB-3ECC-421A-8A80-86B90513E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01" y="3586163"/>
            <a:ext cx="5235982" cy="261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65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4726</TotalTime>
  <Words>718</Words>
  <Application>Microsoft Office PowerPoint</Application>
  <PresentationFormat>Widescreen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Segoe UI Emoji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Belikova</dc:creator>
  <cp:lastModifiedBy>Esen, Gulcoy</cp:lastModifiedBy>
  <cp:revision>173</cp:revision>
  <dcterms:created xsi:type="dcterms:W3CDTF">2020-10-16T17:48:01Z</dcterms:created>
  <dcterms:modified xsi:type="dcterms:W3CDTF">2020-11-08T19:59:30Z</dcterms:modified>
</cp:coreProperties>
</file>