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82" r:id="rId5"/>
  </p:sldMasterIdLst>
  <p:notesMasterIdLst>
    <p:notesMasterId r:id="rId23"/>
  </p:notesMasterIdLst>
  <p:sldIdLst>
    <p:sldId id="271" r:id="rId6"/>
    <p:sldId id="272" r:id="rId7"/>
    <p:sldId id="319" r:id="rId8"/>
    <p:sldId id="280" r:id="rId9"/>
    <p:sldId id="293" r:id="rId10"/>
    <p:sldId id="295" r:id="rId11"/>
    <p:sldId id="310" r:id="rId12"/>
    <p:sldId id="312" r:id="rId13"/>
    <p:sldId id="313" r:id="rId14"/>
    <p:sldId id="321" r:id="rId15"/>
    <p:sldId id="322" r:id="rId16"/>
    <p:sldId id="320" r:id="rId17"/>
    <p:sldId id="323" r:id="rId18"/>
    <p:sldId id="324" r:id="rId19"/>
    <p:sldId id="307" r:id="rId20"/>
    <p:sldId id="274" r:id="rId21"/>
    <p:sldId id="3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81A6-6718-4D96-BEF1-F08B1156B53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7DA8-6DF3-4C28-8570-09BC3F5A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5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1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DA8-6DF3-4C28-8570-09BC3F5A18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0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0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9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1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3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1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8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5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4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7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9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.files.bbci.co.uk/skillswise/en33inst-e2-w-order-the-instructions.pdf" TargetMode="External"/><Relationship Id="rId2" Type="http://schemas.openxmlformats.org/officeDocument/2006/relationships/hyperlink" Target="https://www.britannica.com/on-this-day/January-1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bbcgoodfood.com/recipes/lamb-biryani" TargetMode="External"/><Relationship Id="rId5" Type="http://schemas.openxmlformats.org/officeDocument/2006/relationships/hyperlink" Target="http://teach.files.bbci.co.uk/skillswise/en33inst-l1-f-following-and-writing-instructions.pdf" TargetMode="External"/><Relationship Id="rId4" Type="http://schemas.openxmlformats.org/officeDocument/2006/relationships/hyperlink" Target="http://teach.files.bbci.co.uk/skillswise/en33inst-l1-w-writing-a-recipe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ulcoy.esen@islington.gov.uk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dultlearning.islington.gov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ESOL Level 1</a:t>
            </a: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Spring </a:t>
            </a: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Term</a:t>
            </a:r>
          </a:p>
          <a:p>
            <a:pPr marL="0" indent="0" algn="ctr">
              <a:buNone/>
            </a:pPr>
            <a:endParaRPr lang="en-US" sz="1000" b="1" kern="12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25th </a:t>
            </a:r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</a:rPr>
              <a:t>Jan </a:t>
            </a:r>
            <a:r>
              <a:rPr lang="mr-IN" sz="4000" b="1" kern="1200" dirty="0">
                <a:solidFill>
                  <a:prstClr val="black"/>
                </a:solidFill>
                <a:latin typeface="Calibri" panose="020F0502020204030204"/>
              </a:rPr>
              <a:t>–</a:t>
            </a:r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26</a:t>
            </a:r>
            <a:r>
              <a:rPr lang="en-US" sz="4000" b="1" kern="1200" baseline="30000" dirty="0" smtClean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 Mar 2021</a:t>
            </a:r>
          </a:p>
          <a:p>
            <a:pPr marL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1hr session</a:t>
            </a:r>
            <a:endParaRPr lang="en-US" sz="40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23658" t="23371" r="27960" b="17334"/>
          <a:stretch/>
        </p:blipFill>
        <p:spPr>
          <a:xfrm>
            <a:off x="0" y="619759"/>
            <a:ext cx="8067040" cy="63275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0"/>
            <a:ext cx="11729721" cy="7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23028" t="79822" r="24950" b="486"/>
          <a:stretch/>
        </p:blipFill>
        <p:spPr>
          <a:xfrm>
            <a:off x="106117" y="1730160"/>
            <a:ext cx="11969043" cy="28824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names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16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2269" y="856134"/>
            <a:ext cx="3372747" cy="464438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30590" t="18974" r="56411" b="10549"/>
          <a:stretch/>
        </p:blipFill>
        <p:spPr>
          <a:xfrm>
            <a:off x="616491" y="425220"/>
            <a:ext cx="1818752" cy="63103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231" y="14820"/>
            <a:ext cx="5853518" cy="410400"/>
          </a:xfrm>
        </p:spPr>
        <p:txBody>
          <a:bodyPr/>
          <a:lstStyle/>
          <a:p>
            <a:r>
              <a:rPr lang="en-GB" dirty="0" smtClean="0"/>
              <a:t>Please reorder these instructions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082" t="7695" r="31596"/>
          <a:stretch/>
        </p:blipFill>
        <p:spPr>
          <a:xfrm>
            <a:off x="3606437" y="397566"/>
            <a:ext cx="1828800" cy="6319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8591" t="6533"/>
          <a:stretch/>
        </p:blipFill>
        <p:spPr>
          <a:xfrm>
            <a:off x="6955341" y="220020"/>
            <a:ext cx="1673583" cy="63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4409" y="1729381"/>
            <a:ext cx="4322969" cy="39299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Name your favourite dish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Can you describe it?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Mine is lamb </a:t>
            </a:r>
            <a:r>
              <a:rPr lang="en-GB" sz="2400" dirty="0" smtClean="0"/>
              <a:t>biriyani. It is cooked with rice, meat and spices. It is often garnished with fried onions.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297" y="631512"/>
            <a:ext cx="11604332" cy="410400"/>
          </a:xfrm>
        </p:spPr>
        <p:txBody>
          <a:bodyPr/>
          <a:lstStyle/>
          <a:p>
            <a:r>
              <a:rPr lang="en-GB" dirty="0" smtClean="0"/>
              <a:t>Favourite dish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5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Now, write </a:t>
            </a:r>
            <a:r>
              <a:rPr lang="en-GB" sz="2800" dirty="0" smtClean="0"/>
              <a:t>a simple recipe for your favourite </a:t>
            </a:r>
            <a:r>
              <a:rPr lang="en-GB" sz="2800" dirty="0"/>
              <a:t>dish </a:t>
            </a:r>
            <a:r>
              <a:rPr lang="en-GB" sz="2800" dirty="0" smtClean="0"/>
              <a:t>using </a:t>
            </a:r>
            <a:r>
              <a:rPr lang="en-GB" sz="2800" dirty="0"/>
              <a:t>the correct </a:t>
            </a:r>
            <a:r>
              <a:rPr lang="en-GB" sz="2800" dirty="0" smtClean="0"/>
              <a:t>grammar structure </a:t>
            </a:r>
            <a:r>
              <a:rPr lang="en-GB" sz="2800" dirty="0"/>
              <a:t>and linking </a:t>
            </a:r>
            <a:r>
              <a:rPr lang="en-GB" sz="2800" dirty="0" smtClean="0"/>
              <a:t>words.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Independent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24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82" y="381000"/>
            <a:ext cx="8610600" cy="1293028"/>
          </a:xfrm>
        </p:spPr>
        <p:txBody>
          <a:bodyPr/>
          <a:lstStyle/>
          <a:p>
            <a:pPr algn="ctr" eaLnBrk="1" hangingPunct="1"/>
            <a:r>
              <a:rPr lang="en-GB" altLang="en-US" b="1">
                <a:latin typeface="Arial" charset="0"/>
              </a:rPr>
              <a:t>Summary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 smtClean="0"/>
              <a:t>suggested </a:t>
            </a:r>
            <a:r>
              <a:rPr lang="en-US" altLang="en-US" sz="3600" dirty="0"/>
              <a:t>ways to stay healthy at home</a:t>
            </a:r>
          </a:p>
          <a:p>
            <a:r>
              <a:rPr lang="en-US" altLang="en-US" sz="3600" dirty="0" smtClean="0"/>
              <a:t>described </a:t>
            </a:r>
            <a:r>
              <a:rPr lang="en-US" altLang="en-US" sz="3600" dirty="0"/>
              <a:t>a healthy dish</a:t>
            </a:r>
          </a:p>
          <a:p>
            <a:r>
              <a:rPr lang="en-US" altLang="en-US" sz="3600" dirty="0" smtClean="0"/>
              <a:t>used </a:t>
            </a:r>
            <a:r>
              <a:rPr lang="en-US" altLang="en-US" sz="3600" dirty="0"/>
              <a:t>imperative verbs to give instructions for a healthy recipe</a:t>
            </a:r>
          </a:p>
          <a:p>
            <a:r>
              <a:rPr lang="en-US" altLang="en-US" sz="3600" dirty="0" smtClean="0"/>
              <a:t>wrote </a:t>
            </a:r>
            <a:r>
              <a:rPr lang="en-US" altLang="en-US" sz="3600" dirty="0"/>
              <a:t>a recipe for your </a:t>
            </a:r>
            <a:r>
              <a:rPr lang="en-US" altLang="en-US" sz="3600" dirty="0" err="1"/>
              <a:t>favourite</a:t>
            </a:r>
            <a:r>
              <a:rPr lang="en-US" altLang="en-US" sz="3600" dirty="0"/>
              <a:t> (healthy) dish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496BA3-E411-7743-BA28-F21A5E9E0344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000"/>
          </a:p>
        </p:txBody>
      </p:sp>
      <p:pic>
        <p:nvPicPr>
          <p:cNvPr id="14341" name="Picture 5" descr="MCj04339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998" y="4873331"/>
            <a:ext cx="1473656" cy="106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icture 6" descr="MCj03963040000[1]"/>
          <p:cNvSpPr>
            <a:spLocks noChangeAspect="1" noChangeArrowheads="1"/>
          </p:cNvSpPr>
          <p:nvPr/>
        </p:nvSpPr>
        <p:spPr bwMode="auto">
          <a:xfrm>
            <a:off x="2495551" y="4724401"/>
            <a:ext cx="9128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3" name="Picture 7" descr="MPj04011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19" y="4873331"/>
            <a:ext cx="3927145" cy="106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endParaRPr lang="en-US" sz="66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The </a:t>
            </a:r>
            <a:r>
              <a:rPr lang="en-US" sz="6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end</a:t>
            </a:r>
            <a:endParaRPr lang="en-GB" sz="3200" dirty="0">
              <a:solidFill>
                <a:sysClr val="windowText" lastClr="000000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www.britannica.com/on-this-day/January-15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teach.files.bbci.co.uk/skillswise/en33inst-e2-w-order-the-instructions.pdf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teach.files.bbci.co.uk/skillswise/en33inst-l1-w-writing-a-recipe.pdf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teach.files.bbci.co.uk/skillswise/en33inst-l1-f-following-and-writing-instructions.pdf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www.bbcgoodfood.com/recipes/lamb-biryani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5" y="523629"/>
            <a:ext cx="11604332" cy="410400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Recap: climate change/ways to save money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Aim</a:t>
            </a:r>
            <a:r>
              <a:rPr lang="en-GB" sz="3200" b="1" dirty="0"/>
              <a:t>: </a:t>
            </a:r>
            <a:r>
              <a:rPr lang="en-GB" sz="3200" dirty="0" smtClean="0"/>
              <a:t>to talk about ways to stay healthy at home</a:t>
            </a: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/>
              <a:t>suggest ways to stay healthy at home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d</a:t>
            </a:r>
            <a:r>
              <a:rPr lang="en-GB" sz="3200" dirty="0" smtClean="0"/>
              <a:t>escribe a healthy dish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u</a:t>
            </a:r>
            <a:r>
              <a:rPr lang="en-GB" sz="3200" dirty="0" smtClean="0"/>
              <a:t>se imperative verbs to give instructions for a healthy recipe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</a:t>
            </a:r>
            <a:r>
              <a:rPr lang="en-GB" sz="3200" dirty="0" smtClean="0"/>
              <a:t>rite a recipe for your favourite (healthy) dish</a:t>
            </a: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24684"/>
            <a:ext cx="12278408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10" t="11836" r="29646" b="-6127"/>
          <a:stretch/>
        </p:blipFill>
        <p:spPr>
          <a:xfrm>
            <a:off x="363077" y="56030"/>
            <a:ext cx="5175582" cy="715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67768" y="1981646"/>
            <a:ext cx="4487172" cy="29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ESOL tutors and their learners: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ontact Gulcoy on 07712 403428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 </a:t>
            </a: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gulcoy.esen@islington.gov.uk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Appointments available: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Mondays and Tuesdays 1.30 - 3pm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16070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4260" y="269632"/>
            <a:ext cx="11604332" cy="410400"/>
          </a:xfrm>
        </p:spPr>
        <p:txBody>
          <a:bodyPr/>
          <a:lstStyle/>
          <a:p>
            <a:r>
              <a:rPr lang="en-GB" dirty="0" smtClean="0"/>
              <a:t>Interesting </a:t>
            </a:r>
            <a:r>
              <a:rPr lang="en-GB" dirty="0" smtClean="0"/>
              <a:t>facts for this month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410659" y="4777991"/>
            <a:ext cx="2868805" cy="472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12" t="39807" r="35695" b="40881"/>
          <a:stretch/>
        </p:blipFill>
        <p:spPr>
          <a:xfrm>
            <a:off x="1607736" y="680032"/>
            <a:ext cx="10076486" cy="1853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630" t="24950" r="50997" b="24694"/>
          <a:stretch/>
        </p:blipFill>
        <p:spPr>
          <a:xfrm>
            <a:off x="7666893" y="2045703"/>
            <a:ext cx="4472852" cy="482798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50595" t="24470" r="32418" b="15490"/>
          <a:stretch/>
        </p:blipFill>
        <p:spPr>
          <a:xfrm>
            <a:off x="139361" y="830345"/>
            <a:ext cx="3066064" cy="57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58919280"/>
              </p:ext>
            </p:extLst>
          </p:nvPr>
        </p:nvGraphicFramePr>
        <p:xfrm>
          <a:off x="1182757" y="1954689"/>
          <a:ext cx="8632136" cy="3895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32136">
                  <a:extLst>
                    <a:ext uri="{9D8B030D-6E8A-4147-A177-3AD203B41FA5}">
                      <a16:colId xmlns:a16="http://schemas.microsoft.com/office/drawing/2014/main" val="2689136373"/>
                    </a:ext>
                  </a:extLst>
                </a:gridCol>
              </a:tblGrid>
              <a:tr h="59621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Do some exercises at home (cardio/gentle</a:t>
                      </a:r>
                      <a:r>
                        <a:rPr lang="en-GB" sz="1800" baseline="0" dirty="0" smtClean="0"/>
                        <a:t> type like yoga/</a:t>
                      </a:r>
                      <a:r>
                        <a:rPr lang="en-GB" sz="1800" baseline="0" dirty="0" err="1" smtClean="0"/>
                        <a:t>pilates</a:t>
                      </a:r>
                      <a:r>
                        <a:rPr lang="en-GB" sz="1800" baseline="0" dirty="0" smtClean="0"/>
                        <a:t>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78853"/>
                  </a:ext>
                </a:extLst>
              </a:tr>
              <a:tr h="59621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Drink water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61093"/>
                  </a:ext>
                </a:extLst>
              </a:tr>
              <a:tr h="59621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Have</a:t>
                      </a:r>
                      <a:r>
                        <a:rPr lang="en-GB" sz="1800" baseline="0" dirty="0" smtClean="0"/>
                        <a:t> some I.T/internet – free time (I.T detox) 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46689"/>
                  </a:ext>
                </a:extLst>
              </a:tr>
              <a:tr h="59621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Ensure adequate</a:t>
                      </a:r>
                      <a:r>
                        <a:rPr lang="en-GB" sz="1800" baseline="0" dirty="0" smtClean="0"/>
                        <a:t> ventilation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99138"/>
                  </a:ext>
                </a:extLst>
              </a:tr>
              <a:tr h="59621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Eat healthy food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753673"/>
                  </a:ext>
                </a:extLst>
              </a:tr>
              <a:tr h="59621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Ensure that fresh fruit/vegetables are washed</a:t>
                      </a:r>
                    </a:p>
                    <a:p>
                      <a:endParaRPr lang="en-GB" sz="1800" dirty="0" smtClean="0"/>
                    </a:p>
                    <a:p>
                      <a:r>
                        <a:rPr lang="en-GB" sz="1800" dirty="0" smtClean="0"/>
                        <a:t>Maintain</a:t>
                      </a:r>
                      <a:r>
                        <a:rPr lang="en-GB" sz="1800" baseline="0" dirty="0" smtClean="0"/>
                        <a:t> a healthy sleep pattern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9589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748637"/>
            <a:ext cx="11604332" cy="738640"/>
          </a:xfrm>
        </p:spPr>
        <p:txBody>
          <a:bodyPr/>
          <a:lstStyle/>
          <a:p>
            <a:r>
              <a:rPr lang="en-GB" dirty="0" smtClean="0"/>
              <a:t>Q: how can you stay healthy at home? (Spend a few minutes discussing this in your group)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6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10992048" cy="464438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583" y="716101"/>
            <a:ext cx="11604332" cy="410400"/>
          </a:xfrm>
        </p:spPr>
        <p:txBody>
          <a:bodyPr/>
          <a:lstStyle/>
          <a:p>
            <a:r>
              <a:rPr lang="en-GB" dirty="0" smtClean="0"/>
              <a:t>Suggest some ways to stay healthy at home.</a:t>
            </a:r>
            <a:br>
              <a:rPr lang="en-GB" dirty="0" smtClean="0"/>
            </a:br>
            <a:r>
              <a:rPr lang="en-GB" b="0" dirty="0" smtClean="0"/>
              <a:t>Use the phrase “ you should/could steam vegetables  </a:t>
            </a:r>
            <a:r>
              <a:rPr lang="en-GB" b="0" i="1" dirty="0" smtClean="0"/>
              <a:t>”</a:t>
            </a:r>
            <a:br>
              <a:rPr lang="en-GB" b="0" i="1" dirty="0" smtClean="0"/>
            </a:br>
            <a:r>
              <a:rPr lang="en-GB" dirty="0" smtClean="0"/>
              <a:t>Grammar: modal verb plus </a:t>
            </a:r>
            <a:r>
              <a:rPr lang="en-GB" u="sng" dirty="0" smtClean="0"/>
              <a:t>infinitive 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93583280"/>
              </p:ext>
            </p:extLst>
          </p:nvPr>
        </p:nvGraphicFramePr>
        <p:xfrm>
          <a:off x="293835" y="1540326"/>
          <a:ext cx="9541567" cy="3507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41567">
                  <a:extLst>
                    <a:ext uri="{9D8B030D-6E8A-4147-A177-3AD203B41FA5}">
                      <a16:colId xmlns:a16="http://schemas.microsoft.com/office/drawing/2014/main" val="2689136373"/>
                    </a:ext>
                  </a:extLst>
                </a:gridCol>
              </a:tblGrid>
              <a:tr h="584614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You should eat your meals early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7885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r>
                        <a:rPr lang="en-GB" sz="2400" i="0" dirty="0" smtClean="0"/>
                        <a:t>you should switch your computer off an hour before you sleep</a:t>
                      </a:r>
                      <a:endParaRPr lang="en-GB" sz="2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6109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r>
                        <a:rPr lang="en-GB" sz="2400" i="0" dirty="0" smtClean="0"/>
                        <a:t>You</a:t>
                      </a:r>
                      <a:r>
                        <a:rPr lang="en-GB" sz="2400" i="0" baseline="0" dirty="0" smtClean="0"/>
                        <a:t> should sleep at regular times</a:t>
                      </a:r>
                      <a:endParaRPr lang="en-GB" sz="2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46689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r>
                        <a:rPr lang="en-GB" sz="2400" i="0" dirty="0" smtClean="0"/>
                        <a:t>You should dedicate some time doing something you like/enjoy</a:t>
                      </a:r>
                      <a:endParaRPr lang="en-GB" sz="2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99138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r>
                        <a:rPr lang="en-GB" sz="2400" i="0" dirty="0" smtClean="0"/>
                        <a:t>You should eat fish twice a week</a:t>
                      </a:r>
                      <a:endParaRPr lang="en-GB" sz="2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75367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r>
                        <a:rPr lang="en-GB" sz="2400" i="0" dirty="0" smtClean="0"/>
                        <a:t>You should open your windows everyday (stale/stagnant)</a:t>
                      </a:r>
                      <a:endParaRPr lang="en-GB" sz="2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95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22FC9A-2612-4ADC-A8A3-24D99283E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A77364-5556-4E1D-AD95-3C238494D056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15214c3a-c4c8-4e1b-a9e9-78803475fd2c"/>
  </ds:schemaRefs>
</ds:datastoreItem>
</file>

<file path=customXml/itemProps3.xml><?xml version="1.0" encoding="utf-8"?>
<ds:datastoreItem xmlns:ds="http://schemas.openxmlformats.org/officeDocument/2006/customXml" ds:itemID="{7A02F204-FAE0-42D4-9597-002E0AA48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565</Words>
  <Application>Microsoft Office PowerPoint</Application>
  <PresentationFormat>Widescreen</PresentationFormat>
  <Paragraphs>111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Mangal</vt:lpstr>
      <vt:lpstr>Wingdings</vt:lpstr>
      <vt:lpstr>Office Theme</vt:lpstr>
      <vt:lpstr>Islington Council</vt:lpstr>
      <vt:lpstr>PowerPoint Presentation</vt:lpstr>
      <vt:lpstr>Session aims/objs</vt:lpstr>
      <vt:lpstr>PowerPoint Presentation</vt:lpstr>
      <vt:lpstr>PowerPoint Presentation</vt:lpstr>
      <vt:lpstr>Our ACL 1-1 IAG offer</vt:lpstr>
      <vt:lpstr>How can learners book an appointment?</vt:lpstr>
      <vt:lpstr>Interesting facts for this month</vt:lpstr>
      <vt:lpstr>Q: how can you stay healthy at home? (Spend a few minutes discussing this in your group)</vt:lpstr>
      <vt:lpstr>Suggest some ways to stay healthy at home. Use the phrase “ you should/could steam vegetables  ” Grammar: modal verb plus infinitive   </vt:lpstr>
      <vt:lpstr>PowerPoint Presentation</vt:lpstr>
      <vt:lpstr>Linking names</vt:lpstr>
      <vt:lpstr>Please reorder these instructions</vt:lpstr>
      <vt:lpstr>Favourite dish</vt:lpstr>
      <vt:lpstr>Independent work</vt:lpstr>
      <vt:lpstr>Summary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149</cp:revision>
  <dcterms:created xsi:type="dcterms:W3CDTF">2020-04-27T09:47:50Z</dcterms:created>
  <dcterms:modified xsi:type="dcterms:W3CDTF">2021-01-25T14:17:15Z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