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4"/>
  </p:sldMasterIdLst>
  <p:notesMasterIdLst>
    <p:notesMasterId r:id="rId32"/>
  </p:notesMasterIdLst>
  <p:sldIdLst>
    <p:sldId id="256" r:id="rId5"/>
    <p:sldId id="258" r:id="rId6"/>
    <p:sldId id="323" r:id="rId7"/>
    <p:sldId id="271" r:id="rId8"/>
    <p:sldId id="273" r:id="rId9"/>
    <p:sldId id="305" r:id="rId10"/>
    <p:sldId id="325" r:id="rId11"/>
    <p:sldId id="326" r:id="rId12"/>
    <p:sldId id="343" r:id="rId13"/>
    <p:sldId id="344" r:id="rId14"/>
    <p:sldId id="345" r:id="rId15"/>
    <p:sldId id="347" r:id="rId16"/>
    <p:sldId id="363" r:id="rId17"/>
    <p:sldId id="349" r:id="rId18"/>
    <p:sldId id="346" r:id="rId19"/>
    <p:sldId id="354" r:id="rId20"/>
    <p:sldId id="355" r:id="rId21"/>
    <p:sldId id="356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37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05"/>
  </p:normalViewPr>
  <p:slideViewPr>
    <p:cSldViewPr snapToGrid="0" snapToObjects="1">
      <p:cViewPr varScale="1">
        <p:scale>
          <a:sx n="96" d="100"/>
          <a:sy n="96" d="100"/>
        </p:scale>
        <p:origin x="5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2B23B-76E6-4910-B56C-C9AAA3A011F0}" type="datetimeFigureOut">
              <a:rPr lang="en-GB" smtClean="0"/>
              <a:t>26/03/2021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CDD0-EA4A-442F-A3CD-3CE1BAB32C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50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10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82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908050"/>
            <a:ext cx="10363200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981200"/>
            <a:ext cx="5080000" cy="375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07617" y="1981200"/>
            <a:ext cx="5080000" cy="375285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5016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22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904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594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69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29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78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3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6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2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ally-learn-english.com/colon-punctuation.html" TargetMode="Externa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ally-learn-english.com/colon-vs-semicolon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ultlearning.islington.gov.uk/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Functional Skills English</a:t>
            </a:r>
            <a:br>
              <a:rPr lang="en-US" dirty="0" smtClean="0"/>
            </a:br>
            <a:r>
              <a:rPr lang="en-US" dirty="0" smtClean="0"/>
              <a:t>Spring </a:t>
            </a:r>
            <a:r>
              <a:rPr lang="en-US" dirty="0"/>
              <a:t>Term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26th Mar </a:t>
            </a:r>
            <a:r>
              <a:rPr lang="en-GB" sz="4000" dirty="0" smtClean="0"/>
              <a:t>2021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869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Corrections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DD7A-04DF-4691-B5CE-D8A05D008BDF}" type="datetime1">
              <a:rPr lang="en-US" smtClean="0"/>
              <a:t>3/26/2021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39151" y="1760555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800" b="1" dirty="0"/>
              <a:t>On Wednesdays, Jeremy </a:t>
            </a:r>
            <a:r>
              <a:rPr lang="en-GB" sz="2800" b="1" dirty="0" smtClean="0"/>
              <a:t>play</a:t>
            </a:r>
            <a:r>
              <a:rPr lang="en-GB" sz="2800" b="1" dirty="0" smtClean="0">
                <a:solidFill>
                  <a:srgbClr val="FF0000"/>
                </a:solidFill>
              </a:rPr>
              <a:t>s </a:t>
            </a:r>
            <a:r>
              <a:rPr lang="en-GB" sz="2800" b="1" dirty="0"/>
              <a:t>the drums in a band.</a:t>
            </a:r>
          </a:p>
          <a:p>
            <a:pPr defTabSz="914400"/>
            <a:endParaRPr lang="en-GB" sz="2800" kern="0" dirty="0" smtClean="0"/>
          </a:p>
          <a:p>
            <a:pPr defTabSz="914400"/>
            <a:endParaRPr lang="en-GB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8017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1" y="384810"/>
            <a:ext cx="6203949" cy="331470"/>
          </a:xfrm>
        </p:spPr>
        <p:txBody>
          <a:bodyPr/>
          <a:lstStyle/>
          <a:p>
            <a:r>
              <a:rPr lang="en-GB" dirty="0" smtClean="0"/>
              <a:t>Grammar practise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3576" y="1198880"/>
            <a:ext cx="11120543" cy="5013960"/>
          </a:xfrm>
        </p:spPr>
        <p:txBody>
          <a:bodyPr/>
          <a:lstStyle/>
          <a:p>
            <a:r>
              <a:rPr lang="en-GB" sz="2800" b="1" dirty="0" smtClean="0"/>
              <a:t>Identify the correct verb in the sentence below</a:t>
            </a:r>
          </a:p>
          <a:p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They </a:t>
            </a:r>
            <a:r>
              <a:rPr lang="en-GB" sz="2400" b="1" dirty="0" smtClean="0"/>
              <a:t>was / were </a:t>
            </a:r>
            <a:r>
              <a:rPr lang="en-GB" sz="2400" dirty="0" smtClean="0"/>
              <a:t>disappointed by the lack of gym equipment.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They </a:t>
            </a:r>
            <a:r>
              <a:rPr lang="en-GB" sz="2400" b="1" dirty="0" smtClean="0"/>
              <a:t>were </a:t>
            </a:r>
            <a:r>
              <a:rPr lang="en-GB" sz="2400" dirty="0"/>
              <a:t>disappointed by the lack of gym equipment.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6398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71" y="379730"/>
            <a:ext cx="10363200" cy="463550"/>
          </a:xfrm>
        </p:spPr>
        <p:txBody>
          <a:bodyPr/>
          <a:lstStyle/>
          <a:p>
            <a:r>
              <a:rPr lang="en-GB" dirty="0"/>
              <a:t>Grammar practise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2336" y="1117600"/>
            <a:ext cx="11176423" cy="374396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Rewrite the sentences below replacing one of the words with a  colon.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 smtClean="0"/>
              <a:t>Zain was late to work because his train got cancelled.</a:t>
            </a:r>
          </a:p>
          <a:p>
            <a:endParaRPr lang="en-GB" sz="2800" dirty="0"/>
          </a:p>
          <a:p>
            <a:r>
              <a:rPr lang="en-GB" sz="2800" dirty="0"/>
              <a:t>Zain was late to </a:t>
            </a:r>
            <a:r>
              <a:rPr lang="en-GB" sz="2800" dirty="0" smtClean="0"/>
              <a:t>work</a:t>
            </a:r>
            <a:r>
              <a:rPr lang="en-GB" sz="2800" b="1" u="sng" dirty="0" smtClean="0">
                <a:solidFill>
                  <a:srgbClr val="FF0000"/>
                </a:solidFill>
              </a:rPr>
              <a:t>: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smtClean="0"/>
              <a:t>his </a:t>
            </a:r>
            <a:r>
              <a:rPr lang="en-GB" sz="2800" dirty="0"/>
              <a:t>train got cancelled.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7599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25" y="167584"/>
            <a:ext cx="7198414" cy="443672"/>
          </a:xfrm>
        </p:spPr>
        <p:txBody>
          <a:bodyPr/>
          <a:lstStyle/>
          <a:p>
            <a:r>
              <a:rPr lang="en-GB" dirty="0" smtClean="0"/>
              <a:t>Explaining colon (and semi colon)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7157" y="793473"/>
            <a:ext cx="5080000" cy="375285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hlinkClick r:id="rId2"/>
              </a:rPr>
              <a:t>colon</a:t>
            </a:r>
            <a:r>
              <a:rPr lang="en-US" dirty="0"/>
              <a:t> is </a:t>
            </a:r>
            <a:r>
              <a:rPr lang="en-US" dirty="0" smtClean="0"/>
              <a:t>used </a:t>
            </a:r>
            <a:r>
              <a:rPr lang="en-US" dirty="0"/>
              <a:t>for one thing: to introduce. </a:t>
            </a:r>
            <a:r>
              <a:rPr lang="en-US" sz="2800" b="1" dirty="0" smtClean="0"/>
              <a:t>(:)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 colon gives emphasis, or importance, to whatever is being </a:t>
            </a:r>
            <a:r>
              <a:rPr lang="en-US" dirty="0" smtClean="0"/>
              <a:t>introduced.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It is </a:t>
            </a:r>
            <a:r>
              <a:rPr lang="en-US" b="1" dirty="0"/>
              <a:t>used to introduce words, phrases, lists and quotations. </a:t>
            </a:r>
          </a:p>
          <a:p>
            <a:endParaRPr lang="en-US" b="1" dirty="0" smtClean="0"/>
          </a:p>
          <a:p>
            <a:r>
              <a:rPr lang="en-US" b="1" dirty="0" smtClean="0"/>
              <a:t>Examples</a:t>
            </a:r>
            <a:r>
              <a:rPr lang="en-US" b="1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 have many pets: dogs, cats, fish and birds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My favorite quote is from my dad: "Follow your dreams</a:t>
            </a:r>
            <a:r>
              <a:rPr lang="en-US" dirty="0" smtClean="0"/>
              <a:t>."</a:t>
            </a:r>
            <a:endParaRPr lang="en-US" dirty="0"/>
          </a:p>
          <a:p>
            <a:r>
              <a:rPr lang="en-US" dirty="0"/>
              <a:t>It takes one thing to graduate from high school: hard work.</a:t>
            </a: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910469" y="692145"/>
            <a:ext cx="6096000" cy="60631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The semicolon </a:t>
            </a:r>
            <a:r>
              <a:rPr lang="en-US" sz="2000" b="1" dirty="0"/>
              <a:t>is used to </a:t>
            </a:r>
            <a:r>
              <a:rPr lang="en-US" sz="2000" b="1" dirty="0" smtClean="0"/>
              <a:t>connect two </a:t>
            </a:r>
            <a:r>
              <a:rPr lang="en-US" sz="2000" b="1" dirty="0"/>
              <a:t>related or similar sentences</a:t>
            </a:r>
            <a:r>
              <a:rPr lang="en-US" sz="2000" b="1" dirty="0" smtClean="0"/>
              <a:t>. </a:t>
            </a:r>
            <a:r>
              <a:rPr lang="en-US" sz="2800" b="1" dirty="0" smtClean="0"/>
              <a:t>(;)</a:t>
            </a:r>
            <a:endParaRPr lang="en-US" sz="2800" b="1" dirty="0"/>
          </a:p>
          <a:p>
            <a:r>
              <a:rPr lang="en-US" sz="2000" b="1" dirty="0"/>
              <a:t>Examples:</a:t>
            </a:r>
          </a:p>
          <a:p>
            <a:endParaRPr lang="en-US" sz="2000" dirty="0"/>
          </a:p>
          <a:p>
            <a:r>
              <a:rPr lang="en-US" sz="2000" dirty="0"/>
              <a:t>•I bought a new bike; the tire is flat.</a:t>
            </a:r>
          </a:p>
          <a:p>
            <a:endParaRPr lang="en-US" sz="2000" dirty="0"/>
          </a:p>
          <a:p>
            <a:r>
              <a:rPr lang="en-US" sz="2000" dirty="0"/>
              <a:t>•Jill wants to adopt a cat; her old cat did not like it.</a:t>
            </a:r>
          </a:p>
          <a:p>
            <a:endParaRPr lang="en-US" sz="2000" dirty="0"/>
          </a:p>
          <a:p>
            <a:r>
              <a:rPr lang="en-US" sz="2000" dirty="0"/>
              <a:t>2) We also use a semicolon to connect items in a list if there are already commas in the sentence. </a:t>
            </a:r>
          </a:p>
          <a:p>
            <a:r>
              <a:rPr lang="en-US" sz="2000" dirty="0"/>
              <a:t>Use a semicolon when listing dates, locations, and names with descriptions.</a:t>
            </a:r>
          </a:p>
          <a:p>
            <a:endParaRPr lang="en-US" sz="2000" dirty="0"/>
          </a:p>
          <a:p>
            <a:r>
              <a:rPr lang="en-US" sz="2000" dirty="0"/>
              <a:t>Examples:</a:t>
            </a:r>
          </a:p>
          <a:p>
            <a:r>
              <a:rPr lang="en-US" sz="2000" dirty="0"/>
              <a:t>•I have lived in </a:t>
            </a:r>
            <a:r>
              <a:rPr lang="en-US" sz="2000" dirty="0" smtClean="0"/>
              <a:t>Islington, London; Alum Rock, Birmingham; </a:t>
            </a:r>
            <a:r>
              <a:rPr lang="en-US" sz="2000" dirty="0"/>
              <a:t>and </a:t>
            </a:r>
            <a:r>
              <a:rPr lang="en-US" sz="2000" dirty="0" smtClean="0"/>
              <a:t>Cardiff, Wales.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•Sarah will be out of town for training on January 2, 2012; October 10, 2012; and January 15, 2013.</a:t>
            </a:r>
          </a:p>
        </p:txBody>
      </p:sp>
    </p:spTree>
    <p:extLst>
      <p:ext uri="{BB962C8B-B14F-4D97-AF65-F5344CB8AC3E}">
        <p14:creationId xmlns:p14="http://schemas.microsoft.com/office/powerpoint/2010/main" val="382432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0619" y="1076960"/>
            <a:ext cx="11110384" cy="4797066"/>
          </a:xfrm>
        </p:spPr>
        <p:txBody>
          <a:bodyPr/>
          <a:lstStyle/>
          <a:p>
            <a:r>
              <a:rPr lang="en-GB" sz="2800" b="1" dirty="0" smtClean="0"/>
              <a:t>Use correct option for the sentence below.</a:t>
            </a:r>
          </a:p>
          <a:p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b="1" dirty="0" smtClean="0"/>
              <a:t>It’s / its </a:t>
            </a:r>
            <a:r>
              <a:rPr lang="en-GB" sz="2800" dirty="0" smtClean="0"/>
              <a:t>important to reduce our consumption of fossil fuels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The council has pledged to reduce </a:t>
            </a:r>
            <a:r>
              <a:rPr lang="en-GB" sz="2800" b="1" dirty="0" smtClean="0"/>
              <a:t>it’s / its </a:t>
            </a:r>
            <a:r>
              <a:rPr lang="en-GB" sz="2800" dirty="0" smtClean="0"/>
              <a:t>CO2 emissions.</a:t>
            </a:r>
            <a:endParaRPr lang="en-GB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4211" y="400050"/>
            <a:ext cx="10363200" cy="245110"/>
          </a:xfrm>
        </p:spPr>
        <p:txBody>
          <a:bodyPr/>
          <a:lstStyle/>
          <a:p>
            <a:r>
              <a:rPr lang="en-GB" dirty="0" smtClean="0"/>
              <a:t>Grammar correction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04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71" y="379730"/>
            <a:ext cx="10363200" cy="463550"/>
          </a:xfrm>
        </p:spPr>
        <p:txBody>
          <a:bodyPr/>
          <a:lstStyle/>
          <a:p>
            <a:r>
              <a:rPr lang="en-GB" dirty="0" smtClean="0"/>
              <a:t>Punctuation </a:t>
            </a:r>
            <a:r>
              <a:rPr lang="en-GB" dirty="0"/>
              <a:t>practise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2336" y="1117600"/>
            <a:ext cx="11176423" cy="3743960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/>
              <a:t>Write the sentences below using a comma in the correct place.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Sara doesn’t own a car so she uses the bus.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After work </a:t>
            </a:r>
            <a:r>
              <a:rPr lang="en-GB" sz="2800" dirty="0"/>
              <a:t>A</a:t>
            </a:r>
            <a:r>
              <a:rPr lang="en-GB" sz="2800" dirty="0" smtClean="0"/>
              <a:t>dam went to the shop.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338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Corrections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888" y="1981200"/>
            <a:ext cx="10866437" cy="3803650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/>
              <a:t>Write the sentences below using a comma in the correct place.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Sara doesn’t own a car, so she uses the bus.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After work, Adam went to the shop.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101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908050"/>
            <a:ext cx="10363200" cy="592759"/>
          </a:xfrm>
        </p:spPr>
        <p:txBody>
          <a:bodyPr/>
          <a:lstStyle/>
          <a:p>
            <a:r>
              <a:rPr lang="en-GB" dirty="0" smtClean="0"/>
              <a:t>Punctuation errors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981200"/>
            <a:ext cx="10790674" cy="375285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Correct the </a:t>
            </a:r>
            <a:r>
              <a:rPr lang="en-GB" sz="2800" b="1" dirty="0" smtClean="0"/>
              <a:t>three </a:t>
            </a:r>
            <a:r>
              <a:rPr lang="en-GB" sz="2800" dirty="0" smtClean="0"/>
              <a:t>punctuation errors in the passage below.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Kwame was telling Ila about a film called The Rush’.</a:t>
            </a:r>
          </a:p>
          <a:p>
            <a:pPr marL="0" indent="0">
              <a:buNone/>
            </a:pPr>
            <a:r>
              <a:rPr lang="en-GB" sz="2800" dirty="0" smtClean="0"/>
              <a:t>“It’s my wifes favourite film,” he said. “She’s watched it at least ten times”!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8156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Corrections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888" y="1981200"/>
            <a:ext cx="10582275" cy="3673475"/>
          </a:xfrm>
        </p:spPr>
        <p:txBody>
          <a:bodyPr/>
          <a:lstStyle/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Kwame was telling Ila about a film called </a:t>
            </a:r>
            <a:r>
              <a:rPr lang="en-GB" sz="2800" dirty="0" smtClean="0">
                <a:solidFill>
                  <a:srgbClr val="FF0000"/>
                </a:solidFill>
              </a:rPr>
              <a:t>‘The </a:t>
            </a:r>
            <a:r>
              <a:rPr lang="en-GB" sz="2800" dirty="0" smtClean="0"/>
              <a:t>Rush’.</a:t>
            </a:r>
          </a:p>
          <a:p>
            <a:pPr marL="0" indent="0">
              <a:buNone/>
            </a:pPr>
            <a:r>
              <a:rPr lang="en-GB" sz="2800" dirty="0" smtClean="0"/>
              <a:t>“It’s my wife</a:t>
            </a:r>
            <a:r>
              <a:rPr lang="en-GB" sz="2800" dirty="0" smtClean="0">
                <a:solidFill>
                  <a:srgbClr val="FF0000"/>
                </a:solidFill>
              </a:rPr>
              <a:t>’s</a:t>
            </a:r>
            <a:r>
              <a:rPr lang="en-GB" sz="2800" dirty="0" smtClean="0"/>
              <a:t> favourite film,” he said. “She’s watched it at least ten times</a:t>
            </a:r>
            <a:r>
              <a:rPr lang="en-GB" sz="2800" dirty="0" smtClean="0">
                <a:solidFill>
                  <a:srgbClr val="FF0000"/>
                </a:solidFill>
              </a:rPr>
              <a:t>!”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26098" t="13493" r="26813" b="10171"/>
          <a:stretch/>
        </p:blipFill>
        <p:spPr>
          <a:xfrm>
            <a:off x="0" y="-248478"/>
            <a:ext cx="5705061" cy="71824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705061" y="785192"/>
            <a:ext cx="6211957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900" dirty="0" smtClean="0"/>
              <a:t>Give one quotation that shows that Naomi enjoyed parts of her trip.</a:t>
            </a:r>
          </a:p>
          <a:p>
            <a:pPr marL="342900" indent="-342900">
              <a:buAutoNum type="arabicPeriod"/>
            </a:pPr>
            <a:endParaRPr lang="en-GB" sz="1900" dirty="0" smtClean="0"/>
          </a:p>
          <a:p>
            <a:pPr marL="342900" indent="-342900">
              <a:buAutoNum type="arabicPeriod"/>
            </a:pPr>
            <a:r>
              <a:rPr lang="en-GB" sz="1900" dirty="0" smtClean="0"/>
              <a:t>Read each claim below and circle to say whether it is true or false.</a:t>
            </a:r>
          </a:p>
          <a:p>
            <a:r>
              <a:rPr lang="en-GB" sz="1900" dirty="0"/>
              <a:t>a</a:t>
            </a:r>
            <a:r>
              <a:rPr lang="en-GB" sz="1900" dirty="0" smtClean="0"/>
              <a:t>. Naomi liked the people she met in Mexico</a:t>
            </a:r>
          </a:p>
          <a:p>
            <a:r>
              <a:rPr lang="en-GB" sz="1900" dirty="0"/>
              <a:t>b</a:t>
            </a:r>
            <a:r>
              <a:rPr lang="en-GB" sz="1900" dirty="0" smtClean="0"/>
              <a:t>. Frances mostly visited cities</a:t>
            </a:r>
          </a:p>
          <a:p>
            <a:r>
              <a:rPr lang="en-GB" sz="1900" dirty="0"/>
              <a:t>c</a:t>
            </a:r>
            <a:r>
              <a:rPr lang="en-GB" sz="1900" dirty="0" smtClean="0"/>
              <a:t>. Frances enjoyed her trip more than Naomi</a:t>
            </a:r>
          </a:p>
          <a:p>
            <a:pPr marL="342900" indent="-342900">
              <a:buAutoNum type="arabicPeriod"/>
            </a:pPr>
            <a:endParaRPr lang="en-GB" sz="1900" dirty="0"/>
          </a:p>
          <a:p>
            <a:r>
              <a:rPr lang="en-GB" sz="1900" dirty="0" smtClean="0"/>
              <a:t>3. Naomi and Frances give different ideas about their trips abroad.</a:t>
            </a:r>
          </a:p>
          <a:p>
            <a:endParaRPr lang="en-GB" sz="1900" dirty="0"/>
          </a:p>
          <a:p>
            <a:pPr marL="342900" indent="-342900">
              <a:buAutoNum type="alphaLcPeriod"/>
            </a:pPr>
            <a:r>
              <a:rPr lang="en-GB" sz="1900" dirty="0" smtClean="0"/>
              <a:t>Compare how the ideas about Mexico are different between the two emails, using an example from each email to support your answer.</a:t>
            </a:r>
          </a:p>
          <a:p>
            <a:pPr marL="342900" indent="-342900">
              <a:buAutoNum type="alphaLcPeriod"/>
            </a:pPr>
            <a:endParaRPr lang="en-GB" sz="1900" dirty="0"/>
          </a:p>
          <a:p>
            <a:pPr marL="342900" indent="-342900">
              <a:buAutoNum type="alphaLcPeriod"/>
            </a:pPr>
            <a:r>
              <a:rPr lang="en-GB" sz="1900" dirty="0" smtClean="0"/>
              <a:t>B. show a difference in the way that ideas about Mexico are conveyed  in the emails, using examples from each email to support your answer.</a:t>
            </a:r>
          </a:p>
          <a:p>
            <a:endParaRPr lang="en-GB" sz="1900" dirty="0"/>
          </a:p>
          <a:p>
            <a:endParaRPr lang="en-GB" sz="1900" dirty="0" smtClean="0"/>
          </a:p>
          <a:p>
            <a:endParaRPr lang="en-GB" sz="1900" dirty="0"/>
          </a:p>
          <a:p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31319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723" y="934277"/>
            <a:ext cx="11623729" cy="5509647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1" dirty="0" smtClean="0"/>
              <a:t>Recap on previous lesson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Aim: To evaluate your learning </a:t>
            </a:r>
            <a:endParaRPr lang="en-GB" sz="3200" b="1" i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Objectives</a:t>
            </a:r>
            <a:r>
              <a:rPr lang="en-GB" sz="3200" b="1" dirty="0"/>
              <a:t>: </a:t>
            </a:r>
            <a:r>
              <a:rPr lang="en-GB" sz="3200" dirty="0"/>
              <a:t>by the end of this session, you </a:t>
            </a:r>
            <a:r>
              <a:rPr lang="en-GB" sz="3200" dirty="0" smtClean="0"/>
              <a:t>will be able 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Practise using grammar correctly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Apply punctuation to text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Punctuate text correctly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Explain grammar rules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Take part in fun and games</a:t>
            </a: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52" y="112939"/>
            <a:ext cx="10820400" cy="707039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5" y="359634"/>
            <a:ext cx="11604332" cy="425646"/>
          </a:xfrm>
        </p:spPr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ourse 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899" y="904461"/>
            <a:ext cx="11610997" cy="5158409"/>
          </a:xfrm>
        </p:spPr>
        <p:txBody>
          <a:bodyPr/>
          <a:lstStyle/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/>
              <a:t>Please write a paragraph on</a:t>
            </a:r>
            <a:r>
              <a:rPr lang="en-GB" sz="2400" dirty="0" smtClean="0"/>
              <a:t>:</a:t>
            </a:r>
          </a:p>
          <a:p>
            <a:endParaRPr lang="en-GB" sz="2400" dirty="0" smtClean="0"/>
          </a:p>
          <a:p>
            <a:r>
              <a:rPr lang="en-GB" sz="2400" b="1" dirty="0"/>
              <a:t>w</a:t>
            </a:r>
            <a:r>
              <a:rPr lang="en-GB" sz="2400" b="1" dirty="0" smtClean="0"/>
              <a:t>hat you enjoyed learning on the course</a:t>
            </a:r>
            <a:endParaRPr lang="en-GB" sz="2400" b="1" dirty="0"/>
          </a:p>
          <a:p>
            <a:endParaRPr lang="en-GB" sz="800" b="1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/>
              <a:t>d</a:t>
            </a:r>
            <a:r>
              <a:rPr lang="en-GB" sz="2400" b="1" dirty="0" smtClean="0"/>
              <a:t>escribe the language/soft skills you learned </a:t>
            </a:r>
            <a:r>
              <a:rPr lang="en-GB" sz="2400" b="1" dirty="0"/>
              <a:t>this </a:t>
            </a:r>
            <a:r>
              <a:rPr lang="en-GB" sz="2400" b="1" dirty="0" smtClean="0"/>
              <a:t>term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/>
              <a:t>w</a:t>
            </a:r>
            <a:r>
              <a:rPr lang="en-GB" sz="2400" b="1" dirty="0" smtClean="0"/>
              <a:t>hat you would like to focus more on next term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i="1" dirty="0" smtClean="0"/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400" i="1" dirty="0" smtClean="0"/>
              <a:t>E.g.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400" i="1" dirty="0" smtClean="0"/>
              <a:t>On this course, I learned how to…(+ infinitive) write in paragraphs/spell words.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Remember </a:t>
            </a:r>
            <a:r>
              <a:rPr lang="en-GB" sz="2400" dirty="0"/>
              <a:t>your </a:t>
            </a:r>
            <a:r>
              <a:rPr lang="en-GB" sz="2400" dirty="0" err="1"/>
              <a:t>SPaG</a:t>
            </a:r>
            <a:r>
              <a:rPr lang="en-GB" sz="2400" dirty="0" smtClean="0"/>
              <a:t>.</a:t>
            </a:r>
            <a:endParaRPr lang="en-GB" sz="800" i="1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i="1" u="sng" dirty="0" smtClean="0"/>
              <a:t>Please email me your course evaluation</a:t>
            </a:r>
            <a:endParaRPr lang="en-GB" sz="2400" i="1" u="sng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7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1" y="241300"/>
            <a:ext cx="10363200" cy="573709"/>
          </a:xfrm>
        </p:spPr>
        <p:txBody>
          <a:bodyPr/>
          <a:lstStyle/>
          <a:p>
            <a:r>
              <a:rPr lang="en-GB" dirty="0" smtClean="0"/>
              <a:t>Independent task: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5750" y="1195387"/>
            <a:ext cx="11253787" cy="4795837"/>
          </a:xfrm>
        </p:spPr>
        <p:txBody>
          <a:bodyPr/>
          <a:lstStyle/>
          <a:p>
            <a:r>
              <a:rPr lang="en-US" sz="2800" dirty="0" smtClean="0"/>
              <a:t>Complete any outstanding work/exam paper and submit as soon as you can.</a:t>
            </a:r>
          </a:p>
          <a:p>
            <a:endParaRPr lang="en-US" sz="2800" dirty="0"/>
          </a:p>
          <a:p>
            <a:r>
              <a:rPr lang="en-US" sz="2800" b="1" dirty="0" smtClean="0"/>
              <a:t>Easter holiday task</a:t>
            </a:r>
          </a:p>
          <a:p>
            <a:r>
              <a:rPr lang="en-US" sz="2800" dirty="0" smtClean="0"/>
              <a:t>L2 writing exam paper (available on Moodle)</a:t>
            </a:r>
          </a:p>
          <a:p>
            <a:endParaRPr lang="en-US" sz="2800" dirty="0"/>
          </a:p>
          <a:p>
            <a:r>
              <a:rPr lang="en-US" sz="2800" dirty="0" smtClean="0"/>
              <a:t>We will be back w/c 26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Apr 2021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079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42" y="416063"/>
            <a:ext cx="10363200" cy="844550"/>
          </a:xfrm>
        </p:spPr>
        <p:txBody>
          <a:bodyPr/>
          <a:lstStyle/>
          <a:p>
            <a:r>
              <a:rPr lang="en-GB" dirty="0" smtClean="0"/>
              <a:t>Fun and games time!!!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7034" y="1603513"/>
            <a:ext cx="5522936" cy="3752850"/>
          </a:xfrm>
        </p:spPr>
        <p:txBody>
          <a:bodyPr/>
          <a:lstStyle/>
          <a:p>
            <a:r>
              <a:rPr lang="en-GB" sz="2400" dirty="0" smtClean="0"/>
              <a:t>Think of some items (from a-z) you can buy from a magical shop that sells </a:t>
            </a:r>
            <a:r>
              <a:rPr lang="en-GB" sz="2400" i="1" u="sng" dirty="0" smtClean="0"/>
              <a:t>everything</a:t>
            </a:r>
            <a:r>
              <a:rPr lang="en-GB" sz="2400" dirty="0" smtClean="0"/>
              <a:t> in the entire world…</a:t>
            </a:r>
          </a:p>
          <a:p>
            <a:endParaRPr lang="en-GB" sz="2400" dirty="0"/>
          </a:p>
          <a:p>
            <a:r>
              <a:rPr lang="en-GB" sz="2400" dirty="0" smtClean="0"/>
              <a:t>We are going to play a memory/noun/article (a/an) game.</a:t>
            </a:r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260456" y="1603513"/>
            <a:ext cx="5080000" cy="3752850"/>
          </a:xfrm>
        </p:spPr>
      </p:sp>
    </p:spTree>
    <p:extLst>
      <p:ext uri="{BB962C8B-B14F-4D97-AF65-F5344CB8AC3E}">
        <p14:creationId xmlns:p14="http://schemas.microsoft.com/office/powerpoint/2010/main" val="1105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4" y="1368000"/>
            <a:ext cx="11554636" cy="4893652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The aim of this game is to </a:t>
            </a:r>
            <a:r>
              <a:rPr lang="en-GB" sz="2800" u="sng" dirty="0" smtClean="0"/>
              <a:t>remember and follow alphabetical ordering</a:t>
            </a:r>
          </a:p>
          <a:p>
            <a:pPr marL="0" indent="0">
              <a:buNone/>
            </a:pPr>
            <a:r>
              <a:rPr lang="en-GB" sz="2800" dirty="0" smtClean="0"/>
              <a:t>(a, b, c, d ,e, f, g…) for listing nouns (using the articles correctly).</a:t>
            </a:r>
          </a:p>
          <a:p>
            <a:endParaRPr lang="en-GB" sz="2800" dirty="0"/>
          </a:p>
          <a:p>
            <a:r>
              <a:rPr lang="en-GB" sz="2400" b="1" dirty="0" smtClean="0"/>
              <a:t>E.g.</a:t>
            </a:r>
          </a:p>
          <a:p>
            <a:endParaRPr lang="en-GB" sz="800" dirty="0"/>
          </a:p>
          <a:p>
            <a:r>
              <a:rPr lang="en-GB" sz="2800" i="1" dirty="0" smtClean="0"/>
              <a:t>I went to the shop and bought…    </a:t>
            </a:r>
          </a:p>
          <a:p>
            <a:r>
              <a:rPr lang="en-GB" sz="2800" i="1" dirty="0" smtClean="0"/>
              <a:t>An </a:t>
            </a:r>
            <a:r>
              <a:rPr lang="en-GB" sz="2800" b="1" i="1" dirty="0" smtClean="0">
                <a:solidFill>
                  <a:srgbClr val="FF0000"/>
                </a:solidFill>
              </a:rPr>
              <a:t>a</a:t>
            </a:r>
            <a:r>
              <a:rPr lang="en-GB" sz="2800" i="1" dirty="0" smtClean="0"/>
              <a:t>pple</a:t>
            </a:r>
          </a:p>
          <a:p>
            <a:r>
              <a:rPr lang="en-GB" sz="2800" i="1" dirty="0" smtClean="0"/>
              <a:t>A </a:t>
            </a:r>
            <a:r>
              <a:rPr lang="en-GB" sz="2800" b="1" i="1" dirty="0" smtClean="0">
                <a:solidFill>
                  <a:srgbClr val="FF0000"/>
                </a:solidFill>
              </a:rPr>
              <a:t>b</a:t>
            </a:r>
            <a:r>
              <a:rPr lang="en-GB" sz="2800" i="1" dirty="0" smtClean="0"/>
              <a:t>all</a:t>
            </a:r>
          </a:p>
          <a:p>
            <a:r>
              <a:rPr lang="en-GB" sz="2800" i="1" dirty="0" smtClean="0"/>
              <a:t>Some </a:t>
            </a:r>
            <a:r>
              <a:rPr lang="en-GB" sz="2800" b="1" i="1" dirty="0" smtClean="0">
                <a:solidFill>
                  <a:srgbClr val="FF0000"/>
                </a:solidFill>
              </a:rPr>
              <a:t>c</a:t>
            </a:r>
            <a:r>
              <a:rPr lang="en-GB" sz="2800" i="1" dirty="0" smtClean="0"/>
              <a:t>hocolate</a:t>
            </a:r>
          </a:p>
          <a:p>
            <a:r>
              <a:rPr lang="en-GB" sz="2800" i="1" dirty="0" smtClean="0"/>
              <a:t>A </a:t>
            </a:r>
            <a:r>
              <a:rPr lang="en-GB" sz="2800" b="1" i="1" dirty="0" smtClean="0">
                <a:solidFill>
                  <a:srgbClr val="FF0000"/>
                </a:solidFill>
              </a:rPr>
              <a:t>d</a:t>
            </a:r>
            <a:r>
              <a:rPr lang="en-GB" sz="2800" i="1" dirty="0" smtClean="0"/>
              <a:t>oughnut</a:t>
            </a:r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4138" y="752229"/>
            <a:ext cx="11604332" cy="410400"/>
          </a:xfrm>
        </p:spPr>
        <p:txBody>
          <a:bodyPr/>
          <a:lstStyle/>
          <a:p>
            <a:r>
              <a:rPr lang="en-GB" dirty="0" smtClean="0"/>
              <a:t>Memory/noun game: “I went to the shop and I bought a…”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36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11170952" cy="4644382"/>
          </a:xfrm>
        </p:spPr>
        <p:txBody>
          <a:bodyPr/>
          <a:lstStyle/>
          <a:p>
            <a:r>
              <a:rPr lang="en-GB" dirty="0" smtClean="0"/>
              <a:t>I will say a word and you will respond with a word that it is related to.</a:t>
            </a:r>
          </a:p>
          <a:p>
            <a:endParaRPr lang="en-GB" dirty="0"/>
          </a:p>
          <a:p>
            <a:r>
              <a:rPr lang="en-GB" dirty="0" smtClean="0"/>
              <a:t>For e.g.</a:t>
            </a:r>
          </a:p>
          <a:p>
            <a:endParaRPr lang="en-GB" dirty="0"/>
          </a:p>
          <a:p>
            <a:r>
              <a:rPr lang="en-GB" dirty="0" smtClean="0"/>
              <a:t>‘bread’ – ‘butter’</a:t>
            </a:r>
          </a:p>
          <a:p>
            <a:r>
              <a:rPr lang="en-GB" dirty="0" smtClean="0"/>
              <a:t>‘tall’ – ‘building’</a:t>
            </a:r>
          </a:p>
          <a:p>
            <a:r>
              <a:rPr lang="en-GB" dirty="0" smtClean="0"/>
              <a:t>‘sugar’ – ‘sweets’</a:t>
            </a:r>
          </a:p>
          <a:p>
            <a:r>
              <a:rPr lang="en-GB" dirty="0" smtClean="0"/>
              <a:t>‘brown’ – ‘mud’</a:t>
            </a:r>
          </a:p>
          <a:p>
            <a:r>
              <a:rPr lang="en-GB" dirty="0" smtClean="0"/>
              <a:t>‘paper’ – ‘trees’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Collocation game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4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36550"/>
            <a:ext cx="10363200" cy="844550"/>
          </a:xfrm>
        </p:spPr>
        <p:txBody>
          <a:bodyPr/>
          <a:lstStyle/>
          <a:p>
            <a:r>
              <a:rPr lang="en-GB" dirty="0" smtClean="0"/>
              <a:t>Lesson 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1926" y="1360003"/>
            <a:ext cx="11221278" cy="4389783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In the lesson, you…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 smtClean="0">
              <a:solidFill>
                <a:prstClr val="black"/>
              </a:solidFill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>
              <a:solidFill>
                <a:prstClr val="black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Practised using grammar correctly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Applied punctuation to text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Punctuated text correctly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Explained grammar rules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Recognised similarities and differences in text.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909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4" y="1367999"/>
            <a:ext cx="11111317" cy="5206735"/>
          </a:xfrm>
        </p:spPr>
        <p:txBody>
          <a:bodyPr/>
          <a:lstStyle/>
          <a:p>
            <a:endParaRPr lang="en-GB" sz="800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https://www.really-learn-english.com/colon-vs-semicolon.html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References: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67207" y="1514925"/>
            <a:ext cx="11037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62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735008" y="1014404"/>
            <a:ext cx="8141906" cy="4644382"/>
          </a:xfrm>
        </p:spPr>
        <p:txBody>
          <a:bodyPr/>
          <a:lstStyle/>
          <a:p>
            <a:endParaRPr lang="en-GB" sz="2800" b="1" dirty="0" smtClean="0"/>
          </a:p>
          <a:p>
            <a:pPr marL="0" indent="0" algn="ctr">
              <a:buNone/>
            </a:pPr>
            <a:r>
              <a:rPr lang="en-GB" sz="2800" b="1" dirty="0" smtClean="0"/>
              <a:t>The </a:t>
            </a:r>
            <a:r>
              <a:rPr lang="en-GB" sz="2800" b="1" dirty="0" smtClean="0"/>
              <a:t>End</a:t>
            </a:r>
            <a:endParaRPr lang="en-GB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AutoShape 2" descr="Ramadan 2021? | This Is Local Lond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33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68491" y="3882786"/>
            <a:ext cx="242454" cy="247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7910" y="873034"/>
            <a:ext cx="4191001" cy="678981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Learning Class Rules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605" y="2121575"/>
            <a:ext cx="7010400" cy="3522420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be somewhere quiet.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you’re at home wear appropriate clothes.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on time.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everyone and do as the teacher asks.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until you’re asked to speak.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your microphone off when others are talking.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patient because sometimes the systems don’t work.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your homework.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record or screenshot any part of the lesson.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 and learn!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7" y="1065248"/>
            <a:ext cx="3129878" cy="859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54" y="5181512"/>
            <a:ext cx="817419" cy="5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5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summer term we are offering IAG sessions 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35553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82" y="276916"/>
            <a:ext cx="9131575" cy="359189"/>
          </a:xfrm>
        </p:spPr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457" t="12843" r="30153" b="14574"/>
          <a:stretch/>
        </p:blipFill>
        <p:spPr>
          <a:xfrm>
            <a:off x="-304299" y="-49696"/>
            <a:ext cx="4512419" cy="4944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050" t="14628" r="31802" b="17986"/>
          <a:stretch/>
        </p:blipFill>
        <p:spPr>
          <a:xfrm>
            <a:off x="3977007" y="2332364"/>
            <a:ext cx="4035287" cy="4562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7051" t="13492" r="28023" b="8536"/>
          <a:stretch/>
        </p:blipFill>
        <p:spPr>
          <a:xfrm>
            <a:off x="8183453" y="160773"/>
            <a:ext cx="4008547" cy="445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2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5417" y="2627392"/>
            <a:ext cx="3879067" cy="15301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33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David Coleman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Safeguarding Lead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Tel 020 7527 3343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ACLSafeguarding@islington.ac.uk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17" y="534746"/>
            <a:ext cx="7886700" cy="994172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Safeguarding poster</a:t>
            </a:r>
            <a:endParaRPr lang="en-GB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79" y="7985"/>
            <a:ext cx="5430520" cy="68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3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347"/>
          <a:stretch/>
        </p:blipFill>
        <p:spPr>
          <a:xfrm>
            <a:off x="6433423" y="857251"/>
            <a:ext cx="4028492" cy="509651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30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Grammar practise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03" y="1623063"/>
            <a:ext cx="11610997" cy="4507657"/>
          </a:xfrm>
        </p:spPr>
        <p:txBody>
          <a:bodyPr/>
          <a:lstStyle/>
          <a:p>
            <a:r>
              <a:rPr lang="en-GB" sz="2800" dirty="0" smtClean="0"/>
              <a:t>Correct the sentence below using the correct verb ending.</a:t>
            </a:r>
          </a:p>
          <a:p>
            <a:endParaRPr lang="en-GB" sz="2800" dirty="0"/>
          </a:p>
          <a:p>
            <a:r>
              <a:rPr lang="en-GB" sz="2800" b="1" dirty="0" smtClean="0"/>
              <a:t>On Wednesdays, Jeremy play the drums in a band.</a:t>
            </a:r>
          </a:p>
          <a:p>
            <a:endParaRPr lang="en-GB" sz="2800" dirty="0"/>
          </a:p>
          <a:p>
            <a:endParaRPr lang="en-GB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6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9" ma:contentTypeDescription="Create a new document." ma:contentTypeScope="" ma:versionID="0205f85d50610c948b32b0702bffd475">
  <xsd:schema xmlns:xsd="http://www.w3.org/2001/XMLSchema" xmlns:xs="http://www.w3.org/2001/XMLSchema" xmlns:p="http://schemas.microsoft.com/office/2006/metadata/properties" xmlns:ns3="15214c3a-c4c8-4e1b-a9e9-78803475fd2c" targetNamespace="http://schemas.microsoft.com/office/2006/metadata/properties" ma:root="true" ma:fieldsID="e8ffbe8545d8726e788a94ae0780955b" ns3:_="">
    <xsd:import namespace="15214c3a-c4c8-4e1b-a9e9-78803475fd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EDEDC6-3292-438A-A6B4-A022432EC9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2AF983-8EEF-464B-8CB5-0942C9DAF92F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15214c3a-c4c8-4e1b-a9e9-78803475fd2c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13163C7-C031-4EE1-BE53-B44058DA99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5899</TotalTime>
  <Words>1260</Words>
  <Application>Microsoft Office PowerPoint</Application>
  <PresentationFormat>Widescreen</PresentationFormat>
  <Paragraphs>218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Islington Council</vt:lpstr>
      <vt:lpstr>Functional Skills English Spring Term</vt:lpstr>
      <vt:lpstr>Session aims/objs</vt:lpstr>
      <vt:lpstr>Online Learning Class Rules</vt:lpstr>
      <vt:lpstr>Our ACL 1-1 IAG offer</vt:lpstr>
      <vt:lpstr>How can learners book an appointment?</vt:lpstr>
      <vt:lpstr>PowerPoint Presentation</vt:lpstr>
      <vt:lpstr>Safeguarding poster</vt:lpstr>
      <vt:lpstr>PowerPoint Presentation</vt:lpstr>
      <vt:lpstr>Grammar practise</vt:lpstr>
      <vt:lpstr>Corrections </vt:lpstr>
      <vt:lpstr>Grammar practise</vt:lpstr>
      <vt:lpstr>Grammar practise</vt:lpstr>
      <vt:lpstr>Explaining colon (and semi colon)</vt:lpstr>
      <vt:lpstr>Grammar correction</vt:lpstr>
      <vt:lpstr>Punctuation practise</vt:lpstr>
      <vt:lpstr>Corrections</vt:lpstr>
      <vt:lpstr>Punctuation errors</vt:lpstr>
      <vt:lpstr>Corrections</vt:lpstr>
      <vt:lpstr>PowerPoint Presentation</vt:lpstr>
      <vt:lpstr>Course evaluation</vt:lpstr>
      <vt:lpstr>Independent task:</vt:lpstr>
      <vt:lpstr>Fun and games time!!!</vt:lpstr>
      <vt:lpstr>Memory/noun game: “I went to the shop and I bought a…”</vt:lpstr>
      <vt:lpstr>Collocation game</vt:lpstr>
      <vt:lpstr>Lesson summary</vt:lpstr>
      <vt:lpstr>References: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Level 1 Summer Term</dc:title>
  <dc:creator>Microsoft Office User</dc:creator>
  <cp:lastModifiedBy>Rahim, Nilupa</cp:lastModifiedBy>
  <cp:revision>495</cp:revision>
  <dcterms:created xsi:type="dcterms:W3CDTF">2020-04-27T09:47:50Z</dcterms:created>
  <dcterms:modified xsi:type="dcterms:W3CDTF">2021-03-26T12:03:25Z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