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2" r:id="rId2"/>
    <p:sldId id="256" r:id="rId3"/>
    <p:sldId id="335" r:id="rId4"/>
    <p:sldId id="350" r:id="rId5"/>
    <p:sldId id="352" r:id="rId6"/>
    <p:sldId id="347" r:id="rId7"/>
    <p:sldId id="351" r:id="rId8"/>
    <p:sldId id="346" r:id="rId9"/>
    <p:sldId id="349" r:id="rId10"/>
    <p:sldId id="348" r:id="rId11"/>
    <p:sldId id="353" r:id="rId12"/>
    <p:sldId id="354" r:id="rId13"/>
    <p:sldId id="332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Esen, Gulcoy" initials="EG" lastIdx="1" clrIdx="0">
    <p:extLst>
      <p:ext uri="{19B8F6BF-5375-455C-9EA6-DF929625EA0E}">
        <p15:presenceInfo xmlns:p15="http://schemas.microsoft.com/office/powerpoint/2012/main" userId="S-1-5-21-842925246-1214440339-725345543-90120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74" autoAdjust="0"/>
    <p:restoredTop sz="94660"/>
  </p:normalViewPr>
  <p:slideViewPr>
    <p:cSldViewPr snapToGrid="0">
      <p:cViewPr varScale="1">
        <p:scale>
          <a:sx n="77" d="100"/>
          <a:sy n="77" d="100"/>
        </p:scale>
        <p:origin x="80" y="1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B7094-9FAE-4E9F-B06F-ED0670ED4B64}" type="datetimeFigureOut">
              <a:rPr lang="en-GB" smtClean="0"/>
              <a:t>20/10/2021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DA7D-B7CC-4C68-84AB-E68737BBE926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561464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B7094-9FAE-4E9F-B06F-ED0670ED4B64}" type="datetimeFigureOut">
              <a:rPr lang="en-GB" smtClean="0"/>
              <a:t>20/10/2021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DA7D-B7CC-4C68-84AB-E68737BBE926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09094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B7094-9FAE-4E9F-B06F-ED0670ED4B64}" type="datetimeFigureOut">
              <a:rPr lang="en-GB" smtClean="0"/>
              <a:t>20/10/2021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DA7D-B7CC-4C68-84AB-E68737BBE926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460293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B7094-9FAE-4E9F-B06F-ED0670ED4B64}" type="datetimeFigureOut">
              <a:rPr lang="en-GB" smtClean="0"/>
              <a:t>20/10/2021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DA7D-B7CC-4C68-84AB-E68737BBE926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219049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B7094-9FAE-4E9F-B06F-ED0670ED4B64}" type="datetimeFigureOut">
              <a:rPr lang="en-GB" smtClean="0"/>
              <a:t>20/10/2021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DA7D-B7CC-4C68-84AB-E68737BBE926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778032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B7094-9FAE-4E9F-B06F-ED0670ED4B64}" type="datetimeFigureOut">
              <a:rPr lang="en-GB" smtClean="0"/>
              <a:t>20/10/2021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DA7D-B7CC-4C68-84AB-E68737BBE926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313249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B7094-9FAE-4E9F-B06F-ED0670ED4B64}" type="datetimeFigureOut">
              <a:rPr lang="en-GB" smtClean="0"/>
              <a:t>20/10/2021</a:t>
            </a:fld>
            <a:endParaRPr lang="en-GB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DA7D-B7CC-4C68-84AB-E68737BBE926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787295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B7094-9FAE-4E9F-B06F-ED0670ED4B64}" type="datetimeFigureOut">
              <a:rPr lang="en-GB" smtClean="0"/>
              <a:t>20/10/2021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DA7D-B7CC-4C68-84AB-E68737BBE926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880835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B7094-9FAE-4E9F-B06F-ED0670ED4B64}" type="datetimeFigureOut">
              <a:rPr lang="en-GB" smtClean="0"/>
              <a:t>20/10/2021</a:t>
            </a:fld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DA7D-B7CC-4C68-84AB-E68737BBE926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587105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B7094-9FAE-4E9F-B06F-ED0670ED4B64}" type="datetimeFigureOut">
              <a:rPr lang="en-GB" smtClean="0"/>
              <a:t>20/10/2021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DA7D-B7CC-4C68-84AB-E68737BBE926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857573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B7094-9FAE-4E9F-B06F-ED0670ED4B64}" type="datetimeFigureOut">
              <a:rPr lang="en-GB" smtClean="0"/>
              <a:t>20/10/2021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DA7D-B7CC-4C68-84AB-E68737BBE926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438247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1B7094-9FAE-4E9F-B06F-ED0670ED4B64}" type="datetimeFigureOut">
              <a:rPr lang="en-GB" smtClean="0"/>
              <a:t>20/10/2021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D1DA7D-B7CC-4C68-84AB-E68737BBE926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135556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liveworksheets.com/worksheets/en/English_as_a_Second_Language_(ESL)/A_few_-_a_little/A_few-A_little_fy1237768nq" TargetMode="External"/><Relationship Id="rId2" Type="http://schemas.openxmlformats.org/officeDocument/2006/relationships/hyperlink" Target="https://www.liveworksheets.com/worksheets/en/English_as_a_Second_Language_(ESL)/Present_simple_and_present_continuous/Present_Simple_vs_Present_Continuous_kd1117924ls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liveworksheets.com/sz1827267sh" TargetMode="External"/><Relationship Id="rId4" Type="http://schemas.openxmlformats.org/officeDocument/2006/relationships/hyperlink" Target="https://www.liveworksheets.com/worksheets/en/Reading/Reading_Comprehension/Author's_Purpose_Bahamas_sl1807251lk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wordwall.net/resource/349538/english/present-simple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liveworksheets.com/worksheets/en/English_as_a_Second_Language_(ESL)/Countable_and_uncountable_nouns/Countables_and_uncountables_fo857352pl" TargetMode="External"/><Relationship Id="rId2" Type="http://schemas.openxmlformats.org/officeDocument/2006/relationships/hyperlink" Target="https://www.youtube.com/watch?v=Srglu-yI9Ow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liveworksheets.com/worksheets/en/English_as_a_Second_Language_(ESL)/A_few_-_a_little/A_few,_a_little_ys1360139fm" TargetMode="External"/><Relationship Id="rId5" Type="http://schemas.openxmlformats.org/officeDocument/2006/relationships/hyperlink" Target="https://www.youtube.com/watch?v=WzZbCGxryIk" TargetMode="External"/><Relationship Id="rId4" Type="http://schemas.openxmlformats.org/officeDocument/2006/relationships/hyperlink" Target="https://www.liveworksheets.com/worksheets/en/English_as_a_Second_Language_(ESL)/There_is_-_there_are/There_is_-_There_are_%5E_a,_an,_some,_any_gy25424bs" TargetMode="Externa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liveworksheets.com/worksheets/en/English_as_a_Second_Language_(ESL)/A_few_-_a_little/A_few,_a_little_ys1360139fm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MIDOnliWyew" TargetMode="External"/><Relationship Id="rId2" Type="http://schemas.openxmlformats.org/officeDocument/2006/relationships/hyperlink" Target="https://esol.britishcouncil.org/content/learners/grammar-and-vocabulary/vocabulary-and-spelling/healthy-eating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esbuk.org/web/app/uploads/2019/03/Entry-2-Reading-Sample-Paper-4-CA-v3-Dec17.pdf" TargetMode="External"/><Relationship Id="rId2" Type="http://schemas.openxmlformats.org/officeDocument/2006/relationships/hyperlink" Target="https://wordwall.net/resource/420357/esl-tefl/purpose-of-text-reading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58740" y="326003"/>
            <a:ext cx="9809259" cy="4786686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/>
            </a:r>
            <a:br>
              <a:rPr lang="en-GB" dirty="0" smtClean="0"/>
            </a:br>
            <a:r>
              <a:rPr lang="en-GB" dirty="0"/>
              <a:t/>
            </a:r>
            <a:br>
              <a:rPr lang="en-GB" dirty="0"/>
            </a:b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/>
            </a:r>
            <a:br>
              <a:rPr lang="en-GB" dirty="0" smtClean="0"/>
            </a:br>
            <a:r>
              <a:rPr lang="en-GB" dirty="0"/>
              <a:t/>
            </a:r>
            <a:br>
              <a:rPr lang="en-GB" dirty="0"/>
            </a:br>
            <a:r>
              <a:rPr lang="en-GB" dirty="0" smtClean="0"/>
              <a:t/>
            </a:r>
            <a:br>
              <a:rPr lang="en-GB" dirty="0" smtClean="0"/>
            </a:br>
            <a:r>
              <a:rPr lang="en-GB" dirty="0"/>
              <a:t/>
            </a:r>
            <a:br>
              <a:rPr lang="en-GB" dirty="0"/>
            </a:br>
            <a:r>
              <a:rPr lang="en-GB" dirty="0" smtClean="0"/>
              <a:t/>
            </a:r>
            <a:br>
              <a:rPr lang="en-GB" dirty="0" smtClean="0"/>
            </a:br>
            <a:r>
              <a:rPr lang="en-GB" dirty="0"/>
              <a:t/>
            </a:r>
            <a:br>
              <a:rPr lang="en-GB" dirty="0"/>
            </a:br>
            <a:r>
              <a:rPr lang="en-GB" dirty="0" smtClean="0"/>
              <a:t/>
            </a:r>
            <a:br>
              <a:rPr lang="en-GB" dirty="0" smtClean="0"/>
            </a:br>
            <a:r>
              <a:rPr lang="en-GB" dirty="0"/>
              <a:t/>
            </a:r>
            <a:br>
              <a:rPr lang="en-GB" dirty="0"/>
            </a:br>
            <a:r>
              <a:rPr lang="en-GB" sz="3600" dirty="0" smtClean="0"/>
              <a:t/>
            </a:r>
            <a:br>
              <a:rPr lang="en-GB" sz="3600" dirty="0" smtClean="0"/>
            </a:br>
            <a:r>
              <a:rPr lang="en-GB" sz="3600" dirty="0" smtClean="0"/>
              <a:t/>
            </a:r>
            <a:br>
              <a:rPr lang="en-GB" sz="3600" dirty="0" smtClean="0"/>
            </a:br>
            <a:r>
              <a:rPr lang="en-GB" sz="3600" dirty="0" smtClean="0"/>
              <a:t/>
            </a:r>
            <a:br>
              <a:rPr lang="en-GB" sz="3600" dirty="0" smtClean="0"/>
            </a:br>
            <a:r>
              <a:rPr lang="en-GB" sz="3600" dirty="0"/>
              <a:t/>
            </a:r>
            <a:br>
              <a:rPr lang="en-GB" sz="3600" dirty="0"/>
            </a:br>
            <a:r>
              <a:rPr lang="en-GB" dirty="0" smtClean="0"/>
              <a:t/>
            </a:r>
            <a:br>
              <a:rPr lang="en-GB" dirty="0" smtClean="0"/>
            </a:b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20202" y="1073426"/>
            <a:ext cx="10047798" cy="4723075"/>
          </a:xfrm>
        </p:spPr>
        <p:txBody>
          <a:bodyPr>
            <a:normAutofit/>
          </a:bodyPr>
          <a:lstStyle/>
          <a:p>
            <a:pPr algn="l"/>
            <a:r>
              <a:rPr lang="en-GB" dirty="0" smtClean="0"/>
              <a:t>Aim of the session:</a:t>
            </a:r>
          </a:p>
          <a:p>
            <a:pPr algn="l"/>
            <a:r>
              <a:rPr lang="en-GB" dirty="0"/>
              <a:t>By the end of the session learners will be able </a:t>
            </a:r>
            <a:r>
              <a:rPr lang="en-GB" dirty="0" smtClean="0"/>
              <a:t>to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dirty="0" smtClean="0"/>
              <a:t>Recap- Present continuous versus simple present tense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dirty="0" smtClean="0"/>
              <a:t>Recap -countable and uncountable nouns-there is /there isn’t &amp; there are-there aren’t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dirty="0" smtClean="0"/>
              <a:t>Use ‘a </a:t>
            </a:r>
            <a:r>
              <a:rPr lang="en-GB" dirty="0"/>
              <a:t>few not too </a:t>
            </a:r>
            <a:r>
              <a:rPr lang="en-GB" dirty="0" smtClean="0"/>
              <a:t>many’, ‘a </a:t>
            </a:r>
            <a:r>
              <a:rPr lang="en-GB" dirty="0"/>
              <a:t>little not too </a:t>
            </a:r>
            <a:r>
              <a:rPr lang="en-GB" dirty="0" smtClean="0"/>
              <a:t>much’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dirty="0" smtClean="0"/>
              <a:t>Read the text and decide what their purposes are</a:t>
            </a:r>
          </a:p>
          <a:p>
            <a:pPr algn="l"/>
            <a:endParaRPr lang="en-GB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5435095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73235" y="1627488"/>
            <a:ext cx="11051651" cy="3721209"/>
          </a:xfrm>
        </p:spPr>
        <p:txBody>
          <a:bodyPr/>
          <a:lstStyle/>
          <a:p>
            <a:pPr marL="0" indent="0">
              <a:buNone/>
            </a:pPr>
            <a:r>
              <a:rPr lang="en-GB" u="sng" dirty="0" smtClean="0"/>
              <a:t>To persuade</a:t>
            </a:r>
            <a:r>
              <a:rPr lang="en-GB" dirty="0" smtClean="0"/>
              <a:t>: to provide good reason for someone to do something</a:t>
            </a:r>
          </a:p>
          <a:p>
            <a:pPr marL="0" indent="0">
              <a:buNone/>
            </a:pPr>
            <a:r>
              <a:rPr lang="en-GB" u="sng" dirty="0" smtClean="0"/>
              <a:t>To instruct</a:t>
            </a:r>
            <a:r>
              <a:rPr lang="en-GB" dirty="0" smtClean="0"/>
              <a:t>: to tell or order someone to do something</a:t>
            </a:r>
          </a:p>
          <a:p>
            <a:pPr marL="0" indent="0">
              <a:buNone/>
            </a:pPr>
            <a:r>
              <a:rPr lang="en-GB" u="sng" dirty="0" smtClean="0"/>
              <a:t>To describe</a:t>
            </a:r>
            <a:r>
              <a:rPr lang="en-GB" dirty="0" smtClean="0"/>
              <a:t>: To write what something/somebody is like.</a:t>
            </a:r>
          </a:p>
          <a:p>
            <a:pPr marL="0" indent="0">
              <a:buNone/>
            </a:pPr>
            <a:r>
              <a:rPr lang="en-GB" u="sng" dirty="0" smtClean="0"/>
              <a:t>To inform</a:t>
            </a:r>
            <a:r>
              <a:rPr lang="en-GB" dirty="0" smtClean="0"/>
              <a:t>: to give information</a:t>
            </a:r>
          </a:p>
          <a:p>
            <a:pPr marL="0" indent="0">
              <a:buNone/>
            </a:pPr>
            <a:r>
              <a:rPr lang="en-GB" u="sng" dirty="0" smtClean="0"/>
              <a:t>To advise</a:t>
            </a:r>
            <a:r>
              <a:rPr lang="en-GB" dirty="0" smtClean="0"/>
              <a:t>: to recommend someone to do something</a:t>
            </a:r>
          </a:p>
          <a:p>
            <a:pPr marL="0" indent="0">
              <a:buNone/>
            </a:pPr>
            <a:endParaRPr lang="en-GB" dirty="0"/>
          </a:p>
        </p:txBody>
      </p:sp>
      <p:sp>
        <p:nvSpPr>
          <p:cNvPr id="3" name="TextBox 2"/>
          <p:cNvSpPr txBox="1"/>
          <p:nvPr/>
        </p:nvSpPr>
        <p:spPr>
          <a:xfrm>
            <a:off x="385307" y="282632"/>
            <a:ext cx="1069450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 smtClean="0"/>
              <a:t>The purpose of texts</a:t>
            </a:r>
            <a:endParaRPr lang="en-GB" sz="3200" dirty="0"/>
          </a:p>
        </p:txBody>
      </p:sp>
    </p:spTree>
    <p:extLst>
      <p:ext uri="{BB962C8B-B14F-4D97-AF65-F5344CB8AC3E}">
        <p14:creationId xmlns:p14="http://schemas.microsoft.com/office/powerpoint/2010/main" val="50539396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10102" y="735497"/>
            <a:ext cx="10948284" cy="624972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u="sng" dirty="0" smtClean="0"/>
              <a:t>Purpose of the text</a:t>
            </a:r>
          </a:p>
          <a:p>
            <a:pPr marL="0" indent="0">
              <a:buNone/>
            </a:pPr>
            <a:r>
              <a:rPr lang="en-GB" u="sng" dirty="0" smtClean="0"/>
              <a:t>What is the reason they wrote this text?</a:t>
            </a:r>
            <a:endParaRPr lang="en-GB" u="sng" dirty="0"/>
          </a:p>
          <a:p>
            <a:pPr marL="0" indent="0">
              <a:buNone/>
            </a:pPr>
            <a:endParaRPr lang="en-GB" b="1" dirty="0" smtClean="0"/>
          </a:p>
          <a:p>
            <a:pPr marL="0" indent="0">
              <a:buNone/>
            </a:pPr>
            <a:r>
              <a:rPr lang="en-GB" b="1" dirty="0" smtClean="0"/>
              <a:t>Fruit </a:t>
            </a:r>
            <a:r>
              <a:rPr lang="en-GB" b="1" dirty="0"/>
              <a:t>and </a:t>
            </a:r>
            <a:r>
              <a:rPr lang="en-GB" b="1" dirty="0" smtClean="0"/>
              <a:t>vegetables</a:t>
            </a:r>
            <a:endParaRPr lang="en-GB" dirty="0"/>
          </a:p>
          <a:p>
            <a:pPr marL="0" indent="0">
              <a:buNone/>
            </a:pPr>
            <a:r>
              <a:rPr lang="en-GB" dirty="0"/>
              <a:t>You should eat plenty of fruit </a:t>
            </a:r>
            <a:r>
              <a:rPr lang="en-GB" dirty="0" smtClean="0"/>
              <a:t>and vegetables at </a:t>
            </a:r>
            <a:r>
              <a:rPr lang="en-GB" dirty="0"/>
              <a:t>least </a:t>
            </a:r>
            <a:r>
              <a:rPr lang="en-GB" dirty="0" smtClean="0"/>
              <a:t>five portions </a:t>
            </a:r>
            <a:r>
              <a:rPr lang="en-GB" dirty="0"/>
              <a:t>every day. One </a:t>
            </a:r>
            <a:r>
              <a:rPr lang="en-GB" dirty="0" smtClean="0"/>
              <a:t>portion is </a:t>
            </a:r>
            <a:r>
              <a:rPr lang="en-GB" dirty="0"/>
              <a:t>80 grams (one apple or </a:t>
            </a:r>
            <a:r>
              <a:rPr lang="en-GB" dirty="0" smtClean="0"/>
              <a:t>three big </a:t>
            </a:r>
            <a:r>
              <a:rPr lang="en-GB" dirty="0"/>
              <a:t>spoons of vegetables). </a:t>
            </a:r>
            <a:r>
              <a:rPr lang="en-GB" dirty="0" smtClean="0"/>
              <a:t>The fruit </a:t>
            </a:r>
            <a:r>
              <a:rPr lang="en-GB" dirty="0"/>
              <a:t>and vegetables can </a:t>
            </a:r>
            <a:r>
              <a:rPr lang="en-GB" dirty="0" smtClean="0"/>
              <a:t>be fresh</a:t>
            </a:r>
            <a:r>
              <a:rPr lang="en-GB" dirty="0"/>
              <a:t>, frozen, tinned or dried (for example dried fruit). One of your portions can be a glass of unsweetened fruit juice(without extra sugar).Fruit and vegetables are important because they contain a </a:t>
            </a:r>
            <a:r>
              <a:rPr lang="en-GB" dirty="0" smtClean="0"/>
              <a:t>lot of </a:t>
            </a:r>
            <a:r>
              <a:rPr lang="en-GB" dirty="0"/>
              <a:t>vitamins and minerals to keep you healthy. They </a:t>
            </a:r>
            <a:r>
              <a:rPr lang="en-GB" dirty="0" smtClean="0"/>
              <a:t>also contain </a:t>
            </a:r>
            <a:r>
              <a:rPr lang="en-GB" dirty="0"/>
              <a:t>fibre, which helps you to digest your food </a:t>
            </a:r>
            <a:r>
              <a:rPr lang="en-GB" dirty="0" smtClean="0"/>
              <a:t>well.</a:t>
            </a:r>
            <a:endParaRPr lang="en-GB" dirty="0"/>
          </a:p>
          <a:p>
            <a:pPr marL="0" indent="0">
              <a:buNone/>
            </a:pPr>
            <a:endParaRPr lang="en-GB" u="sng" dirty="0"/>
          </a:p>
          <a:p>
            <a:pPr marL="0" indent="0">
              <a:buNone/>
            </a:pPr>
            <a:endParaRPr lang="en-GB" u="sng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97655" y="485540"/>
            <a:ext cx="3995207" cy="16853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232945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10102" y="461177"/>
            <a:ext cx="10948284" cy="624972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u="sng" dirty="0" smtClean="0"/>
              <a:t>Purpose of the text</a:t>
            </a:r>
          </a:p>
          <a:p>
            <a:pPr marL="0" indent="0">
              <a:buNone/>
            </a:pPr>
            <a:r>
              <a:rPr lang="en-GB" u="sng" dirty="0" smtClean="0"/>
              <a:t>What is the reason they wrote this text?</a:t>
            </a:r>
            <a:endParaRPr lang="en-GB" u="sng" dirty="0"/>
          </a:p>
          <a:p>
            <a:pPr marL="0" indent="0">
              <a:buNone/>
            </a:pPr>
            <a:endParaRPr lang="en-GB" b="1" dirty="0" smtClean="0"/>
          </a:p>
          <a:p>
            <a:pPr marL="0" indent="0">
              <a:buNone/>
            </a:pPr>
            <a:r>
              <a:rPr lang="en-GB" b="1" dirty="0" smtClean="0"/>
              <a:t>Fruit </a:t>
            </a:r>
            <a:r>
              <a:rPr lang="en-GB" b="1" dirty="0"/>
              <a:t>and </a:t>
            </a:r>
            <a:r>
              <a:rPr lang="en-GB" b="1" dirty="0" smtClean="0"/>
              <a:t>vegetables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 smtClean="0"/>
              <a:t>To give information/ to inform</a:t>
            </a:r>
          </a:p>
          <a:p>
            <a:pPr marL="0" indent="0">
              <a:buNone/>
            </a:pPr>
            <a:r>
              <a:rPr lang="en-GB" dirty="0" smtClean="0"/>
              <a:t>To advise/to give advice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u="sng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70563" y="136873"/>
            <a:ext cx="3995207" cy="16853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9300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42785" y="324027"/>
            <a:ext cx="10515600" cy="5652823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GB" dirty="0" smtClean="0"/>
              <a:t>Homework </a:t>
            </a:r>
            <a:r>
              <a:rPr lang="en-GB" dirty="0" smtClean="0"/>
              <a:t>-1</a:t>
            </a:r>
            <a:endParaRPr lang="en-GB" dirty="0" smtClean="0"/>
          </a:p>
          <a:p>
            <a:pPr marL="0" indent="0">
              <a:buNone/>
            </a:pPr>
            <a:r>
              <a:rPr lang="en-GB" dirty="0">
                <a:hlinkClick r:id="rId2"/>
              </a:rPr>
              <a:t>https://www.liveworksheets.com/worksheets/en/English_as_a_Second_Language_(ESL)/Present_simple_and_present_continuous/Present_Simple_vs_Present_Continuous_kd1117924ls</a:t>
            </a:r>
            <a:endParaRPr lang="en-GB" dirty="0"/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Homework -2</a:t>
            </a: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a </a:t>
            </a:r>
            <a:r>
              <a:rPr lang="en-GB" dirty="0" smtClean="0"/>
              <a:t>few- a little</a:t>
            </a:r>
          </a:p>
          <a:p>
            <a:pPr marL="0" indent="0">
              <a:buNone/>
            </a:pPr>
            <a:r>
              <a:rPr lang="en-GB" dirty="0">
                <a:hlinkClick r:id="rId3"/>
              </a:rPr>
              <a:t>https://www.liveworksheets.com/worksheets/en/English_as_a_Second_Language_(ESL)/A_few_-_</a:t>
            </a:r>
            <a:r>
              <a:rPr lang="en-GB" dirty="0" smtClean="0">
                <a:hlinkClick r:id="rId3"/>
              </a:rPr>
              <a:t>a_little/A_few-A_little_fy1237768nq</a:t>
            </a:r>
            <a:endParaRPr lang="en-GB" dirty="0" smtClean="0"/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Homework-3  (E2)</a:t>
            </a:r>
          </a:p>
          <a:p>
            <a:pPr marL="0" indent="0">
              <a:buNone/>
            </a:pPr>
            <a:r>
              <a:rPr lang="en-GB" dirty="0">
                <a:hlinkClick r:id="rId4"/>
              </a:rPr>
              <a:t>https://</a:t>
            </a:r>
            <a:r>
              <a:rPr lang="en-GB" dirty="0" smtClean="0">
                <a:hlinkClick r:id="rId4"/>
              </a:rPr>
              <a:t>www.liveworksheets.com/worksheets/en/Reading/Reading_Comprehension/Author's_Purpose_Bahamas_sl1807251lk</a:t>
            </a: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Homework – 4 E1</a:t>
            </a:r>
          </a:p>
          <a:p>
            <a:pPr marL="0" indent="0">
              <a:buNone/>
            </a:pPr>
            <a:r>
              <a:rPr lang="en-GB">
                <a:hlinkClick r:id="rId5"/>
              </a:rPr>
              <a:t>https</a:t>
            </a:r>
            <a:r>
              <a:rPr lang="en-GB">
                <a:hlinkClick r:id="rId5"/>
              </a:rPr>
              <a:t>://</a:t>
            </a:r>
            <a:r>
              <a:rPr lang="en-GB" smtClean="0">
                <a:hlinkClick r:id="rId5"/>
              </a:rPr>
              <a:t>www.liveworksheets.com/sz1827267sh</a:t>
            </a:r>
            <a:endParaRPr lang="en-GB" dirty="0" smtClean="0"/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747783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36104" y="310099"/>
            <a:ext cx="10031896" cy="1288113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/>
            </a:r>
            <a:br>
              <a:rPr lang="en-GB" dirty="0" smtClean="0"/>
            </a:br>
            <a:r>
              <a:rPr lang="en-GB" dirty="0"/>
              <a:t/>
            </a:r>
            <a:br>
              <a:rPr lang="en-GB" dirty="0"/>
            </a:b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/>
            </a:r>
            <a:br>
              <a:rPr lang="en-GB" dirty="0" smtClean="0"/>
            </a:br>
            <a:r>
              <a:rPr lang="en-GB" dirty="0"/>
              <a:t/>
            </a:r>
            <a:br>
              <a:rPr lang="en-GB" dirty="0"/>
            </a:br>
            <a:r>
              <a:rPr lang="en-GB" dirty="0" smtClean="0"/>
              <a:t/>
            </a:r>
            <a:br>
              <a:rPr lang="en-GB" dirty="0" smtClean="0"/>
            </a:br>
            <a:r>
              <a:rPr lang="en-GB" dirty="0"/>
              <a:t/>
            </a:r>
            <a:br>
              <a:rPr lang="en-GB" dirty="0"/>
            </a:br>
            <a:r>
              <a:rPr lang="en-GB" dirty="0" smtClean="0"/>
              <a:t/>
            </a:r>
            <a:br>
              <a:rPr lang="en-GB" dirty="0" smtClean="0"/>
            </a:br>
            <a:r>
              <a:rPr lang="en-GB" dirty="0"/>
              <a:t/>
            </a:r>
            <a:br>
              <a:rPr lang="en-GB" dirty="0"/>
            </a:br>
            <a:r>
              <a:rPr lang="en-GB" sz="3600" dirty="0" smtClean="0"/>
              <a:t/>
            </a:r>
            <a:br>
              <a:rPr lang="en-GB" sz="3600" dirty="0" smtClean="0"/>
            </a:br>
            <a:r>
              <a:rPr lang="en-GB" sz="3600" dirty="0" smtClean="0"/>
              <a:t/>
            </a:r>
            <a:br>
              <a:rPr lang="en-GB" sz="3600" dirty="0" smtClean="0"/>
            </a:br>
            <a:r>
              <a:rPr lang="en-GB" sz="3600" dirty="0" smtClean="0"/>
              <a:t/>
            </a:r>
            <a:br>
              <a:rPr lang="en-GB" sz="3600" dirty="0" smtClean="0"/>
            </a:br>
            <a:r>
              <a:rPr lang="en-GB" sz="3600" dirty="0" smtClean="0"/>
              <a:t/>
            </a:r>
            <a:br>
              <a:rPr lang="en-GB" sz="3600" dirty="0" smtClean="0"/>
            </a:br>
            <a:r>
              <a:rPr lang="en-GB" sz="3600" dirty="0"/>
              <a:t/>
            </a:r>
            <a:br>
              <a:rPr lang="en-GB" sz="3600" dirty="0"/>
            </a:br>
            <a:r>
              <a:rPr lang="en-GB" dirty="0" smtClean="0"/>
              <a:t/>
            </a:r>
            <a:br>
              <a:rPr lang="en-GB" dirty="0" smtClean="0"/>
            </a:b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73425" y="2321781"/>
            <a:ext cx="10031896" cy="3967701"/>
          </a:xfrm>
        </p:spPr>
        <p:txBody>
          <a:bodyPr>
            <a:normAutofit/>
          </a:bodyPr>
          <a:lstStyle/>
          <a:p>
            <a:r>
              <a:rPr lang="en-GB" sz="3200" dirty="0" smtClean="0"/>
              <a:t>What </a:t>
            </a:r>
            <a:r>
              <a:rPr lang="en-GB" sz="3200" dirty="0" smtClean="0">
                <a:solidFill>
                  <a:srgbClr val="FF0000"/>
                </a:solidFill>
              </a:rPr>
              <a:t>was</a:t>
            </a:r>
            <a:r>
              <a:rPr lang="en-GB" sz="3200" dirty="0" smtClean="0"/>
              <a:t> the date </a:t>
            </a:r>
            <a:r>
              <a:rPr lang="en-GB" sz="3200" dirty="0" smtClean="0">
                <a:solidFill>
                  <a:srgbClr val="FF0000"/>
                </a:solidFill>
              </a:rPr>
              <a:t>yesterday</a:t>
            </a:r>
            <a:r>
              <a:rPr lang="en-GB" sz="3200" dirty="0" smtClean="0"/>
              <a:t>?</a:t>
            </a:r>
          </a:p>
          <a:p>
            <a:r>
              <a:rPr lang="en-GB" sz="3200" dirty="0" smtClean="0"/>
              <a:t>The eighteenth of October</a:t>
            </a:r>
          </a:p>
          <a:p>
            <a:r>
              <a:rPr lang="en-GB" sz="3200" dirty="0" smtClean="0"/>
              <a:t>18</a:t>
            </a:r>
            <a:r>
              <a:rPr lang="en-GB" sz="3200" baseline="30000" dirty="0" smtClean="0"/>
              <a:t>th</a:t>
            </a:r>
            <a:r>
              <a:rPr lang="en-GB" sz="3200" dirty="0" smtClean="0"/>
              <a:t> October</a:t>
            </a:r>
          </a:p>
        </p:txBody>
      </p:sp>
      <p:sp>
        <p:nvSpPr>
          <p:cNvPr id="4" name="Rectangle 3"/>
          <p:cNvSpPr/>
          <p:nvPr/>
        </p:nvSpPr>
        <p:spPr>
          <a:xfrm>
            <a:off x="636104" y="310099"/>
            <a:ext cx="8507896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800" dirty="0"/>
              <a:t>What’s the date today?</a:t>
            </a:r>
            <a:br>
              <a:rPr lang="en-GB" sz="2800" dirty="0"/>
            </a:br>
            <a:r>
              <a:rPr lang="en-GB" sz="2800" dirty="0" smtClean="0"/>
              <a:t>19/10/2021</a:t>
            </a:r>
          </a:p>
          <a:p>
            <a:r>
              <a:rPr lang="en-GB" sz="2800" dirty="0" smtClean="0"/>
              <a:t>The nineteenth of October</a:t>
            </a:r>
          </a:p>
        </p:txBody>
      </p:sp>
    </p:spTree>
    <p:extLst>
      <p:ext uri="{BB962C8B-B14F-4D97-AF65-F5344CB8AC3E}">
        <p14:creationId xmlns:p14="http://schemas.microsoft.com/office/powerpoint/2010/main" val="486752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55373" y="324027"/>
            <a:ext cx="10654749" cy="6299410"/>
          </a:xfrm>
        </p:spPr>
        <p:txBody>
          <a:bodyPr/>
          <a:lstStyle/>
          <a:p>
            <a:pPr marL="0" indent="0">
              <a:buNone/>
            </a:pPr>
            <a:endParaRPr lang="en-GB" u="sng" dirty="0">
              <a:hlinkClick r:id="rId2"/>
            </a:endParaRPr>
          </a:p>
          <a:p>
            <a:pPr marL="0" indent="0">
              <a:buNone/>
            </a:pPr>
            <a:r>
              <a:rPr lang="en-GB" u="sng" dirty="0" smtClean="0">
                <a:solidFill>
                  <a:srgbClr val="FF0000"/>
                </a:solidFill>
                <a:hlinkClick r:id="rId2"/>
              </a:rPr>
              <a:t>Simple present versus present </a:t>
            </a:r>
            <a:r>
              <a:rPr lang="en-GB" u="sng" dirty="0" smtClean="0">
                <a:solidFill>
                  <a:srgbClr val="FF0000"/>
                </a:solidFill>
                <a:hlinkClick r:id="rId2"/>
              </a:rPr>
              <a:t>continuous</a:t>
            </a:r>
          </a:p>
          <a:p>
            <a:pPr marL="0" indent="0">
              <a:buNone/>
            </a:pPr>
            <a:endParaRPr lang="en-GB" u="sng" dirty="0">
              <a:solidFill>
                <a:srgbClr val="FF0000"/>
              </a:solidFill>
              <a:hlinkClick r:id="rId2"/>
            </a:endParaRPr>
          </a:p>
          <a:p>
            <a:r>
              <a:rPr lang="en-GB" u="sng" dirty="0">
                <a:hlinkClick r:id="rId2"/>
              </a:rPr>
              <a:t>https://www.liveworksheets.com/worksheets/en/English_as_a_Second_Language_(ESL)/Present_simple_and_present_continuous/Present_Simple_vs_Present_Continuous_bv1700jq</a:t>
            </a:r>
          </a:p>
        </p:txBody>
      </p:sp>
    </p:spTree>
    <p:extLst>
      <p:ext uri="{BB962C8B-B14F-4D97-AF65-F5344CB8AC3E}">
        <p14:creationId xmlns:p14="http://schemas.microsoft.com/office/powerpoint/2010/main" val="14766513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24196" y="954157"/>
            <a:ext cx="10934190" cy="4648621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r>
              <a:rPr lang="en-GB" b="1" dirty="0" smtClean="0"/>
              <a:t>Countable nouns 		      		uncountable nouns</a:t>
            </a:r>
          </a:p>
          <a:p>
            <a:pPr marL="0" indent="0">
              <a:buNone/>
            </a:pPr>
            <a:r>
              <a:rPr lang="en-GB" dirty="0" smtClean="0"/>
              <a:t>a/an  						some</a:t>
            </a:r>
          </a:p>
          <a:p>
            <a:pPr marL="0" indent="0">
              <a:buNone/>
            </a:pPr>
            <a:r>
              <a:rPr lang="en-GB" dirty="0" smtClean="0"/>
              <a:t>One						any (questions and negatives)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 smtClean="0"/>
              <a:t>An apple    two apples	</a:t>
            </a:r>
            <a:endParaRPr lang="en-GB" dirty="0"/>
          </a:p>
          <a:p>
            <a:pPr marL="0" indent="0">
              <a:buNone/>
            </a:pPr>
            <a:r>
              <a:rPr lang="en-GB" dirty="0" smtClean="0"/>
              <a:t>Some apples		 	                       	some salt</a:t>
            </a:r>
          </a:p>
          <a:p>
            <a:pPr marL="0" indent="0">
              <a:buNone/>
            </a:pPr>
            <a:r>
              <a:rPr lang="en-GB" dirty="0">
                <a:solidFill>
                  <a:srgbClr val="0070C0"/>
                </a:solidFill>
              </a:rPr>
              <a:t>There are </a:t>
            </a:r>
            <a:r>
              <a:rPr lang="en-GB" dirty="0"/>
              <a:t>some apple</a:t>
            </a:r>
            <a:r>
              <a:rPr lang="en-GB" dirty="0">
                <a:solidFill>
                  <a:srgbClr val="0070C0"/>
                </a:solidFill>
              </a:rPr>
              <a:t>s</a:t>
            </a:r>
            <a:r>
              <a:rPr lang="en-GB" dirty="0" smtClean="0"/>
              <a:t>.			</a:t>
            </a:r>
            <a:r>
              <a:rPr lang="en-GB" dirty="0">
                <a:solidFill>
                  <a:srgbClr val="0070C0"/>
                </a:solidFill>
              </a:rPr>
              <a:t>There is </a:t>
            </a:r>
            <a:r>
              <a:rPr lang="en-GB" dirty="0"/>
              <a:t>some </a:t>
            </a:r>
            <a:r>
              <a:rPr lang="en-GB" dirty="0" smtClean="0"/>
              <a:t>salt.</a:t>
            </a:r>
            <a:endParaRPr lang="en-GB" dirty="0"/>
          </a:p>
          <a:p>
            <a:pPr marL="0" indent="0">
              <a:buNone/>
            </a:pPr>
            <a:r>
              <a:rPr lang="en-GB" dirty="0" smtClean="0">
                <a:solidFill>
                  <a:srgbClr val="0070C0"/>
                </a:solidFill>
              </a:rPr>
              <a:t>There aren’t </a:t>
            </a:r>
            <a:r>
              <a:rPr lang="en-GB" dirty="0" smtClean="0"/>
              <a:t>any apple</a:t>
            </a:r>
            <a:r>
              <a:rPr lang="en-GB" dirty="0" smtClean="0">
                <a:solidFill>
                  <a:srgbClr val="0070C0"/>
                </a:solidFill>
              </a:rPr>
              <a:t>s</a:t>
            </a:r>
            <a:r>
              <a:rPr lang="en-GB" dirty="0" smtClean="0"/>
              <a:t>.			</a:t>
            </a:r>
            <a:r>
              <a:rPr lang="en-GB" dirty="0" smtClean="0">
                <a:solidFill>
                  <a:srgbClr val="0070C0"/>
                </a:solidFill>
              </a:rPr>
              <a:t>There isn’t </a:t>
            </a:r>
            <a:r>
              <a:rPr lang="en-GB" dirty="0" smtClean="0"/>
              <a:t>any salt.</a:t>
            </a:r>
            <a:endParaRPr lang="en-GB" dirty="0"/>
          </a:p>
          <a:p>
            <a:pPr marL="0" indent="0">
              <a:buNone/>
            </a:pPr>
            <a:r>
              <a:rPr lang="en-GB" dirty="0" smtClean="0">
                <a:solidFill>
                  <a:srgbClr val="0070C0"/>
                </a:solidFill>
              </a:rPr>
              <a:t>Are there </a:t>
            </a:r>
            <a:r>
              <a:rPr lang="en-GB" dirty="0" smtClean="0"/>
              <a:t>any apple</a:t>
            </a:r>
            <a:r>
              <a:rPr lang="en-GB" dirty="0" smtClean="0">
                <a:solidFill>
                  <a:srgbClr val="0070C0"/>
                </a:solidFill>
              </a:rPr>
              <a:t>s</a:t>
            </a:r>
            <a:r>
              <a:rPr lang="en-GB" dirty="0" smtClean="0"/>
              <a:t>?			</a:t>
            </a:r>
            <a:r>
              <a:rPr lang="en-GB" dirty="0" smtClean="0">
                <a:solidFill>
                  <a:srgbClr val="0070C0"/>
                </a:solidFill>
              </a:rPr>
              <a:t>Is there </a:t>
            </a:r>
            <a:r>
              <a:rPr lang="en-GB" dirty="0" smtClean="0"/>
              <a:t>any salt?					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89614" y="182880"/>
            <a:ext cx="1069450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 smtClean="0"/>
              <a:t>recap</a:t>
            </a:r>
            <a:endParaRPr lang="en-GB" sz="3200" dirty="0"/>
          </a:p>
        </p:txBody>
      </p:sp>
    </p:spTree>
    <p:extLst>
      <p:ext uri="{BB962C8B-B14F-4D97-AF65-F5344CB8AC3E}">
        <p14:creationId xmlns:p14="http://schemas.microsoft.com/office/powerpoint/2010/main" val="7147449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99505" y="174567"/>
            <a:ext cx="11058881" cy="5428211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r>
              <a:rPr lang="en-GB" b="1" dirty="0" smtClean="0"/>
              <a:t>Countable nouns    		   		uncountable nouns</a:t>
            </a:r>
          </a:p>
          <a:p>
            <a:pPr marL="0" indent="0">
              <a:buNone/>
            </a:pPr>
            <a:r>
              <a:rPr lang="en-GB" dirty="0" smtClean="0"/>
              <a:t>Some books						some water</a:t>
            </a:r>
          </a:p>
          <a:p>
            <a:pPr marL="0" indent="0">
              <a:buNone/>
            </a:pPr>
            <a:r>
              <a:rPr lang="en-GB" dirty="0"/>
              <a:t>There are/</a:t>
            </a:r>
            <a:r>
              <a:rPr lang="en-GB" strike="sngStrike" dirty="0"/>
              <a:t>is</a:t>
            </a:r>
            <a:r>
              <a:rPr lang="en-GB" dirty="0"/>
              <a:t> some book</a:t>
            </a:r>
            <a:r>
              <a:rPr lang="en-GB" dirty="0">
                <a:solidFill>
                  <a:srgbClr val="0070C0"/>
                </a:solidFill>
              </a:rPr>
              <a:t>s</a:t>
            </a:r>
            <a:r>
              <a:rPr lang="en-GB" dirty="0"/>
              <a:t>.	</a:t>
            </a:r>
            <a:r>
              <a:rPr lang="en-GB" dirty="0" smtClean="0"/>
              <a:t>			There is /</a:t>
            </a:r>
            <a:r>
              <a:rPr lang="en-GB" strike="sngStrike" dirty="0" smtClean="0"/>
              <a:t>are</a:t>
            </a:r>
            <a:r>
              <a:rPr lang="en-GB" dirty="0" smtClean="0"/>
              <a:t> some water.							</a:t>
            </a:r>
          </a:p>
          <a:p>
            <a:pPr marL="0" indent="0">
              <a:buNone/>
            </a:pPr>
            <a:r>
              <a:rPr lang="en-GB" dirty="0" smtClean="0"/>
              <a:t>Are/</a:t>
            </a:r>
            <a:r>
              <a:rPr lang="en-GB" strike="sngStrike" dirty="0" smtClean="0"/>
              <a:t>is</a:t>
            </a:r>
            <a:r>
              <a:rPr lang="en-GB" dirty="0" smtClean="0"/>
              <a:t> there any book</a:t>
            </a:r>
            <a:r>
              <a:rPr lang="en-GB" dirty="0" smtClean="0">
                <a:solidFill>
                  <a:srgbClr val="0070C0"/>
                </a:solidFill>
              </a:rPr>
              <a:t>s</a:t>
            </a:r>
            <a:r>
              <a:rPr lang="en-GB" dirty="0" smtClean="0"/>
              <a:t>?				Is/</a:t>
            </a:r>
            <a:r>
              <a:rPr lang="en-GB" strike="sngStrike" dirty="0" smtClean="0"/>
              <a:t>are</a:t>
            </a:r>
            <a:r>
              <a:rPr lang="en-GB" dirty="0" smtClean="0"/>
              <a:t> there any water?</a:t>
            </a:r>
          </a:p>
          <a:p>
            <a:pPr marL="0" indent="0">
              <a:buNone/>
            </a:pPr>
            <a:r>
              <a:rPr lang="en-GB" dirty="0" smtClean="0"/>
              <a:t>There </a:t>
            </a:r>
            <a:r>
              <a:rPr lang="en-GB" strike="sngStrike" dirty="0" smtClean="0"/>
              <a:t>isn’t</a:t>
            </a:r>
            <a:r>
              <a:rPr lang="en-GB" dirty="0" smtClean="0"/>
              <a:t>/aren’t any book</a:t>
            </a:r>
            <a:r>
              <a:rPr lang="en-GB" dirty="0" smtClean="0">
                <a:solidFill>
                  <a:srgbClr val="0070C0"/>
                </a:solidFill>
              </a:rPr>
              <a:t>s</a:t>
            </a:r>
            <a:r>
              <a:rPr lang="en-GB" dirty="0" smtClean="0"/>
              <a:t>.			There isn’t/</a:t>
            </a:r>
            <a:r>
              <a:rPr lang="en-GB" strike="sngStrike" dirty="0" smtClean="0"/>
              <a:t>aren’t</a:t>
            </a:r>
            <a:r>
              <a:rPr lang="en-GB" dirty="0" smtClean="0"/>
              <a:t> any water.</a:t>
            </a:r>
          </a:p>
        </p:txBody>
      </p:sp>
    </p:spTree>
    <p:extLst>
      <p:ext uri="{BB962C8B-B14F-4D97-AF65-F5344CB8AC3E}">
        <p14:creationId xmlns:p14="http://schemas.microsoft.com/office/powerpoint/2010/main" val="9818131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42785" y="324028"/>
            <a:ext cx="10515600" cy="5806428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GB" dirty="0"/>
              <a:t>Video- </a:t>
            </a:r>
            <a:r>
              <a:rPr lang="en-GB" dirty="0" smtClean="0"/>
              <a:t>aren’t for </a:t>
            </a:r>
            <a:r>
              <a:rPr lang="en-GB" dirty="0" err="1" smtClean="0"/>
              <a:t>countables</a:t>
            </a:r>
            <a:r>
              <a:rPr lang="en-GB" dirty="0" smtClean="0"/>
              <a:t>-isn’t for </a:t>
            </a:r>
            <a:r>
              <a:rPr lang="en-GB" dirty="0" err="1" smtClean="0"/>
              <a:t>uncountables</a:t>
            </a:r>
            <a:r>
              <a:rPr lang="en-GB" dirty="0" smtClean="0"/>
              <a:t>- done</a:t>
            </a:r>
            <a:endParaRPr lang="en-GB" dirty="0"/>
          </a:p>
          <a:p>
            <a:r>
              <a:rPr lang="en-GB" dirty="0" smtClean="0">
                <a:hlinkClick r:id="rId2"/>
              </a:rPr>
              <a:t>https</a:t>
            </a:r>
            <a:r>
              <a:rPr lang="en-GB" dirty="0">
                <a:hlinkClick r:id="rId2"/>
              </a:rPr>
              <a:t>://</a:t>
            </a:r>
            <a:r>
              <a:rPr lang="en-GB" dirty="0" smtClean="0">
                <a:hlinkClick r:id="rId2"/>
              </a:rPr>
              <a:t>www.youtube.com/watch?v=Srglu-yI9Ow</a:t>
            </a:r>
            <a:endParaRPr lang="en-GB" dirty="0" smtClean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 smtClean="0"/>
              <a:t>Activity-done</a:t>
            </a:r>
            <a:endParaRPr lang="en-GB" dirty="0"/>
          </a:p>
          <a:p>
            <a:r>
              <a:rPr lang="en-GB" u="sng" dirty="0">
                <a:hlinkClick r:id="rId3"/>
              </a:rPr>
              <a:t>https://www.liveworksheets.com/worksheets/en/English_as_a_Second_Language_(ESL)/</a:t>
            </a:r>
            <a:r>
              <a:rPr lang="en-GB" u="sng" dirty="0" smtClean="0">
                <a:hlinkClick r:id="rId3"/>
              </a:rPr>
              <a:t>Countable_and_uncountable_nouns/Countables_and_uncountables_fo857352pl</a:t>
            </a:r>
            <a:endParaRPr lang="en-GB" u="sng" dirty="0" smtClean="0"/>
          </a:p>
          <a:p>
            <a:pPr marL="0" indent="0">
              <a:buNone/>
            </a:pPr>
            <a:r>
              <a:rPr lang="en-GB" u="sng" dirty="0" smtClean="0"/>
              <a:t>HW-done</a:t>
            </a:r>
          </a:p>
          <a:p>
            <a:pPr marL="0" indent="0">
              <a:buNone/>
            </a:pPr>
            <a:r>
              <a:rPr lang="en-GB" u="sng" dirty="0">
                <a:hlinkClick r:id="rId4"/>
              </a:rPr>
              <a:t>https://www.liveworksheets.com/worksheets/en/English_as_a_Second_Language_(ESL)/There_is_-_there_are/There_is_-_There_are_%5E_a,_an,_some,_</a:t>
            </a:r>
            <a:r>
              <a:rPr lang="en-GB" u="sng" dirty="0" smtClean="0">
                <a:hlinkClick r:id="rId4"/>
              </a:rPr>
              <a:t>any_gy25424bs</a:t>
            </a:r>
            <a:endParaRPr lang="en-GB" u="sng" dirty="0" smtClean="0"/>
          </a:p>
          <a:p>
            <a:endParaRPr lang="en-GB" u="sng" dirty="0"/>
          </a:p>
          <a:p>
            <a:endParaRPr lang="en-GB" dirty="0" smtClean="0"/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Video- just a few not too many, just a little not too </a:t>
            </a:r>
            <a:r>
              <a:rPr lang="en-GB" dirty="0" smtClean="0"/>
              <a:t>much   -done</a:t>
            </a:r>
            <a:endParaRPr lang="en-GB" dirty="0"/>
          </a:p>
          <a:p>
            <a:r>
              <a:rPr lang="en-GB" dirty="0">
                <a:hlinkClick r:id="rId5"/>
              </a:rPr>
              <a:t>https://</a:t>
            </a:r>
            <a:r>
              <a:rPr lang="en-GB" dirty="0" smtClean="0">
                <a:hlinkClick r:id="rId5"/>
              </a:rPr>
              <a:t>www.youtube.com/watch?v=WzZbCGxryIk</a:t>
            </a:r>
            <a:endParaRPr lang="en-GB" dirty="0" smtClean="0"/>
          </a:p>
          <a:p>
            <a:endParaRPr lang="en-GB" dirty="0"/>
          </a:p>
          <a:p>
            <a:pPr marL="0" indent="0">
              <a:buNone/>
            </a:pPr>
            <a:r>
              <a:rPr lang="en-GB" dirty="0" smtClean="0"/>
              <a:t>Activity   -done</a:t>
            </a:r>
            <a:endParaRPr lang="en-GB" dirty="0" smtClean="0"/>
          </a:p>
          <a:p>
            <a:pPr marL="0" indent="0">
              <a:buNone/>
            </a:pPr>
            <a:r>
              <a:rPr lang="en-GB" dirty="0">
                <a:hlinkClick r:id="rId6"/>
              </a:rPr>
              <a:t>https://www.liveworksheets.com/worksheets/en/English_as_a_Second_Language_(ESL)/A_few_-_a_little/A_few,_</a:t>
            </a:r>
            <a:r>
              <a:rPr lang="en-GB" dirty="0" smtClean="0">
                <a:hlinkClick r:id="rId6"/>
              </a:rPr>
              <a:t>a_little_ys1360139fm</a:t>
            </a:r>
            <a:endParaRPr lang="en-GB" dirty="0" smtClean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521650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24196" y="954157"/>
            <a:ext cx="10934190" cy="4648621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r>
              <a:rPr lang="en-GB" b="1" dirty="0"/>
              <a:t>c</a:t>
            </a:r>
            <a:r>
              <a:rPr lang="en-GB" b="1" dirty="0" smtClean="0"/>
              <a:t>ountable nouns       		uncountable nouns</a:t>
            </a:r>
          </a:p>
          <a:p>
            <a:pPr marL="0" indent="0">
              <a:buNone/>
            </a:pPr>
            <a:r>
              <a:rPr lang="en-GB" dirty="0" smtClean="0"/>
              <a:t>How many?			</a:t>
            </a:r>
            <a:r>
              <a:rPr lang="en-GB" dirty="0"/>
              <a:t>	</a:t>
            </a:r>
            <a:r>
              <a:rPr lang="en-GB" dirty="0" smtClean="0"/>
              <a:t>how much?</a:t>
            </a:r>
            <a:endParaRPr lang="en-GB" dirty="0"/>
          </a:p>
          <a:p>
            <a:pPr marL="0" indent="0">
              <a:buNone/>
            </a:pPr>
            <a:r>
              <a:rPr lang="en-GB" dirty="0" smtClean="0"/>
              <a:t>a few					a little</a:t>
            </a:r>
          </a:p>
          <a:p>
            <a:pPr marL="0" indent="0">
              <a:buNone/>
            </a:pPr>
            <a:r>
              <a:rPr lang="en-GB" dirty="0" smtClean="0"/>
              <a:t>not </a:t>
            </a:r>
            <a:r>
              <a:rPr lang="en-GB" dirty="0" smtClean="0"/>
              <a:t>too many			not too </a:t>
            </a:r>
            <a:r>
              <a:rPr lang="en-GB" dirty="0" smtClean="0"/>
              <a:t>much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 smtClean="0"/>
              <a:t>Activity  - done</a:t>
            </a:r>
          </a:p>
          <a:p>
            <a:pPr marL="0" indent="0">
              <a:buNone/>
            </a:pPr>
            <a:r>
              <a:rPr lang="en-GB" dirty="0">
                <a:hlinkClick r:id="rId2"/>
              </a:rPr>
              <a:t>https://www.liveworksheets.com/worksheets/en/English_as_a_Second_Language_(ESL)/A_few_-_a_little/A_few,_</a:t>
            </a:r>
            <a:r>
              <a:rPr lang="en-GB" dirty="0" smtClean="0">
                <a:hlinkClick r:id="rId2"/>
              </a:rPr>
              <a:t>a_little_ys1360139fm</a:t>
            </a:r>
            <a:endParaRPr lang="en-GB" dirty="0" smtClean="0"/>
          </a:p>
          <a:p>
            <a:pPr marL="0" indent="0">
              <a:buNone/>
            </a:pPr>
            <a:endParaRPr lang="en-GB" dirty="0" smtClean="0"/>
          </a:p>
        </p:txBody>
      </p:sp>
      <p:sp>
        <p:nvSpPr>
          <p:cNvPr id="3" name="TextBox 2"/>
          <p:cNvSpPr txBox="1"/>
          <p:nvPr/>
        </p:nvSpPr>
        <p:spPr>
          <a:xfrm>
            <a:off x="389614" y="182880"/>
            <a:ext cx="1069450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 smtClean="0"/>
              <a:t>nouns</a:t>
            </a:r>
            <a:endParaRPr lang="en-GB" sz="3200" dirty="0"/>
          </a:p>
        </p:txBody>
      </p:sp>
    </p:spTree>
    <p:extLst>
      <p:ext uri="{BB962C8B-B14F-4D97-AF65-F5344CB8AC3E}">
        <p14:creationId xmlns:p14="http://schemas.microsoft.com/office/powerpoint/2010/main" val="40949364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10102" y="461177"/>
            <a:ext cx="10948284" cy="624972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/>
              <a:t>Read the text and answer the </a:t>
            </a:r>
            <a:r>
              <a:rPr lang="en-GB" dirty="0" smtClean="0"/>
              <a:t>questions   - first text done</a:t>
            </a:r>
            <a:endParaRPr lang="en-GB" dirty="0"/>
          </a:p>
          <a:p>
            <a:pPr marL="0" indent="0">
              <a:buNone/>
            </a:pPr>
            <a:endParaRPr lang="en-GB" u="sng" dirty="0">
              <a:hlinkClick r:id="rId2"/>
            </a:endParaRPr>
          </a:p>
          <a:p>
            <a:pPr marL="0" indent="0">
              <a:buNone/>
            </a:pPr>
            <a:r>
              <a:rPr lang="en-GB" u="sng" dirty="0" smtClean="0">
                <a:hlinkClick r:id="rId2"/>
              </a:rPr>
              <a:t>https</a:t>
            </a:r>
            <a:r>
              <a:rPr lang="en-GB" u="sng" dirty="0">
                <a:hlinkClick r:id="rId2"/>
              </a:rPr>
              <a:t>://</a:t>
            </a:r>
            <a:r>
              <a:rPr lang="en-GB" u="sng" dirty="0" smtClean="0">
                <a:hlinkClick r:id="rId2"/>
              </a:rPr>
              <a:t>esol.britishcouncil.org/content/learners/grammar-and-vocabulary/vocabulary-and-spelling/healthy-eating</a:t>
            </a:r>
            <a:endParaRPr lang="en-GB" u="sng" dirty="0" smtClean="0"/>
          </a:p>
          <a:p>
            <a:pPr marL="0" indent="0">
              <a:buNone/>
            </a:pPr>
            <a:endParaRPr lang="en-GB" u="sng" dirty="0" smtClean="0"/>
          </a:p>
          <a:p>
            <a:pPr marL="0" indent="0">
              <a:buNone/>
            </a:pPr>
            <a:endParaRPr lang="en-GB" u="sng" dirty="0" smtClean="0"/>
          </a:p>
          <a:p>
            <a:pPr marL="0" indent="0">
              <a:buNone/>
            </a:pPr>
            <a:r>
              <a:rPr lang="en-GB" u="sng" dirty="0" smtClean="0"/>
              <a:t>More </a:t>
            </a:r>
            <a:r>
              <a:rPr lang="en-GB" u="sng" dirty="0" smtClean="0"/>
              <a:t>videos on </a:t>
            </a:r>
            <a:r>
              <a:rPr lang="en-GB" u="sng" dirty="0" err="1" smtClean="0"/>
              <a:t>countables</a:t>
            </a:r>
            <a:r>
              <a:rPr lang="en-GB" u="sng" dirty="0" smtClean="0"/>
              <a:t> and </a:t>
            </a:r>
            <a:r>
              <a:rPr lang="en-GB" u="sng" dirty="0" err="1" smtClean="0"/>
              <a:t>uncountables</a:t>
            </a:r>
            <a:r>
              <a:rPr lang="en-GB" u="sng" dirty="0" smtClean="0"/>
              <a:t>  </a:t>
            </a:r>
            <a:r>
              <a:rPr lang="en-GB" dirty="0" smtClean="0"/>
              <a:t>-done</a:t>
            </a:r>
          </a:p>
          <a:p>
            <a:pPr marL="0" indent="0">
              <a:buNone/>
            </a:pPr>
            <a:r>
              <a:rPr lang="en-GB" dirty="0" smtClean="0"/>
              <a:t>a/an  some/any</a:t>
            </a:r>
          </a:p>
          <a:p>
            <a:pPr marL="0" indent="0">
              <a:buNone/>
            </a:pPr>
            <a:r>
              <a:rPr lang="en-GB" dirty="0" smtClean="0">
                <a:hlinkClick r:id="rId3"/>
              </a:rPr>
              <a:t>https</a:t>
            </a:r>
            <a:r>
              <a:rPr lang="en-GB" dirty="0">
                <a:hlinkClick r:id="rId3"/>
              </a:rPr>
              <a:t>://</a:t>
            </a:r>
            <a:r>
              <a:rPr lang="en-GB" dirty="0" smtClean="0">
                <a:hlinkClick r:id="rId3"/>
              </a:rPr>
              <a:t>www.youtube.com/watch?v=MIDOnliWyew</a:t>
            </a:r>
            <a:endParaRPr lang="en-GB" dirty="0" smtClean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u="sng" dirty="0"/>
          </a:p>
        </p:txBody>
      </p:sp>
    </p:spTree>
    <p:extLst>
      <p:ext uri="{BB962C8B-B14F-4D97-AF65-F5344CB8AC3E}">
        <p14:creationId xmlns:p14="http://schemas.microsoft.com/office/powerpoint/2010/main" val="2649914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06734" y="954157"/>
            <a:ext cx="11051651" cy="5147385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Purpose </a:t>
            </a:r>
            <a:r>
              <a:rPr lang="en-GB" dirty="0" smtClean="0"/>
              <a:t>of </a:t>
            </a:r>
            <a:r>
              <a:rPr lang="en-GB" dirty="0" smtClean="0"/>
              <a:t>text -done</a:t>
            </a:r>
            <a:endParaRPr lang="en-GB" dirty="0" smtClean="0"/>
          </a:p>
          <a:p>
            <a:pPr marL="0" indent="0">
              <a:buNone/>
            </a:pPr>
            <a:r>
              <a:rPr lang="en-GB" dirty="0">
                <a:hlinkClick r:id="rId2"/>
              </a:rPr>
              <a:t>https://</a:t>
            </a:r>
            <a:r>
              <a:rPr lang="en-GB" dirty="0" smtClean="0">
                <a:hlinkClick r:id="rId2"/>
              </a:rPr>
              <a:t>wordwall.net/resource/420357/esl-tefl/purpose-of-text-reading</a:t>
            </a:r>
            <a:endParaRPr lang="en-GB" dirty="0" smtClean="0"/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r>
              <a:rPr lang="en-GB" dirty="0">
                <a:hlinkClick r:id="rId3"/>
              </a:rPr>
              <a:t>Entry-2-Reading-Sample-Paper-4-CA-v3-Dec17.pdf (esbuk.org)</a:t>
            </a:r>
            <a:endParaRPr lang="en-GB" dirty="0"/>
          </a:p>
        </p:txBody>
      </p:sp>
      <p:sp>
        <p:nvSpPr>
          <p:cNvPr id="3" name="TextBox 2"/>
          <p:cNvSpPr txBox="1"/>
          <p:nvPr/>
        </p:nvSpPr>
        <p:spPr>
          <a:xfrm>
            <a:off x="389614" y="182880"/>
            <a:ext cx="1069450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 smtClean="0"/>
              <a:t>Texts</a:t>
            </a:r>
            <a:endParaRPr lang="en-GB" sz="3200" dirty="0"/>
          </a:p>
        </p:txBody>
      </p:sp>
    </p:spTree>
    <p:extLst>
      <p:ext uri="{BB962C8B-B14F-4D97-AF65-F5344CB8AC3E}">
        <p14:creationId xmlns:p14="http://schemas.microsoft.com/office/powerpoint/2010/main" val="37248708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6177</TotalTime>
  <Words>686</Words>
  <Application>Microsoft Office PowerPoint</Application>
  <PresentationFormat>Widescreen</PresentationFormat>
  <Paragraphs>103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Arial</vt:lpstr>
      <vt:lpstr>Calibri</vt:lpstr>
      <vt:lpstr>Calibri Light</vt:lpstr>
      <vt:lpstr>Office Theme</vt:lpstr>
      <vt:lpstr>                </vt:lpstr>
      <vt:lpstr>              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London Borough of Islington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Esen, Gulcoy</dc:creator>
  <cp:lastModifiedBy>Esen, Gulcoy</cp:lastModifiedBy>
  <cp:revision>322</cp:revision>
  <dcterms:created xsi:type="dcterms:W3CDTF">2021-05-21T00:07:32Z</dcterms:created>
  <dcterms:modified xsi:type="dcterms:W3CDTF">2021-10-20T16:59:39Z</dcterms:modified>
</cp:coreProperties>
</file>