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77" r:id="rId5"/>
    <p:sldId id="353" r:id="rId6"/>
    <p:sldId id="347" r:id="rId7"/>
    <p:sldId id="350" r:id="rId8"/>
    <p:sldId id="349" r:id="rId9"/>
    <p:sldId id="348" r:id="rId10"/>
    <p:sldId id="354" r:id="rId11"/>
    <p:sldId id="351" r:id="rId12"/>
    <p:sldId id="352" r:id="rId13"/>
    <p:sldId id="35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15/10/2021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49538/english/present-simple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ol.britishcouncil.org/content/learners/grammar-and-vocabulary/beginners/we-live-uk" TargetMode="External"/><Relationship Id="rId2" Type="http://schemas.openxmlformats.org/officeDocument/2006/relationships/hyperlink" Target="https://www.youtube.com/watch?v=_LlNrqyzQd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worksheets.com/hz1183979ht" TargetMode="External"/><Relationship Id="rId5" Type="http://schemas.openxmlformats.org/officeDocument/2006/relationships/hyperlink" Target="https://www.liveworksheets.com/en1181576gj" TargetMode="External"/><Relationship Id="rId4" Type="http://schemas.openxmlformats.org/officeDocument/2006/relationships/hyperlink" Target="https://wordwall.net/resource/3803199/esol/2-uk-countri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Present_Simple/Simple_Present_Tense_test-2_vz1891862i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674242/esol/hobbies-like-likes-ing" TargetMode="External"/><Relationship Id="rId2" Type="http://schemas.openxmlformats.org/officeDocument/2006/relationships/hyperlink" Target="https://wordwall.net/resource/8188910/esol/hobb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ordwall.net/resource/23393456/untitled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810845/esol/personal-information" TargetMode="External"/><Relationship Id="rId2" Type="http://schemas.openxmlformats.org/officeDocument/2006/relationships/hyperlink" Target="https://wordwall.net/resource/2488259/esol/ques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22060412/english/personal-questions" TargetMode="External"/><Relationship Id="rId4" Type="http://schemas.openxmlformats.org/officeDocument/2006/relationships/hyperlink" Target="https://wordwall.net/resource/15658794/fill-a-for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stening/My_friends_and_my_pets_-_Part_3_im2312947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ol.britishcouncil.org/content/learners/grammar-and-vocabulary/beginners/we-live-uk" TargetMode="External"/><Relationship Id="rId2" Type="http://schemas.openxmlformats.org/officeDocument/2006/relationships/hyperlink" Target="https://www.youtube.com/watch?v=_LlNrqyzQd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7" y="326003"/>
            <a:ext cx="4874150" cy="58203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What’s the</a:t>
            </a:r>
            <a:r>
              <a:rPr lang="en-GB" sz="3600" b="1" dirty="0" smtClean="0">
                <a:solidFill>
                  <a:srgbClr val="FF0000"/>
                </a:solidFill>
              </a:rPr>
              <a:t> date </a:t>
            </a:r>
            <a:r>
              <a:rPr lang="en-GB" sz="3600" b="1" dirty="0" smtClean="0"/>
              <a:t>today?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15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</a:t>
            </a:r>
            <a:r>
              <a:rPr lang="en-GB" sz="3600" dirty="0" smtClean="0"/>
              <a:t>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fifteenth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yesterday?</a:t>
            </a:r>
            <a:br>
              <a:rPr lang="en-GB" sz="3600" dirty="0" smtClean="0"/>
            </a:br>
            <a:r>
              <a:rPr lang="en-GB" sz="3600" dirty="0" smtClean="0"/>
              <a:t>14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fourteenth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t</a:t>
            </a:r>
            <a:r>
              <a:rPr lang="en-GB" sz="3600" dirty="0" smtClean="0"/>
              <a:t>omorrow?</a:t>
            </a:r>
            <a:br>
              <a:rPr lang="en-GB" sz="3600" dirty="0" smtClean="0"/>
            </a:br>
            <a:r>
              <a:rPr lang="en-GB" sz="3600" dirty="0" smtClean="0"/>
              <a:t>16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October</a:t>
            </a:r>
            <a:br>
              <a:rPr lang="en-GB" sz="3600" dirty="0" smtClean="0"/>
            </a:br>
            <a:r>
              <a:rPr lang="en-GB" sz="3600" dirty="0" smtClean="0"/>
              <a:t>the sixteenth of October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6297433" y="429370"/>
            <a:ext cx="49616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</a:t>
            </a:r>
            <a:r>
              <a:rPr lang="en-GB" sz="3200" b="1" dirty="0" smtClean="0">
                <a:solidFill>
                  <a:srgbClr val="FF0000"/>
                </a:solidFill>
              </a:rPr>
              <a:t>day </a:t>
            </a:r>
            <a:r>
              <a:rPr lang="en-GB" sz="3200" b="1" dirty="0" smtClean="0"/>
              <a:t>is it today?</a:t>
            </a:r>
          </a:p>
          <a:p>
            <a:r>
              <a:rPr lang="en-GB" sz="3200" dirty="0" smtClean="0"/>
              <a:t>It’s Friday.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Yesterday</a:t>
            </a:r>
            <a:r>
              <a:rPr lang="en-GB" sz="3200" dirty="0" smtClean="0"/>
              <a:t>?</a:t>
            </a:r>
          </a:p>
          <a:p>
            <a:r>
              <a:rPr lang="en-GB" sz="3200" dirty="0" smtClean="0"/>
              <a:t>Thursday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Tomorrow?</a:t>
            </a:r>
          </a:p>
          <a:p>
            <a:r>
              <a:rPr lang="en-GB" sz="3200" dirty="0" smtClean="0"/>
              <a:t>Saturday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65042" y="6389724"/>
            <a:ext cx="8067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https://wordwall.net/resource/400941/esol/months-of-the-year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l</a:t>
            </a:r>
            <a:r>
              <a:rPr lang="en-GB" sz="3200" b="1" dirty="0" smtClean="0"/>
              <a:t>ive/lives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898497"/>
            <a:ext cx="10980090" cy="5716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r>
              <a:rPr lang="en-GB" sz="1200" dirty="0">
                <a:hlinkClick r:id="rId3"/>
              </a:rPr>
              <a:t>https://wordwall.net/resource/23393760/live-lives-simple-present-tense</a:t>
            </a:r>
          </a:p>
          <a:p>
            <a:pPr marL="0" indent="0">
              <a:buNone/>
            </a:pPr>
            <a:r>
              <a:rPr lang="en-GB" sz="1200" dirty="0" smtClean="0">
                <a:hlinkClick r:id="rId3"/>
              </a:rPr>
              <a:t>https</a:t>
            </a:r>
            <a:r>
              <a:rPr lang="en-GB" sz="1200" dirty="0">
                <a:hlinkClick r:id="rId3"/>
              </a:rPr>
              <a:t>://</a:t>
            </a:r>
            <a:r>
              <a:rPr lang="en-GB" sz="1200" dirty="0" smtClean="0">
                <a:hlinkClick r:id="rId3"/>
              </a:rPr>
              <a:t>wordwall.net/resource/349538/english/present-simple</a:t>
            </a: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35205"/>
              </p:ext>
            </p:extLst>
          </p:nvPr>
        </p:nvGraphicFramePr>
        <p:xfrm>
          <a:off x="580443" y="1017768"/>
          <a:ext cx="5184254" cy="428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207">
                  <a:extLst>
                    <a:ext uri="{9D8B030D-6E8A-4147-A177-3AD203B41FA5}">
                      <a16:colId xmlns:a16="http://schemas.microsoft.com/office/drawing/2014/main" val="2696285935"/>
                    </a:ext>
                  </a:extLst>
                </a:gridCol>
                <a:gridCol w="1311966">
                  <a:extLst>
                    <a:ext uri="{9D8B030D-6E8A-4147-A177-3AD203B41FA5}">
                      <a16:colId xmlns:a16="http://schemas.microsoft.com/office/drawing/2014/main" val="1503706606"/>
                    </a:ext>
                  </a:extLst>
                </a:gridCol>
                <a:gridCol w="707666">
                  <a:extLst>
                    <a:ext uri="{9D8B030D-6E8A-4147-A177-3AD203B41FA5}">
                      <a16:colId xmlns:a16="http://schemas.microsoft.com/office/drawing/2014/main" val="2193930504"/>
                    </a:ext>
                  </a:extLst>
                </a:gridCol>
                <a:gridCol w="2218415">
                  <a:extLst>
                    <a:ext uri="{9D8B030D-6E8A-4147-A177-3AD203B41FA5}">
                      <a16:colId xmlns:a16="http://schemas.microsoft.com/office/drawing/2014/main" val="3907284467"/>
                    </a:ext>
                  </a:extLst>
                </a:gridCol>
              </a:tblGrid>
              <a:tr h="51095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subject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live/lives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the UK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65310"/>
                  </a:ext>
                </a:extLst>
              </a:tr>
              <a:tr h="5212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live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Islington</a:t>
                      </a: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72925"/>
                  </a:ext>
                </a:extLst>
              </a:tr>
              <a:tr h="5212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live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69392"/>
                  </a:ext>
                </a:extLst>
              </a:tr>
              <a:tr h="5212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She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92561"/>
                  </a:ext>
                </a:extLst>
              </a:tr>
              <a:tr h="5212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He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58375"/>
                  </a:ext>
                </a:extLst>
              </a:tr>
              <a:tr h="6480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lives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793397"/>
                  </a:ext>
                </a:extLst>
              </a:tr>
              <a:tr h="5212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live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88566"/>
                  </a:ext>
                </a:extLst>
              </a:tr>
              <a:tr h="5212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They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live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10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337" y="4112466"/>
            <a:ext cx="2487770" cy="1863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95" y="2994389"/>
            <a:ext cx="3617533" cy="3264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419" y="3756991"/>
            <a:ext cx="1982683" cy="2225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1995" y="2278662"/>
            <a:ext cx="5152690" cy="39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7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711" y="667909"/>
            <a:ext cx="10829014" cy="558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UK</a:t>
            </a:r>
          </a:p>
          <a:p>
            <a:pPr marL="0" indent="0">
              <a:buNone/>
            </a:pPr>
            <a:r>
              <a:rPr lang="en-GB" dirty="0"/>
              <a:t>My name is …………… 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 </a:t>
            </a:r>
            <a:r>
              <a:rPr lang="en-GB" dirty="0"/>
              <a:t>am </a:t>
            </a:r>
            <a:r>
              <a:rPr lang="en-GB" dirty="0" smtClean="0">
                <a:solidFill>
                  <a:srgbClr val="FF0000"/>
                </a:solidFill>
              </a:rPr>
              <a:t>Vietnamese</a:t>
            </a:r>
            <a:r>
              <a:rPr lang="en-GB" dirty="0" smtClean="0"/>
              <a:t> </a:t>
            </a:r>
            <a:r>
              <a:rPr lang="en-GB" dirty="0"/>
              <a:t>but I </a:t>
            </a:r>
            <a:r>
              <a:rPr lang="en-GB" dirty="0" smtClean="0"/>
              <a:t>live in the UK. 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There are </a:t>
            </a:r>
            <a:r>
              <a:rPr lang="en-GB" dirty="0" smtClean="0">
                <a:solidFill>
                  <a:srgbClr val="FF0000"/>
                </a:solidFill>
              </a:rPr>
              <a:t>four </a:t>
            </a:r>
            <a:r>
              <a:rPr lang="en-GB" dirty="0"/>
              <a:t>countries in the UK. </a:t>
            </a:r>
            <a:r>
              <a:rPr lang="en-GB" dirty="0" smtClean="0">
                <a:solidFill>
                  <a:srgbClr val="FF0000"/>
                </a:solidFill>
              </a:rPr>
              <a:t>England, Scotland, Wales </a:t>
            </a:r>
            <a:r>
              <a:rPr lang="en-GB" dirty="0">
                <a:solidFill>
                  <a:srgbClr val="FF0000"/>
                </a:solidFill>
              </a:rPr>
              <a:t>and  </a:t>
            </a:r>
            <a:r>
              <a:rPr lang="en-GB" dirty="0" smtClean="0">
                <a:solidFill>
                  <a:srgbClr val="FF0000"/>
                </a:solidFill>
              </a:rPr>
              <a:t>Northern Ireland.</a:t>
            </a:r>
          </a:p>
          <a:p>
            <a:pPr marL="0" indent="0">
              <a:buNone/>
            </a:pPr>
            <a:r>
              <a:rPr lang="en-GB" dirty="0" smtClean="0"/>
              <a:t>I </a:t>
            </a:r>
            <a:r>
              <a:rPr lang="en-GB" dirty="0"/>
              <a:t>live in </a:t>
            </a:r>
            <a:r>
              <a:rPr lang="en-GB" dirty="0" smtClean="0">
                <a:solidFill>
                  <a:srgbClr val="FF0000"/>
                </a:solidFill>
              </a:rPr>
              <a:t>England. 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The capital city of England is </a:t>
            </a:r>
            <a:r>
              <a:rPr lang="en-GB" dirty="0" smtClean="0">
                <a:solidFill>
                  <a:srgbClr val="FF0000"/>
                </a:solidFill>
              </a:rPr>
              <a:t>London. </a:t>
            </a:r>
          </a:p>
          <a:p>
            <a:pPr marL="0" indent="0">
              <a:buNone/>
            </a:pPr>
            <a:r>
              <a:rPr lang="en-GB" dirty="0" smtClean="0"/>
              <a:t>I </a:t>
            </a:r>
            <a:r>
              <a:rPr lang="en-GB" dirty="0"/>
              <a:t>live in </a:t>
            </a:r>
            <a:r>
              <a:rPr lang="en-GB" dirty="0" smtClean="0">
                <a:solidFill>
                  <a:srgbClr val="FF0000"/>
                </a:solidFill>
              </a:rPr>
              <a:t>London.</a:t>
            </a:r>
          </a:p>
          <a:p>
            <a:pPr marL="0" indent="0">
              <a:buNone/>
            </a:pPr>
            <a:r>
              <a:rPr lang="en-GB" dirty="0" smtClean="0"/>
              <a:t>I live in </a:t>
            </a:r>
            <a:r>
              <a:rPr lang="en-GB" dirty="0" smtClean="0">
                <a:solidFill>
                  <a:srgbClr val="FF0000"/>
                </a:solidFill>
              </a:rPr>
              <a:t>Islington.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354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663" y="667908"/>
            <a:ext cx="10821062" cy="6190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About </a:t>
            </a:r>
            <a:r>
              <a:rPr lang="en-GB" u="sng" dirty="0" smtClean="0">
                <a:hlinkClick r:id="rId2"/>
              </a:rPr>
              <a:t>UK-</a:t>
            </a:r>
          </a:p>
          <a:p>
            <a:pPr marL="0" indent="0">
              <a:buNone/>
            </a:pPr>
            <a:endParaRPr lang="en-GB" u="sng" dirty="0">
              <a:hlinkClick r:id="rId2"/>
            </a:endParaRP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https://esol.britishcouncil.org/content/learners/grammar-and-vocabulary/beginners/we-live-uk</a:t>
            </a: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Activity-UK countries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wordwall.net/resource/3803199/esol/2-uk-countries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Activity-nationalities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www.liveworksheets.com/en1181576gj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Activity-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https://www.liveworksheets.com/hz1183979ht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744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663" y="667908"/>
            <a:ext cx="10821062" cy="619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hlinkClick r:id="rId2"/>
              </a:rPr>
              <a:t>Homework</a:t>
            </a:r>
          </a:p>
          <a:p>
            <a:pPr marL="0" indent="0">
              <a:buNone/>
            </a:pPr>
            <a:endParaRPr lang="en-GB" u="sng" dirty="0">
              <a:hlinkClick r:id="rId2"/>
            </a:endParaRPr>
          </a:p>
          <a:p>
            <a:pPr marL="0" indent="0">
              <a:buNone/>
            </a:pPr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://www.liveworksheets.com/worksheets/en/English_as_a_Second_Language_(ESL)/</a:t>
            </a:r>
            <a:r>
              <a:rPr lang="en-GB" u="sng" dirty="0" smtClean="0">
                <a:hlinkClick r:id="rId2"/>
              </a:rPr>
              <a:t>Present_Simple/Simple_Present_Tense_test-2_vz1891862io</a:t>
            </a:r>
            <a:endParaRPr lang="en-GB" u="sng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741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speaking using dates, weather, months and hobbies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ecap previous sessions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Watch the video about UK and finish answering comprehension 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present simple tense using like/likes and live/lives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Write about the UK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34982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87" y="2644994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66" y="4754410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25" y="2398713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96" y="4561330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822" y="1011923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125" y="310421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31" y="5161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61067" y="47544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80" y="186062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010" y="4571456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3" y="2331684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72903" y="308517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5520" y="160338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18887" y="1133800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today?</a:t>
            </a:r>
          </a:p>
          <a:p>
            <a:pPr marL="0" indent="0">
              <a:buNone/>
            </a:pPr>
            <a:r>
              <a:rPr lang="en-GB" dirty="0" smtClean="0"/>
              <a:t>It’s </a:t>
            </a:r>
            <a:r>
              <a:rPr lang="en-GB" dirty="0" smtClean="0"/>
              <a:t>windy and cloudy.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I can’t see it.</a:t>
            </a:r>
          </a:p>
          <a:p>
            <a:pPr marL="0" indent="0">
              <a:buNone/>
            </a:pPr>
            <a:r>
              <a:rPr lang="en-GB" b="1" dirty="0" smtClean="0"/>
              <a:t>I can’t hear it.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l</a:t>
            </a:r>
            <a:r>
              <a:rPr lang="en-GB" sz="3200" b="1" dirty="0" smtClean="0"/>
              <a:t>ike/likes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031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endParaRPr lang="en-GB" sz="1200" dirty="0">
              <a:hlinkClick r:id="rId2"/>
            </a:endParaRPr>
          </a:p>
          <a:p>
            <a:pPr marL="0" indent="0">
              <a:buNone/>
            </a:pPr>
            <a:endParaRPr lang="en-GB" sz="1200" dirty="0" smtClean="0">
              <a:hlinkClick r:id="rId2"/>
            </a:endParaRPr>
          </a:p>
          <a:p>
            <a:pPr marL="0" indent="0">
              <a:buNone/>
            </a:pPr>
            <a:r>
              <a:rPr lang="en-GB" sz="1200" dirty="0" smtClean="0">
                <a:hlinkClick r:id="rId2"/>
              </a:rPr>
              <a:t>https</a:t>
            </a:r>
            <a:r>
              <a:rPr lang="en-GB" sz="1200" dirty="0">
                <a:hlinkClick r:id="rId2"/>
              </a:rPr>
              <a:t>://</a:t>
            </a:r>
            <a:r>
              <a:rPr lang="en-GB" sz="1200" dirty="0" smtClean="0">
                <a:hlinkClick r:id="rId2"/>
              </a:rPr>
              <a:t>wordwall.net/resource/8188910/esol/hobbies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wordwall.net/resource/8674242/esol/hobbies-like-likes-ing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wordwall.net/resource/23393456/untitled3</a:t>
            </a:r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5540"/>
              </p:ext>
            </p:extLst>
          </p:nvPr>
        </p:nvGraphicFramePr>
        <p:xfrm>
          <a:off x="373711" y="858740"/>
          <a:ext cx="5390985" cy="416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956">
                  <a:extLst>
                    <a:ext uri="{9D8B030D-6E8A-4147-A177-3AD203B41FA5}">
                      <a16:colId xmlns:a16="http://schemas.microsoft.com/office/drawing/2014/main" val="2696285935"/>
                    </a:ext>
                  </a:extLst>
                </a:gridCol>
                <a:gridCol w="1931483">
                  <a:extLst>
                    <a:ext uri="{9D8B030D-6E8A-4147-A177-3AD203B41FA5}">
                      <a16:colId xmlns:a16="http://schemas.microsoft.com/office/drawing/2014/main" val="1503706606"/>
                    </a:ext>
                  </a:extLst>
                </a:gridCol>
                <a:gridCol w="2446546">
                  <a:extLst>
                    <a:ext uri="{9D8B030D-6E8A-4147-A177-3AD203B41FA5}">
                      <a16:colId xmlns:a16="http://schemas.microsoft.com/office/drawing/2014/main" val="3907284467"/>
                    </a:ext>
                  </a:extLst>
                </a:gridCol>
              </a:tblGrid>
              <a:tr h="54069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subject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like/likes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hobby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65310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372925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swimming.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69392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He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92561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She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58375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It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793397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888566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They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like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swimming.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10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607" y="1183749"/>
            <a:ext cx="4330977" cy="28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Registering with a GP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144988"/>
            <a:ext cx="11051651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Family name:</a:t>
            </a:r>
            <a:r>
              <a:rPr lang="en-GB" dirty="0"/>
              <a:t> </a:t>
            </a:r>
            <a:r>
              <a:rPr lang="en-GB" dirty="0" smtClean="0"/>
              <a:t>             	          </a:t>
            </a:r>
            <a:r>
              <a:rPr lang="en-GB" dirty="0" smtClean="0">
                <a:solidFill>
                  <a:srgbClr val="FF0000"/>
                </a:solidFill>
              </a:rPr>
              <a:t>W</a:t>
            </a:r>
            <a:r>
              <a:rPr lang="en-GB" dirty="0" smtClean="0"/>
              <a:t>hat’s your family name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 smtClean="0"/>
              <a:t>First name:</a:t>
            </a:r>
            <a:r>
              <a:rPr lang="en-GB" dirty="0"/>
              <a:t>	</a:t>
            </a:r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W</a:t>
            </a:r>
            <a:r>
              <a:rPr lang="en-GB" dirty="0" smtClean="0"/>
              <a:t>hat’s your first name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 smtClean="0"/>
              <a:t>Date of  birth:			</a:t>
            </a:r>
            <a:r>
              <a:rPr lang="en-GB" dirty="0" smtClean="0">
                <a:solidFill>
                  <a:srgbClr val="FF0000"/>
                </a:solidFill>
              </a:rPr>
              <a:t>W</a:t>
            </a:r>
            <a:r>
              <a:rPr lang="en-GB" dirty="0" smtClean="0"/>
              <a:t>hat’s your date of birth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GB" dirty="0" smtClean="0"/>
              <a:t>Address:				Where do you live? /What’s your address?</a:t>
            </a:r>
          </a:p>
          <a:p>
            <a:pPr marL="0" indent="0">
              <a:buNone/>
            </a:pPr>
            <a:r>
              <a:rPr lang="en-GB" dirty="0" smtClean="0"/>
              <a:t>Post code:				What’s your post code?</a:t>
            </a:r>
          </a:p>
          <a:p>
            <a:pPr marL="0" indent="0">
              <a:buNone/>
            </a:pPr>
            <a:r>
              <a:rPr lang="en-GB" dirty="0" smtClean="0"/>
              <a:t>Telephone number:		Do you have a telephone number? /What’s 					your telephone number?</a:t>
            </a:r>
          </a:p>
          <a:p>
            <a:pPr marL="0" indent="0">
              <a:buNone/>
            </a:pPr>
            <a:r>
              <a:rPr lang="en-GB" dirty="0"/>
              <a:t>Nationality:				What’s your nationality?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49635" y="1144988"/>
            <a:ext cx="6313335" cy="38325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4442" y="5629523"/>
            <a:ext cx="78479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wordwall.net/resource/2488259/esol/questions</a:t>
            </a:r>
            <a:endParaRPr lang="en-GB" sz="1200" dirty="0" smtClean="0"/>
          </a:p>
          <a:p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wordwall.net/resource/3810845/esol/personal-information</a:t>
            </a:r>
            <a:endParaRPr lang="en-GB" sz="1200" dirty="0" smtClean="0"/>
          </a:p>
          <a:p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wordwall.net/resource/15658794/fill-a-form</a:t>
            </a:r>
            <a:endParaRPr lang="en-GB" sz="1200" dirty="0" smtClean="0"/>
          </a:p>
          <a:p>
            <a:r>
              <a:rPr lang="en-GB" sz="1200" dirty="0">
                <a:hlinkClick r:id="rId5"/>
              </a:rPr>
              <a:t>https://</a:t>
            </a:r>
            <a:r>
              <a:rPr lang="en-GB" sz="1200" dirty="0" smtClean="0">
                <a:hlinkClick r:id="rId5"/>
              </a:rPr>
              <a:t>wordwall.net/resource/22060412/english/personal-questions</a:t>
            </a:r>
            <a:endParaRPr lang="en-GB" sz="12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Spelling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What’s your  name?</a:t>
            </a:r>
          </a:p>
          <a:p>
            <a:pPr marL="0" indent="0">
              <a:buNone/>
            </a:pPr>
            <a:r>
              <a:rPr lang="en-GB" b="1" dirty="0" smtClean="0"/>
              <a:t>How do you spell that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r>
              <a:rPr lang="en-GB" b="1" dirty="0" err="1" smtClean="0"/>
              <a:t>Aysha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Ayse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Ayesheh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018" y="276114"/>
            <a:ext cx="3712786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3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Homework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/>
              <a:t>Activity- spelling- Homework-1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https://www.liveworksheets.com/worksheets/en/English_as_a_Second_Language_(ESL)/Listening/My_friends_and_my_pets_-_Part_3_im2312947df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42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711" y="667909"/>
            <a:ext cx="10829014" cy="558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About </a:t>
            </a:r>
            <a:r>
              <a:rPr lang="en-GB" u="sng" dirty="0" smtClean="0">
                <a:hlinkClick r:id="rId2"/>
              </a:rPr>
              <a:t>UK-</a:t>
            </a:r>
          </a:p>
          <a:p>
            <a:pPr marL="0" indent="0">
              <a:buNone/>
            </a:pPr>
            <a:endParaRPr lang="en-GB" u="sng" dirty="0">
              <a:hlinkClick r:id="rId2"/>
            </a:endParaRP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https://esol.britishcouncil.org/content/learners/grammar-and-vocabulary/beginners/we-live-uk</a:t>
            </a: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211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471</Words>
  <Application>Microsoft Office PowerPoint</Application>
  <PresentationFormat>Widescreen</PresentationFormat>
  <Paragraphs>171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         What’s the date today? 15th October The fifteenth of October   yesterday? 14th October the fourteenth of October   tomorrow? 16th October the sixteenth of October </vt:lpstr>
      <vt:lpstr>                </vt:lpstr>
      <vt:lpstr>PowerPoint Presentation</vt:lpstr>
      <vt:lpstr>The weather</vt:lpstr>
      <vt:lpstr>like/likes</vt:lpstr>
      <vt:lpstr>Registering with a GP</vt:lpstr>
      <vt:lpstr>Spelling</vt:lpstr>
      <vt:lpstr>Homework</vt:lpstr>
      <vt:lpstr>PowerPoint Presentation</vt:lpstr>
      <vt:lpstr>live/lives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322</cp:revision>
  <dcterms:created xsi:type="dcterms:W3CDTF">2021-05-21T00:07:32Z</dcterms:created>
  <dcterms:modified xsi:type="dcterms:W3CDTF">2021-10-15T11:25:55Z</dcterms:modified>
</cp:coreProperties>
</file>