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71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E5DD27-5FEF-C049-C8CF-0FC54C4B1DFC}" v="99" dt="2021-09-29T08:20:12.069"/>
    <p1510:client id="{DC0F2438-A5BA-AC05-41EB-DB1EFC5CB165}" v="49" dt="2021-09-26T10:14:28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son, Julie" userId="S::julie.robinson@islington.gov.uk::09480c21-a792-4f35-9038-0a976c15d73e" providerId="AD" clId="Web-{D2E5DD27-5FEF-C049-C8CF-0FC54C4B1DFC}"/>
    <pc:docChg chg="addSld delSld modSld sldOrd">
      <pc:chgData name="Robinson, Julie" userId="S::julie.robinson@islington.gov.uk::09480c21-a792-4f35-9038-0a976c15d73e" providerId="AD" clId="Web-{D2E5DD27-5FEF-C049-C8CF-0FC54C4B1DFC}" dt="2021-09-29T08:20:12.069" v="74"/>
      <pc:docMkLst>
        <pc:docMk/>
      </pc:docMkLst>
      <pc:sldChg chg="modSp">
        <pc:chgData name="Robinson, Julie" userId="S::julie.robinson@islington.gov.uk::09480c21-a792-4f35-9038-0a976c15d73e" providerId="AD" clId="Web-{D2E5DD27-5FEF-C049-C8CF-0FC54C4B1DFC}" dt="2021-09-29T08:15:58.945" v="20" actId="20577"/>
        <pc:sldMkLst>
          <pc:docMk/>
          <pc:sldMk cId="2418899440" sldId="267"/>
        </pc:sldMkLst>
        <pc:spChg chg="mod">
          <ac:chgData name="Robinson, Julie" userId="S::julie.robinson@islington.gov.uk::09480c21-a792-4f35-9038-0a976c15d73e" providerId="AD" clId="Web-{D2E5DD27-5FEF-C049-C8CF-0FC54C4B1DFC}" dt="2021-09-29T08:15:58.945" v="20" actId="20577"/>
          <ac:spMkLst>
            <pc:docMk/>
            <pc:sldMk cId="2418899440" sldId="267"/>
            <ac:spMk id="3" creationId="{00000000-0000-0000-0000-000000000000}"/>
          </ac:spMkLst>
        </pc:spChg>
      </pc:sldChg>
      <pc:sldChg chg="del">
        <pc:chgData name="Robinson, Julie" userId="S::julie.robinson@islington.gov.uk::09480c21-a792-4f35-9038-0a976c15d73e" providerId="AD" clId="Web-{D2E5DD27-5FEF-C049-C8CF-0FC54C4B1DFC}" dt="2021-09-29T08:11:38.430" v="2"/>
        <pc:sldMkLst>
          <pc:docMk/>
          <pc:sldMk cId="1946706071" sldId="268"/>
        </pc:sldMkLst>
      </pc:sldChg>
      <pc:sldChg chg="addSp delSp modSp add del ord replId">
        <pc:chgData name="Robinson, Julie" userId="S::julie.robinson@islington.gov.uk::09480c21-a792-4f35-9038-0a976c15d73e" providerId="AD" clId="Web-{D2E5DD27-5FEF-C049-C8CF-0FC54C4B1DFC}" dt="2021-09-29T08:20:12.069" v="74"/>
        <pc:sldMkLst>
          <pc:docMk/>
          <pc:sldMk cId="3179754209" sldId="269"/>
        </pc:sldMkLst>
        <pc:spChg chg="del">
          <ac:chgData name="Robinson, Julie" userId="S::julie.robinson@islington.gov.uk::09480c21-a792-4f35-9038-0a976c15d73e" providerId="AD" clId="Web-{D2E5DD27-5FEF-C049-C8CF-0FC54C4B1DFC}" dt="2021-09-29T08:16:42.291" v="22"/>
          <ac:spMkLst>
            <pc:docMk/>
            <pc:sldMk cId="3179754209" sldId="269"/>
            <ac:spMk id="3" creationId="{00000000-0000-0000-0000-000000000000}"/>
          </ac:spMkLst>
        </pc:spChg>
        <pc:graphicFrameChg chg="add mod ord modGraphic">
          <ac:chgData name="Robinson, Julie" userId="S::julie.robinson@islington.gov.uk::09480c21-a792-4f35-9038-0a976c15d73e" providerId="AD" clId="Web-{D2E5DD27-5FEF-C049-C8CF-0FC54C4B1DFC}" dt="2021-09-29T08:16:42.291" v="22"/>
          <ac:graphicFrameMkLst>
            <pc:docMk/>
            <pc:sldMk cId="3179754209" sldId="269"/>
            <ac:graphicFrameMk id="5" creationId="{F784A6E3-B62B-4C30-8936-8F25BBBEAC14}"/>
          </ac:graphicFrameMkLst>
        </pc:graphicFrameChg>
      </pc:sldChg>
      <pc:sldChg chg="modSp add replId">
        <pc:chgData name="Robinson, Julie" userId="S::julie.robinson@islington.gov.uk::09480c21-a792-4f35-9038-0a976c15d73e" providerId="AD" clId="Web-{D2E5DD27-5FEF-C049-C8CF-0FC54C4B1DFC}" dt="2021-09-29T08:19:15.629" v="53" actId="20577"/>
        <pc:sldMkLst>
          <pc:docMk/>
          <pc:sldMk cId="1735725278" sldId="270"/>
        </pc:sldMkLst>
        <pc:spChg chg="mod">
          <ac:chgData name="Robinson, Julie" userId="S::julie.robinson@islington.gov.uk::09480c21-a792-4f35-9038-0a976c15d73e" providerId="AD" clId="Web-{D2E5DD27-5FEF-C049-C8CF-0FC54C4B1DFC}" dt="2021-09-29T08:19:15.629" v="53" actId="20577"/>
          <ac:spMkLst>
            <pc:docMk/>
            <pc:sldMk cId="1735725278" sldId="270"/>
            <ac:spMk id="3" creationId="{00000000-0000-0000-0000-000000000000}"/>
          </ac:spMkLst>
        </pc:spChg>
      </pc:sldChg>
      <pc:sldChg chg="addSp modSp new">
        <pc:chgData name="Robinson, Julie" userId="S::julie.robinson@islington.gov.uk::09480c21-a792-4f35-9038-0a976c15d73e" providerId="AD" clId="Web-{D2E5DD27-5FEF-C049-C8CF-0FC54C4B1DFC}" dt="2021-09-29T08:17:58.999" v="32"/>
        <pc:sldMkLst>
          <pc:docMk/>
          <pc:sldMk cId="64922150" sldId="271"/>
        </pc:sldMkLst>
        <pc:graphicFrameChg chg="add mod modGraphic">
          <ac:chgData name="Robinson, Julie" userId="S::julie.robinson@islington.gov.uk::09480c21-a792-4f35-9038-0a976c15d73e" providerId="AD" clId="Web-{D2E5DD27-5FEF-C049-C8CF-0FC54C4B1DFC}" dt="2021-09-29T08:17:58.999" v="32"/>
          <ac:graphicFrameMkLst>
            <pc:docMk/>
            <pc:sldMk cId="64922150" sldId="271"/>
            <ac:graphicFrameMk id="3" creationId="{790B9451-4949-423A-9F74-AEA2D11C8DB6}"/>
          </ac:graphicFrameMkLst>
        </pc:graphicFrameChg>
      </pc:sldChg>
      <pc:sldChg chg="modSp new">
        <pc:chgData name="Robinson, Julie" userId="S::julie.robinson@islington.gov.uk::09480c21-a792-4f35-9038-0a976c15d73e" providerId="AD" clId="Web-{D2E5DD27-5FEF-C049-C8CF-0FC54C4B1DFC}" dt="2021-09-29T08:20:11.179" v="73" actId="20577"/>
        <pc:sldMkLst>
          <pc:docMk/>
          <pc:sldMk cId="1419772411" sldId="272"/>
        </pc:sldMkLst>
        <pc:spChg chg="mod">
          <ac:chgData name="Robinson, Julie" userId="S::julie.robinson@islington.gov.uk::09480c21-a792-4f35-9038-0a976c15d73e" providerId="AD" clId="Web-{D2E5DD27-5FEF-C049-C8CF-0FC54C4B1DFC}" dt="2021-09-29T08:19:19.535" v="56" actId="20577"/>
          <ac:spMkLst>
            <pc:docMk/>
            <pc:sldMk cId="1419772411" sldId="272"/>
            <ac:spMk id="2" creationId="{1D5F36F2-E31C-4927-A455-782C3B26C81F}"/>
          </ac:spMkLst>
        </pc:spChg>
        <pc:spChg chg="mod">
          <ac:chgData name="Robinson, Julie" userId="S::julie.robinson@islington.gov.uk::09480c21-a792-4f35-9038-0a976c15d73e" providerId="AD" clId="Web-{D2E5DD27-5FEF-C049-C8CF-0FC54C4B1DFC}" dt="2021-09-29T08:20:11.179" v="73" actId="20577"/>
          <ac:spMkLst>
            <pc:docMk/>
            <pc:sldMk cId="1419772411" sldId="272"/>
            <ac:spMk id="3" creationId="{93A6DF68-DD4B-4036-8C51-2E76C26DE72E}"/>
          </ac:spMkLst>
        </pc:spChg>
      </pc:sldChg>
    </pc:docChg>
  </pc:docChgLst>
  <pc:docChgLst>
    <pc:chgData name="Robinson, Julie" userId="S::julie.robinson@islington.gov.uk::09480c21-a792-4f35-9038-0a976c15d73e" providerId="AD" clId="Web-{DC0F2438-A5BA-AC05-41EB-DB1EFC5CB165}"/>
    <pc:docChg chg="modSld">
      <pc:chgData name="Robinson, Julie" userId="S::julie.robinson@islington.gov.uk::09480c21-a792-4f35-9038-0a976c15d73e" providerId="AD" clId="Web-{DC0F2438-A5BA-AC05-41EB-DB1EFC5CB165}" dt="2021-09-26T10:14:28.791" v="51" actId="20577"/>
      <pc:docMkLst>
        <pc:docMk/>
      </pc:docMkLst>
      <pc:sldChg chg="addSp delSp modSp">
        <pc:chgData name="Robinson, Julie" userId="S::julie.robinson@islington.gov.uk::09480c21-a792-4f35-9038-0a976c15d73e" providerId="AD" clId="Web-{DC0F2438-A5BA-AC05-41EB-DB1EFC5CB165}" dt="2021-09-26T10:14:28.791" v="51" actId="20577"/>
        <pc:sldMkLst>
          <pc:docMk/>
          <pc:sldMk cId="2418899440" sldId="267"/>
        </pc:sldMkLst>
        <pc:spChg chg="mod">
          <ac:chgData name="Robinson, Julie" userId="S::julie.robinson@islington.gov.uk::09480c21-a792-4f35-9038-0a976c15d73e" providerId="AD" clId="Web-{DC0F2438-A5BA-AC05-41EB-DB1EFC5CB165}" dt="2021-09-26T10:14:28.791" v="51" actId="20577"/>
          <ac:spMkLst>
            <pc:docMk/>
            <pc:sldMk cId="2418899440" sldId="267"/>
            <ac:spMk id="3" creationId="{00000000-0000-0000-0000-000000000000}"/>
          </ac:spMkLst>
        </pc:spChg>
        <pc:spChg chg="add del mod">
          <ac:chgData name="Robinson, Julie" userId="S::julie.robinson@islington.gov.uk::09480c21-a792-4f35-9038-0a976c15d73e" providerId="AD" clId="Web-{DC0F2438-A5BA-AC05-41EB-DB1EFC5CB165}" dt="2021-09-26T10:12:48.722" v="6"/>
          <ac:spMkLst>
            <pc:docMk/>
            <pc:sldMk cId="2418899440" sldId="267"/>
            <ac:spMk id="6" creationId="{4FCF727C-4337-413D-B6E6-3A49EBE2AD3C}"/>
          </ac:spMkLst>
        </pc:spChg>
        <pc:graphicFrameChg chg="add del mod">
          <ac:chgData name="Robinson, Julie" userId="S::julie.robinson@islington.gov.uk::09480c21-a792-4f35-9038-0a976c15d73e" providerId="AD" clId="Web-{DC0F2438-A5BA-AC05-41EB-DB1EFC5CB165}" dt="2021-09-26T10:12:48.722" v="7"/>
          <ac:graphicFrameMkLst>
            <pc:docMk/>
            <pc:sldMk cId="2418899440" sldId="267"/>
            <ac:graphicFrameMk id="5" creationId="{90C88E41-B31B-4999-BD98-2C93E1A1EE8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34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2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4581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347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105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13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232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94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76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80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98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39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57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1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16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69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6FC94-2932-40FB-ACD9-52C57B50300B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6D2E88-979E-4759-8149-F93DCB8AF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86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clgateway.islington.gov.u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clgateway.islington.gov.uk/mod/quiz/view.php?id=6457" TargetMode="External"/><Relationship Id="rId2" Type="http://schemas.openxmlformats.org/officeDocument/2006/relationships/hyperlink" Target="https://aclgateway.islington.gov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clgateway.islington.gov.uk/mod/quiz/view.php?id=6459" TargetMode="External"/><Relationship Id="rId4" Type="http://schemas.openxmlformats.org/officeDocument/2006/relationships/hyperlink" Target="https://aclgateway.islington.gov.uk/mod/quiz/view.php?id=6458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clgateway.islington.gov.uk/mod/quiz/view.php?id=6458" TargetMode="External"/><Relationship Id="rId2" Type="http://schemas.openxmlformats.org/officeDocument/2006/relationships/hyperlink" Target="https://aclgateway.islington.gov.uk/mod/quiz/view.php?id=645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clgateway.islington.gov.uk/mod/quiz/view.php?id=645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Functional Skills course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18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13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ACL Gateway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5006"/>
            <a:ext cx="8596668" cy="50343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hlinkClick r:id="rId2"/>
              </a:rPr>
              <a:t>https://aclgateway.islington.gov.uk/</a:t>
            </a:r>
            <a:endParaRPr lang="en-GB" dirty="0"/>
          </a:p>
          <a:p>
            <a:endParaRPr lang="en-GB" dirty="0"/>
          </a:p>
          <a:p>
            <a:r>
              <a:rPr lang="en-GB" dirty="0"/>
              <a:t>Able to log on?</a:t>
            </a:r>
          </a:p>
          <a:p>
            <a:pPr lvl="1"/>
            <a:r>
              <a:rPr lang="en-GB" dirty="0"/>
              <a:t>Username: 22firstnamesecondname</a:t>
            </a:r>
          </a:p>
          <a:p>
            <a:pPr lvl="1"/>
            <a:r>
              <a:rPr lang="en-GB" dirty="0"/>
              <a:t>Password: Welcome#1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Get into the course?</a:t>
            </a:r>
          </a:p>
          <a:p>
            <a:endParaRPr lang="en-GB" dirty="0"/>
          </a:p>
          <a:p>
            <a:r>
              <a:rPr lang="en-GB" dirty="0"/>
              <a:t>Access the Language for reading quiz?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99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90B9451-4949-423A-9F74-AEA2D11C8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648406"/>
              </p:ext>
            </p:extLst>
          </p:nvPr>
        </p:nvGraphicFramePr>
        <p:xfrm>
          <a:off x="83343" y="-23812"/>
          <a:ext cx="12075409" cy="6912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347">
                  <a:extLst>
                    <a:ext uri="{9D8B030D-6E8A-4147-A177-3AD203B41FA5}">
                      <a16:colId xmlns:a16="http://schemas.microsoft.com/office/drawing/2014/main" val="3414687676"/>
                    </a:ext>
                  </a:extLst>
                </a:gridCol>
                <a:gridCol w="8513062">
                  <a:extLst>
                    <a:ext uri="{9D8B030D-6E8A-4147-A177-3AD203B41FA5}">
                      <a16:colId xmlns:a16="http://schemas.microsoft.com/office/drawing/2014/main" val="129939519"/>
                    </a:ext>
                  </a:extLst>
                </a:gridCol>
              </a:tblGrid>
              <a:tr h="744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Caption </a:t>
                      </a:r>
                      <a:endParaRPr lang="en-GB" dirty="0">
                        <a:effectLst/>
                      </a:endParaRPr>
                    </a:p>
                    <a:p>
                      <a:pPr rtl="0" fontAlgn="base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Text that tells you more about an image.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315400"/>
                  </a:ext>
                </a:extLst>
              </a:tr>
              <a:tr h="744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Image </a:t>
                      </a:r>
                      <a:endParaRPr lang="en-GB" dirty="0">
                        <a:effectLst/>
                      </a:endParaRPr>
                    </a:p>
                    <a:p>
                      <a:pPr rtl="0" fontAlgn="base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A picture, diagram or chart.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200189"/>
                  </a:ext>
                </a:extLst>
              </a:tr>
              <a:tr h="744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Audience </a:t>
                      </a:r>
                      <a:endParaRPr lang="en-GB" dirty="0">
                        <a:effectLst/>
                      </a:endParaRPr>
                    </a:p>
                    <a:p>
                      <a:pPr rtl="0" fontAlgn="base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The person or people who read a text.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079742"/>
                  </a:ext>
                </a:extLst>
              </a:tr>
              <a:tr h="744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Font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How letters look when they are typed. For example, </a:t>
                      </a:r>
                      <a:r>
                        <a:rPr lang="en-GB" sz="1900" b="1" dirty="0">
                          <a:effectLst/>
                        </a:rPr>
                        <a:t>bold</a:t>
                      </a:r>
                      <a:r>
                        <a:rPr lang="en-GB" sz="1900" dirty="0">
                          <a:effectLst/>
                        </a:rPr>
                        <a:t> or </a:t>
                      </a:r>
                      <a:r>
                        <a:rPr lang="en-GB" sz="1900" i="1" dirty="0">
                          <a:effectLst/>
                        </a:rPr>
                        <a:t>italics</a:t>
                      </a:r>
                      <a:r>
                        <a:rPr lang="en-GB" sz="1900" dirty="0">
                          <a:effectLst/>
                        </a:rPr>
                        <a:t> or </a:t>
                      </a:r>
                      <a:r>
                        <a:rPr lang="en-GB" sz="1400" dirty="0">
                          <a:effectLst/>
                        </a:rPr>
                        <a:t>different sizes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887640"/>
                  </a:ext>
                </a:extLst>
              </a:tr>
              <a:tr h="607218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Layout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How a text is presented on the page using different organisational features.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292342"/>
                  </a:ext>
                </a:extLst>
              </a:tr>
              <a:tr h="744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Organisational features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Any part of the text which affects the layout. For example, headings, graphics or captions.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139964"/>
                  </a:ext>
                </a:extLst>
              </a:tr>
              <a:tr h="744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Purpose </a:t>
                      </a:r>
                      <a:endParaRPr lang="en-GB" dirty="0">
                        <a:effectLst/>
                      </a:endParaRPr>
                    </a:p>
                    <a:p>
                      <a:pPr rtl="0" fontAlgn="base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The reason a text is written.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118868"/>
                  </a:ext>
                </a:extLst>
              </a:tr>
              <a:tr h="744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Text type </a:t>
                      </a:r>
                      <a:endParaRPr lang="en-GB" dirty="0">
                        <a:effectLst/>
                      </a:endParaRPr>
                    </a:p>
                    <a:p>
                      <a:pPr rtl="0" fontAlgn="base"/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The kind of text, for example, an advert or report.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595096"/>
                  </a:ext>
                </a:extLst>
              </a:tr>
              <a:tr h="660796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Tone/style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The way a text sounds to the reader. For example, friendly, critical, formal, sarcastic.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479398"/>
                  </a:ext>
                </a:extLst>
              </a:tr>
              <a:tr h="42261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Text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900" dirty="0">
                          <a:effectLst/>
                        </a:rPr>
                        <a:t>Anything written, for example, a letter or a newspaper article. 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378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22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ACL Gateway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5006"/>
            <a:ext cx="8596668" cy="50343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hlinkClick r:id="rId2"/>
              </a:rPr>
              <a:t>https://aclgateway.islington.gov.uk/</a:t>
            </a:r>
            <a:endParaRPr lang="en-GB" dirty="0"/>
          </a:p>
          <a:p>
            <a:endParaRPr lang="en-GB" dirty="0"/>
          </a:p>
          <a:p>
            <a:r>
              <a:rPr lang="en-GB" dirty="0"/>
              <a:t>Able to log on?</a:t>
            </a:r>
          </a:p>
          <a:p>
            <a:pPr lvl="1"/>
            <a:r>
              <a:rPr lang="en-GB" dirty="0"/>
              <a:t>Username: 22firstnamesecondname</a:t>
            </a:r>
          </a:p>
          <a:p>
            <a:pPr lvl="1"/>
            <a:r>
              <a:rPr lang="en-GB" dirty="0"/>
              <a:t>Password: Welcome#1</a:t>
            </a:r>
          </a:p>
          <a:p>
            <a:pPr lvl="1"/>
            <a:endParaRPr lang="en-GB" dirty="0"/>
          </a:p>
          <a:p>
            <a:r>
              <a:rPr lang="en-GB" dirty="0"/>
              <a:t>Please complete</a:t>
            </a:r>
          </a:p>
          <a:p>
            <a:endParaRPr lang="en-GB" dirty="0"/>
          </a:p>
          <a:p>
            <a:r>
              <a:rPr lang="en-GB" dirty="0"/>
              <a:t>- </a:t>
            </a:r>
            <a:r>
              <a:rPr lang="en-GB" dirty="0">
                <a:hlinkClick r:id="rId3" tooltip="Health &amp;amp; Safety, Induction Check List"/>
              </a:rPr>
              <a:t>Health &amp; Safety, Induction Check List</a:t>
            </a:r>
            <a:endParaRPr lang="en-GB" dirty="0"/>
          </a:p>
          <a:p>
            <a:r>
              <a:rPr lang="en-GB" dirty="0"/>
              <a:t>- </a:t>
            </a:r>
            <a:r>
              <a:rPr lang="en-GB" dirty="0">
                <a:hlinkClick r:id="rId4" tooltip="Individual Learning Plan (L2 English)"/>
              </a:rPr>
              <a:t>Individual Learning Plan (L1/L2 English)</a:t>
            </a:r>
            <a:endParaRPr lang="en-GB" dirty="0"/>
          </a:p>
          <a:p>
            <a:r>
              <a:rPr lang="en-GB" dirty="0"/>
              <a:t>- </a:t>
            </a:r>
            <a:r>
              <a:rPr lang="en-GB" dirty="0">
                <a:hlinkClick r:id="rId5" tooltip="Learner Profile"/>
              </a:rPr>
              <a:t>Learner Profile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725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F36F2-E31C-4927-A455-782C3B26C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6DF68-DD4B-4036-8C51-2E76C26DE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Complete</a:t>
            </a:r>
          </a:p>
          <a:p>
            <a:endParaRPr lang="en-GB" dirty="0"/>
          </a:p>
          <a:p>
            <a:r>
              <a:rPr lang="en-GB" dirty="0">
                <a:ea typeface="+mn-lt"/>
                <a:cs typeface="+mn-lt"/>
              </a:rPr>
              <a:t>- </a:t>
            </a:r>
            <a:r>
              <a:rPr lang="en-GB" dirty="0">
                <a:ea typeface="+mn-lt"/>
                <a:cs typeface="+mn-lt"/>
                <a:hlinkClick r:id="rId2"/>
              </a:rPr>
              <a:t>Health &amp; Safety, Induction Check List</a:t>
            </a:r>
            <a:endParaRPr lang="en-GB" dirty="0">
              <a:ea typeface="+mn-lt"/>
              <a:cs typeface="+mn-lt"/>
            </a:endParaRPr>
          </a:p>
          <a:p>
            <a:r>
              <a:rPr lang="en-GB" dirty="0">
                <a:ea typeface="+mn-lt"/>
                <a:cs typeface="+mn-lt"/>
              </a:rPr>
              <a:t>- </a:t>
            </a:r>
            <a:r>
              <a:rPr lang="en-GB" dirty="0">
                <a:ea typeface="+mn-lt"/>
                <a:cs typeface="+mn-lt"/>
                <a:hlinkClick r:id="rId3"/>
              </a:rPr>
              <a:t>Individual Learning Plan (L1/L2 English)</a:t>
            </a:r>
            <a:endParaRPr lang="en-GB" dirty="0">
              <a:ea typeface="+mn-lt"/>
              <a:cs typeface="+mn-lt"/>
            </a:endParaRPr>
          </a:p>
          <a:p>
            <a:r>
              <a:rPr lang="en-GB" dirty="0">
                <a:ea typeface="+mn-lt"/>
                <a:cs typeface="+mn-lt"/>
              </a:rPr>
              <a:t>- </a:t>
            </a:r>
            <a:r>
              <a:rPr lang="en-GB" dirty="0">
                <a:ea typeface="+mn-lt"/>
                <a:cs typeface="+mn-lt"/>
                <a:hlinkClick r:id="rId4"/>
              </a:rPr>
              <a:t>Learner Profile</a:t>
            </a:r>
            <a:endParaRPr lang="en-GB" dirty="0">
              <a:ea typeface="+mn-lt"/>
              <a:cs typeface="+mn-lt"/>
            </a:endParaRPr>
          </a:p>
          <a:p>
            <a:endParaRPr lang="en-GB" dirty="0"/>
          </a:p>
          <a:p>
            <a:r>
              <a:rPr lang="en-GB" dirty="0"/>
              <a:t>Writing diagnostic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77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Term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11987"/>
            <a:ext cx="8596668" cy="482937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6400" b="1" dirty="0"/>
              <a:t> Autumn Term</a:t>
            </a: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dirty="0"/>
              <a:t> 20 September – 22 October 2021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 (Half term – 25-29 October 2021) 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1 November – 17 December 2021</a:t>
            </a:r>
          </a:p>
          <a:p>
            <a:pPr>
              <a:lnSpc>
                <a:spcPct val="120000"/>
              </a:lnSpc>
            </a:pP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dirty="0"/>
              <a:t> </a:t>
            </a:r>
            <a:r>
              <a:rPr lang="en-GB" sz="6400" b="1" dirty="0"/>
              <a:t>Spring Term</a:t>
            </a: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dirty="0"/>
              <a:t> 10 January – 11 February 2022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(Half term – 14-18 February 2022)  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21 February – 1 April 2022</a:t>
            </a:r>
          </a:p>
          <a:p>
            <a:pPr>
              <a:lnSpc>
                <a:spcPct val="120000"/>
              </a:lnSpc>
            </a:pP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b="1" dirty="0"/>
              <a:t> Summer term</a:t>
            </a:r>
            <a:endParaRPr lang="en-GB" sz="6400" dirty="0"/>
          </a:p>
          <a:p>
            <a:pPr>
              <a:lnSpc>
                <a:spcPct val="120000"/>
              </a:lnSpc>
            </a:pPr>
            <a:r>
              <a:rPr lang="en-GB" sz="6400" dirty="0"/>
              <a:t> 25 April – 27 May 2022 (May Day bank holiday 2 May 2022)  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(Half term 30 May – 3 June 2022)</a:t>
            </a:r>
          </a:p>
          <a:p>
            <a:pPr>
              <a:lnSpc>
                <a:spcPct val="120000"/>
              </a:lnSpc>
            </a:pPr>
            <a:r>
              <a:rPr lang="en-GB" sz="6400" dirty="0"/>
              <a:t>  6 June – 15 July 2022</a:t>
            </a:r>
          </a:p>
          <a:p>
            <a:pPr>
              <a:lnSpc>
                <a:spcPct val="120000"/>
              </a:lnSpc>
            </a:pPr>
            <a:endParaRPr lang="en-GB" sz="6400" dirty="0"/>
          </a:p>
          <a:p>
            <a:pPr>
              <a:lnSpc>
                <a:spcPct val="120000"/>
              </a:lnSpc>
            </a:pPr>
            <a:endParaRPr lang="en-GB" sz="6400" dirty="0"/>
          </a:p>
        </p:txBody>
      </p:sp>
    </p:spTree>
    <p:extLst>
      <p:ext uri="{BB962C8B-B14F-4D97-AF65-F5344CB8AC3E}">
        <p14:creationId xmlns:p14="http://schemas.microsoft.com/office/powerpoint/2010/main" val="98172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Autumn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Induction</a:t>
            </a:r>
          </a:p>
          <a:p>
            <a:r>
              <a:rPr lang="en-GB" sz="2400" dirty="0"/>
              <a:t>Diagnostic assessments</a:t>
            </a:r>
          </a:p>
          <a:p>
            <a:r>
              <a:rPr lang="en-GB" sz="2400" dirty="0"/>
              <a:t>Target setting</a:t>
            </a:r>
          </a:p>
          <a:p>
            <a:r>
              <a:rPr lang="en-GB" sz="2400" dirty="0"/>
              <a:t>Reading skills</a:t>
            </a:r>
          </a:p>
        </p:txBody>
      </p:sp>
    </p:spTree>
    <p:extLst>
      <p:ext uri="{BB962C8B-B14F-4D97-AF65-F5344CB8AC3E}">
        <p14:creationId xmlns:p14="http://schemas.microsoft.com/office/powerpoint/2010/main" val="121379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Spring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Writing skills</a:t>
            </a:r>
          </a:p>
          <a:p>
            <a:r>
              <a:rPr lang="en-GB" sz="2400" dirty="0"/>
              <a:t>Exams (reading)</a:t>
            </a:r>
          </a:p>
        </p:txBody>
      </p:sp>
    </p:spTree>
    <p:extLst>
      <p:ext uri="{BB962C8B-B14F-4D97-AF65-F5344CB8AC3E}">
        <p14:creationId xmlns:p14="http://schemas.microsoft.com/office/powerpoint/2010/main" val="314352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Summer 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Speaking and listening skills</a:t>
            </a:r>
          </a:p>
          <a:p>
            <a:r>
              <a:rPr lang="en-GB" sz="2400" dirty="0"/>
              <a:t>Revision</a:t>
            </a:r>
          </a:p>
          <a:p>
            <a:r>
              <a:rPr lang="en-GB" sz="2400" dirty="0"/>
              <a:t>Exams/assessments (writing/S&amp;L)</a:t>
            </a:r>
          </a:p>
        </p:txBody>
      </p:sp>
    </p:spTree>
    <p:extLst>
      <p:ext uri="{BB962C8B-B14F-4D97-AF65-F5344CB8AC3E}">
        <p14:creationId xmlns:p14="http://schemas.microsoft.com/office/powerpoint/2010/main" val="3920823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Skills English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Accredited by City and Guilds</a:t>
            </a:r>
          </a:p>
          <a:p>
            <a:r>
              <a:rPr lang="en-GB" sz="2400" dirty="0"/>
              <a:t>Reading – exam</a:t>
            </a:r>
          </a:p>
          <a:p>
            <a:r>
              <a:rPr lang="en-GB" sz="2400" dirty="0"/>
              <a:t>Writing – exam</a:t>
            </a:r>
          </a:p>
          <a:p>
            <a:r>
              <a:rPr lang="en-GB" sz="2400" dirty="0"/>
              <a:t>Speaking and Listening – in-class assessments (discussions and presentation)</a:t>
            </a:r>
          </a:p>
        </p:txBody>
      </p:sp>
    </p:spTree>
    <p:extLst>
      <p:ext uri="{BB962C8B-B14F-4D97-AF65-F5344CB8AC3E}">
        <p14:creationId xmlns:p14="http://schemas.microsoft.com/office/powerpoint/2010/main" val="4287203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Passing Functional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You need to read!</a:t>
            </a:r>
          </a:p>
          <a:p>
            <a:pPr lvl="1"/>
            <a:r>
              <a:rPr lang="en-GB" sz="2200" dirty="0"/>
              <a:t>Topical issues</a:t>
            </a:r>
          </a:p>
          <a:p>
            <a:pPr lvl="1"/>
            <a:r>
              <a:rPr lang="en-GB" sz="2200" dirty="0"/>
              <a:t>Community issues</a:t>
            </a:r>
          </a:p>
          <a:p>
            <a:pPr lvl="1"/>
            <a:r>
              <a:rPr lang="en-GB" sz="2200" dirty="0"/>
              <a:t>Building vocabulary</a:t>
            </a:r>
          </a:p>
          <a:p>
            <a:pPr lvl="1"/>
            <a:r>
              <a:rPr lang="en-GB" sz="2200" dirty="0"/>
              <a:t>Getting ideas for writing</a:t>
            </a:r>
          </a:p>
          <a:p>
            <a:pPr lvl="1"/>
            <a:r>
              <a:rPr lang="en-GB" sz="2200" dirty="0"/>
              <a:t>Noticing punctuation</a:t>
            </a:r>
          </a:p>
          <a:p>
            <a:pPr lvl="1"/>
            <a:endParaRPr lang="en-GB" sz="22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72047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BKSB modules – islingtonacl.bksblive2.co.uk</a:t>
            </a:r>
          </a:p>
          <a:p>
            <a:r>
              <a:rPr lang="en-GB" sz="2400" dirty="0"/>
              <a:t>ACL Gateway – lesson material, learning plan </a:t>
            </a:r>
            <a:r>
              <a:rPr lang="en-GB" sz="2400" dirty="0" err="1"/>
              <a:t>etc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Grammar/conversation classes</a:t>
            </a:r>
          </a:p>
          <a:p>
            <a:endParaRPr lang="en-GB" sz="2400" dirty="0"/>
          </a:p>
          <a:p>
            <a:r>
              <a:rPr lang="en-GB" sz="2400" dirty="0"/>
              <a:t>Websites – lots and lots and lots</a:t>
            </a:r>
          </a:p>
        </p:txBody>
      </p:sp>
    </p:spTree>
    <p:extLst>
      <p:ext uri="{BB962C8B-B14F-4D97-AF65-F5344CB8AC3E}">
        <p14:creationId xmlns:p14="http://schemas.microsoft.com/office/powerpoint/2010/main" val="3007792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ACL supports you to progress into work or further education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Information, Advice and Guidance</a:t>
            </a:r>
          </a:p>
          <a:p>
            <a:pPr lvl="1"/>
            <a:r>
              <a:rPr lang="en-GB" sz="2000" dirty="0"/>
              <a:t>Video</a:t>
            </a:r>
          </a:p>
          <a:p>
            <a:endParaRPr lang="en-GB" sz="2400" dirty="0"/>
          </a:p>
          <a:p>
            <a:r>
              <a:rPr lang="en-GB" sz="2400" dirty="0"/>
              <a:t>Employment Support</a:t>
            </a:r>
          </a:p>
          <a:p>
            <a:endParaRPr lang="en-GB" sz="2400" dirty="0"/>
          </a:p>
          <a:p>
            <a:r>
              <a:rPr lang="en-GB" sz="2400" dirty="0"/>
              <a:t>Other courses – Maths, ICT, Family Learning, Food Hygiene, Childcare, Admin, Sewing, Family Kitchen …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2084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1957863D837747B66F84C4AB4A93EE" ma:contentTypeVersion="14" ma:contentTypeDescription="Create a new document." ma:contentTypeScope="" ma:versionID="8a923f9c8a89db91deedc0feaac496db">
  <xsd:schema xmlns:xsd="http://www.w3.org/2001/XMLSchema" xmlns:xs="http://www.w3.org/2001/XMLSchema" xmlns:p="http://schemas.microsoft.com/office/2006/metadata/properties" xmlns:ns3="864a162b-6542-4936-93da-60f3c2cf7848" xmlns:ns4="fda347e8-585c-4e63-a911-a81b04e8784d" targetNamespace="http://schemas.microsoft.com/office/2006/metadata/properties" ma:root="true" ma:fieldsID="88ae980ead7384b9621f9f0e7beff6cf" ns3:_="" ns4:_="">
    <xsd:import namespace="864a162b-6542-4936-93da-60f3c2cf7848"/>
    <xsd:import namespace="fda347e8-585c-4e63-a911-a81b04e8784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a162b-6542-4936-93da-60f3c2cf7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347e8-585c-4e63-a911-a81b04e8784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B494F1-658E-44E5-9A42-F3043B8289A8}">
  <ds:schemaRefs>
    <ds:schemaRef ds:uri="fda347e8-585c-4e63-a911-a81b04e8784d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864a162b-6542-4936-93da-60f3c2cf784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9BFB547-6877-4537-991E-65915B4440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4a162b-6542-4936-93da-60f3c2cf7848"/>
    <ds:schemaRef ds:uri="fda347e8-585c-4e63-a911-a81b04e878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E8D500-EB49-4D24-A371-33FE944E76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412</TotalTime>
  <Words>503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Functional Skills course</vt:lpstr>
      <vt:lpstr>Term dates</vt:lpstr>
      <vt:lpstr>Autumn term</vt:lpstr>
      <vt:lpstr>Spring term</vt:lpstr>
      <vt:lpstr>Summer term</vt:lpstr>
      <vt:lpstr>Functional Skills English</vt:lpstr>
      <vt:lpstr>Passing Functional Skills</vt:lpstr>
      <vt:lpstr>Resources</vt:lpstr>
      <vt:lpstr>How ACL supports you to progress into work or further education</vt:lpstr>
      <vt:lpstr>Any questions?</vt:lpstr>
      <vt:lpstr>ACL Gateway</vt:lpstr>
      <vt:lpstr>PowerPoint Presentation</vt:lpstr>
      <vt:lpstr>ACL Gateway</vt:lpstr>
      <vt:lpstr>Homework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Skills course</dc:title>
  <dc:creator>Robinson, Julie</dc:creator>
  <cp:lastModifiedBy>Robinson, Julie</cp:lastModifiedBy>
  <cp:revision>46</cp:revision>
  <dcterms:created xsi:type="dcterms:W3CDTF">2020-09-25T09:00:24Z</dcterms:created>
  <dcterms:modified xsi:type="dcterms:W3CDTF">2021-09-29T08:22:08Z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0x010100D81957863D837747B66F84C4AB4A93EE</vt:lpwstr>
  </property>
</Properties>
</file>