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9"/>
  </p:notesMasterIdLst>
  <p:sldIdLst>
    <p:sldId id="257" r:id="rId5"/>
    <p:sldId id="258" r:id="rId6"/>
    <p:sldId id="259" r:id="rId7"/>
    <p:sldId id="278" r:id="rId8"/>
    <p:sldId id="279" r:id="rId9"/>
    <p:sldId id="280" r:id="rId10"/>
    <p:sldId id="281" r:id="rId11"/>
    <p:sldId id="277" r:id="rId12"/>
    <p:sldId id="283" r:id="rId13"/>
    <p:sldId id="284" r:id="rId14"/>
    <p:sldId id="282" r:id="rId15"/>
    <p:sldId id="266" r:id="rId16"/>
    <p:sldId id="267" r:id="rId17"/>
    <p:sldId id="268" r:id="rId18"/>
    <p:sldId id="260" r:id="rId19"/>
    <p:sldId id="276" r:id="rId20"/>
    <p:sldId id="269" r:id="rId21"/>
    <p:sldId id="272" r:id="rId22"/>
    <p:sldId id="261" r:id="rId23"/>
    <p:sldId id="262" r:id="rId24"/>
    <p:sldId id="263" r:id="rId25"/>
    <p:sldId id="273" r:id="rId26"/>
    <p:sldId id="274" r:id="rId27"/>
    <p:sldId id="2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>
        <p:scale>
          <a:sx n="82" d="100"/>
          <a:sy n="82" d="100"/>
        </p:scale>
        <p:origin x="3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ABD2B-FAFB-4B6D-A1C3-CF70C184CD30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47DAD-E74D-4B59-90B0-6B81C9F1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61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0FAAE1-A25C-4C9A-8AA5-4A4306CD1B10}" type="slidenum">
              <a:rPr lang="en-US" altLang="en-US" sz="1200" smtClean="0">
                <a:latin typeface="Lucida Grande" pitchFamily="-28" charset="0"/>
              </a:rPr>
              <a:pPr/>
              <a:t>2</a:t>
            </a:fld>
            <a:endParaRPr lang="en-US" altLang="en-US" sz="1200" smtClean="0">
              <a:latin typeface="Lucida Grande" pitchFamily="-2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This powerpoint was designed by Charlotte Hopkins and Natalie Palmen.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It is called a ‘simplified version’ and uses images to convey the important messages of induction to our centres for learners.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By reducing the amount of text on each slide the presentation also works as a prompt to the CM or tutor aiding them to really engage with their learners without reading from the board.  It makes the message more real!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2843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BAAC56-0C12-45E1-A732-E6742F22C70F}" type="slidenum">
              <a:rPr lang="en-GB" altLang="en-US" sz="1200" smtClean="0">
                <a:latin typeface="Calibri" panose="020F0502020204030204" pitchFamily="34" charset="0"/>
              </a:rPr>
              <a:pPr/>
              <a:t>15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1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479FBD-A6BD-453F-BB40-44CD1A6E1F91}" type="slidenum">
              <a:rPr lang="en-GB" altLang="en-US" sz="1200" smtClean="0">
                <a:latin typeface="Calibri" panose="020F0502020204030204" pitchFamily="34" charset="0"/>
              </a:rPr>
              <a:pPr/>
              <a:t>18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2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320794-27EB-4B14-9DDF-7ED31D5EF930}" type="slidenum">
              <a:rPr lang="en-GB" altLang="en-US" sz="1200" smtClean="0">
                <a:latin typeface="Calibri" panose="020F0502020204030204" pitchFamily="34" charset="0"/>
              </a:rPr>
              <a:pPr/>
              <a:t>19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08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C06097-A5D8-4658-B940-1B7F5F450FDC}" type="slidenum">
              <a:rPr lang="en-GB" altLang="en-US" sz="1200" smtClean="0">
                <a:latin typeface="Calibri" panose="020F0502020204030204" pitchFamily="34" charset="0"/>
              </a:rPr>
              <a:pPr/>
              <a:t>21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5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07617" y="1981201"/>
            <a:ext cx="5080000" cy="180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07617" y="3933826"/>
            <a:ext cx="5080000" cy="180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37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ituteofcustomerservice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6yXonvwRVs" TargetMode="External"/><Relationship Id="rId2" Type="http://schemas.openxmlformats.org/officeDocument/2006/relationships/hyperlink" Target="https://www.youtube.com/watch?v=EalQI-BBR7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ydh3Zgd_Gg" TargetMode="External"/><Relationship Id="rId4" Type="http://schemas.openxmlformats.org/officeDocument/2006/relationships/hyperlink" Target="https://www.youtube.com/watch?v=tnouJ42wNq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DGiy4Vyy1w" TargetMode="External"/><Relationship Id="rId2" Type="http://schemas.openxmlformats.org/officeDocument/2006/relationships/hyperlink" Target="https://www.youtube.com/watch?v=W6yXonvwRV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TbHwnxCGaI&amp;t=3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3</a:t>
            </a:r>
            <a:br>
              <a:rPr lang="en-GB" dirty="0" smtClean="0"/>
            </a:br>
            <a:r>
              <a:rPr lang="en-GB" dirty="0" smtClean="0"/>
              <a:t>Customer </a:t>
            </a:r>
            <a:r>
              <a:rPr lang="en-GB" dirty="0" smtClean="0"/>
              <a:t>service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Level 1  OCN</a:t>
            </a:r>
          </a:p>
          <a:p>
            <a:r>
              <a:rPr lang="en-GB" dirty="0" smtClean="0"/>
              <a:t>Tutor  Alison </a:t>
            </a:r>
            <a:r>
              <a:rPr lang="en-GB" dirty="0" err="1" smtClean="0"/>
              <a:t>moore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99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00263"/>
            <a:ext cx="8824913" cy="26765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Now answer question 2 using the examples you have seen and discussed.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good first impression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Assessment Criteria 3.1</a:t>
            </a:r>
          </a:p>
          <a:p>
            <a:r>
              <a:rPr lang="en-US" dirty="0"/>
              <a:t>Know about the value of giving customers a positive first impression of an </a:t>
            </a:r>
            <a:r>
              <a:rPr lang="en-US" dirty="0" err="1"/>
              <a:t>organisation</a:t>
            </a:r>
            <a:r>
              <a:rPr lang="en-US" dirty="0"/>
              <a:t>. </a:t>
            </a:r>
          </a:p>
          <a:p>
            <a:r>
              <a:rPr lang="en-GB" dirty="0"/>
              <a:t>	</a:t>
            </a:r>
          </a:p>
          <a:p>
            <a:r>
              <a:rPr lang="en-US" dirty="0"/>
              <a:t> Be able to outline why it is important to make a positive first impression on customers.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98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 b="1" dirty="0" smtClean="0"/>
              <a:t>The UK </a:t>
            </a:r>
            <a:r>
              <a:rPr lang="en-GB" altLang="en-US" sz="4000" b="1" dirty="0"/>
              <a:t>Customer Satisfaction Index  </a:t>
            </a:r>
            <a:r>
              <a:rPr lang="en-GB" altLang="en-US" sz="4000" b="1" dirty="0" smtClean="0"/>
              <a:t>(UKCSI)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05890"/>
            <a:ext cx="10178322" cy="494841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GB" sz="2400" b="1" dirty="0" smtClean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endParaRPr lang="en-GB" sz="2400" b="1" dirty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en-GB" sz="2400" b="1" dirty="0" smtClean="0">
                <a:solidFill>
                  <a:srgbClr val="0000FF"/>
                </a:solidFill>
              </a:rPr>
              <a:t>How </a:t>
            </a:r>
            <a:r>
              <a:rPr lang="en-GB" sz="2400" b="1" dirty="0">
                <a:solidFill>
                  <a:srgbClr val="0000FF"/>
                </a:solidFill>
              </a:rPr>
              <a:t>UKCSI works:</a:t>
            </a:r>
          </a:p>
          <a:p>
            <a:r>
              <a:rPr lang="en-GB" sz="2400" dirty="0"/>
              <a:t> </a:t>
            </a:r>
            <a:r>
              <a:rPr lang="en-GB" sz="2400" dirty="0" smtClean="0"/>
              <a:t>The UKCSI is </a:t>
            </a:r>
            <a:r>
              <a:rPr lang="en-GB" sz="2400" dirty="0"/>
              <a:t>a national measure of customer satisfaction providing insight into the state  of customer satisfaction in the UK, across 13 key sectors.  </a:t>
            </a:r>
            <a:endParaRPr lang="en-GB" sz="2400" dirty="0" smtClean="0"/>
          </a:p>
          <a:p>
            <a:r>
              <a:rPr lang="en-GB" sz="2400" dirty="0" smtClean="0"/>
              <a:t>Launched </a:t>
            </a:r>
            <a:r>
              <a:rPr lang="en-GB" sz="2400" dirty="0"/>
              <a:t>in 2008, it provides a unique way of measuring the current customer satisfaction of UK customers, as well as trends over time. </a:t>
            </a:r>
          </a:p>
          <a:p>
            <a:pPr marL="0" indent="0">
              <a:buNone/>
            </a:pP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  <a:p>
            <a:pPr marL="0" indent="0">
              <a:buNone/>
            </a:pP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88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12950" y="593124"/>
            <a:ext cx="10179050" cy="5286976"/>
          </a:xfrm>
        </p:spPr>
        <p:txBody>
          <a:bodyPr>
            <a:normAutofit/>
          </a:bodyPr>
          <a:lstStyle/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To </a:t>
            </a:r>
            <a:r>
              <a:rPr lang="en-GB" sz="2800" dirty="0"/>
              <a:t>create the UKCSI, The Institute of Customer Service runs an online survey of consumers twice a year. Respondents are representative of the UK adult population by region, age and gender.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988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8780" y="2274838"/>
            <a:ext cx="95326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dirty="0" smtClean="0"/>
              <a:t>UKCSI </a:t>
            </a:r>
            <a:r>
              <a:rPr lang="en-GB" sz="2400" dirty="0"/>
              <a:t>results are based on 45,000 survey responses, 3,000 from each sector except for Transport and Utilities which includes 6,000 responses each.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Each </a:t>
            </a:r>
            <a:r>
              <a:rPr lang="en-GB" sz="2400" dirty="0"/>
              <a:t>response is a completed online questionnaire relating to a customer’s experience with a specific organisation. These responses are provided by over 10,000 individual customers. </a:t>
            </a:r>
          </a:p>
          <a:p>
            <a:pPr>
              <a:defRPr/>
            </a:pPr>
            <a:r>
              <a:rPr lang="en-GB" sz="2400" dirty="0"/>
              <a:t>   </a:t>
            </a:r>
          </a:p>
          <a:p>
            <a:pPr>
              <a:defRPr/>
            </a:pPr>
            <a:r>
              <a:rPr lang="en-GB" sz="2400" b="1" dirty="0" smtClean="0">
                <a:solidFill>
                  <a:srgbClr val="0000FF"/>
                </a:solidFill>
              </a:rPr>
              <a:t>Source </a:t>
            </a:r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://www.instituteofcustomerservice.com/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9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1992313" y="26368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solidFill>
                  <a:srgbClr val="7030A0"/>
                </a:solidFill>
              </a:rPr>
              <a:t>What makes up a first impression?</a:t>
            </a:r>
          </a:p>
        </p:txBody>
      </p:sp>
    </p:spTree>
    <p:extLst>
      <p:ext uri="{BB962C8B-B14F-4D97-AF65-F5344CB8AC3E}">
        <p14:creationId xmlns:p14="http://schemas.microsoft.com/office/powerpoint/2010/main" val="15363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a good first impression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You've heard it before: you never get a second chance to make a first impression. Once people make an initial judgement about you, everything you do gets filtered through that lens. </a:t>
            </a:r>
            <a:r>
              <a:rPr lang="en-US" sz="3200" dirty="0" smtClean="0"/>
              <a:t>It’s more difficult to change someone’s mind than it is to agree with what they are thinking.</a:t>
            </a:r>
            <a:r>
              <a:rPr lang="en-US" sz="3200" dirty="0"/>
              <a:t/>
            </a:r>
            <a:br>
              <a:rPr lang="en-US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42850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create a professional first impression?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5562"/>
            <a:ext cx="2743200" cy="166687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88" y="1991531"/>
            <a:ext cx="2219325" cy="206692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32" y="1649278"/>
            <a:ext cx="2133600" cy="213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88" y="4600897"/>
            <a:ext cx="2466975" cy="1847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4411367"/>
            <a:ext cx="2466975" cy="1847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74" y="4281809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89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635522" cy="726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First </a:t>
            </a:r>
            <a:r>
              <a:rPr lang="en-US" dirty="0"/>
              <a:t>Impressions Are Influenced By…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08711"/>
            <a:ext cx="10178322" cy="5600700"/>
          </a:xfrm>
        </p:spPr>
        <p:txBody>
          <a:bodyPr>
            <a:noAutofit/>
          </a:bodyPr>
          <a:lstStyle/>
          <a:p>
            <a:pPr eaLnBrk="1" hangingPunct="1"/>
            <a:endParaRPr lang="en-GB" altLang="en-US" sz="3200" dirty="0" smtClean="0">
              <a:solidFill>
                <a:srgbClr val="000000"/>
              </a:solidFill>
            </a:endParaRPr>
          </a:p>
          <a:p>
            <a:pPr eaLnBrk="1" hangingPunct="1"/>
            <a:endParaRPr lang="en-GB" altLang="en-US" sz="32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3200" dirty="0" smtClean="0">
                <a:solidFill>
                  <a:srgbClr val="000000"/>
                </a:solidFill>
              </a:rPr>
              <a:t>Our values</a:t>
            </a:r>
          </a:p>
          <a:p>
            <a:pPr eaLnBrk="1" hangingPunct="1"/>
            <a:r>
              <a:rPr lang="en-CA" altLang="en-US" sz="3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Biases</a:t>
            </a:r>
            <a:endParaRPr lang="en-GB" altLang="en-US" sz="32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eaLnBrk="1" hangingPunct="1"/>
            <a:r>
              <a:rPr lang="en-CA" altLang="en-US" sz="3200" dirty="0" smtClean="0">
                <a:solidFill>
                  <a:srgbClr val="FF0000"/>
                </a:solidFill>
              </a:rPr>
              <a:t>Cultural background</a:t>
            </a:r>
            <a:endParaRPr lang="en-GB" altLang="en-US" sz="32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CA" altLang="en-US" sz="3200" dirty="0" smtClean="0">
                <a:latin typeface="Century Gothic" panose="020B0502020202020204" pitchFamily="34" charset="0"/>
              </a:rPr>
              <a:t>Personal experiences</a:t>
            </a:r>
            <a:endParaRPr lang="en-GB" altLang="en-US" sz="3200" dirty="0" smtClean="0">
              <a:latin typeface="Century Gothic" panose="020B0502020202020204" pitchFamily="34" charset="0"/>
            </a:endParaRPr>
          </a:p>
          <a:p>
            <a:pPr eaLnBrk="1" hangingPunct="1"/>
            <a:r>
              <a:rPr lang="en-CA" alt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Mood</a:t>
            </a:r>
            <a:endParaRPr lang="en-GB" altLang="en-US" sz="32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CA" altLang="en-US" sz="3200" dirty="0" smtClean="0">
                <a:latin typeface="Bauhaus 93" panose="04030905020B02020C02" pitchFamily="82" charset="0"/>
              </a:rPr>
              <a:t>Environment</a:t>
            </a:r>
            <a:endParaRPr lang="en-GB" altLang="en-US" sz="3200" dirty="0" smtClean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 descr="First Impressions picture no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6FC"/>
              </a:clrFrom>
              <a:clrTo>
                <a:srgbClr val="F7F6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4" y="552450"/>
            <a:ext cx="57308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0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5488" y="1360488"/>
            <a:ext cx="7772400" cy="8445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4400">
                <a:solidFill>
                  <a:schemeClr val="folHlink"/>
                </a:solidFill>
                <a:latin typeface="Comic Sans MS" panose="030F0702030302020204" pitchFamily="66" charset="0"/>
              </a:rPr>
              <a:t>Welcome to the Adult and Community Learning Service</a:t>
            </a:r>
          </a:p>
        </p:txBody>
      </p:sp>
      <p:pic>
        <p:nvPicPr>
          <p:cNvPr id="6147" name="Picture 32" descr="MCj043265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1" y="2787651"/>
            <a:ext cx="33051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0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1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 descr="First Impressions picture no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6FC"/>
              </a:clrFrom>
              <a:clrTo>
                <a:srgbClr val="F7F6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4" y="280989"/>
            <a:ext cx="5730875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9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1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see?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51" y="2603500"/>
            <a:ext cx="2489611" cy="3416300"/>
          </a:xfrm>
        </p:spPr>
      </p:pic>
    </p:spTree>
    <p:extLst>
      <p:ext uri="{BB962C8B-B14F-4D97-AF65-F5344CB8AC3E}">
        <p14:creationId xmlns:p14="http://schemas.microsoft.com/office/powerpoint/2010/main" val="977912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Impressions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www.youtube.com/watch?v=EalQI-BBR7w</a:t>
            </a:r>
            <a:r>
              <a:rPr lang="en-GB" dirty="0" smtClean="0"/>
              <a:t> – North West security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www.youtube.com/watch?v=W6yXonvwRVs</a:t>
            </a:r>
            <a:r>
              <a:rPr lang="en-GB" dirty="0" smtClean="0"/>
              <a:t> –Ace Hardware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www.youtube.com/watch?v=tnouJ42wNqE</a:t>
            </a:r>
            <a:r>
              <a:rPr lang="en-GB" dirty="0" smtClean="0"/>
              <a:t> – Distilled Man</a:t>
            </a:r>
          </a:p>
          <a:p>
            <a:endParaRPr lang="en-GB" dirty="0"/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www.youtube.com/watch?v=zydh3Zgd_Gg</a:t>
            </a:r>
            <a:r>
              <a:rPr lang="en-GB" dirty="0" smtClean="0"/>
              <a:t> - </a:t>
            </a:r>
            <a:r>
              <a:rPr lang="en-GB" dirty="0" err="1" smtClean="0"/>
              <a:t>Parmita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08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 for today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678" y="2286001"/>
            <a:ext cx="9913321" cy="4297679"/>
          </a:xfrm>
        </p:spPr>
        <p:txBody>
          <a:bodyPr>
            <a:noAutofit/>
          </a:bodyPr>
          <a:lstStyle/>
          <a:p>
            <a:r>
              <a:rPr lang="en-GB" b="1" dirty="0" smtClean="0"/>
              <a:t>Assessment Criteria 1.2</a:t>
            </a:r>
          </a:p>
          <a:p>
            <a:r>
              <a:rPr lang="en-GB" dirty="0" smtClean="0"/>
              <a:t>1.2   </a:t>
            </a:r>
            <a:r>
              <a:rPr lang="en-GB" dirty="0"/>
              <a:t>Identify examples of good practice in customer service</a:t>
            </a:r>
          </a:p>
          <a:p>
            <a:endParaRPr lang="en-GB" dirty="0" smtClean="0"/>
          </a:p>
          <a:p>
            <a:r>
              <a:rPr lang="en-GB" b="1" dirty="0" smtClean="0"/>
              <a:t>Assessment </a:t>
            </a:r>
            <a:r>
              <a:rPr lang="en-GB" b="1" dirty="0" smtClean="0"/>
              <a:t>Criteria 3.1</a:t>
            </a:r>
            <a:endParaRPr lang="en-GB" b="1" dirty="0"/>
          </a:p>
          <a:p>
            <a:r>
              <a:rPr lang="en-US" dirty="0" smtClean="0"/>
              <a:t>Know </a:t>
            </a:r>
            <a:r>
              <a:rPr lang="en-US" dirty="0"/>
              <a:t>about the value of giving customers a positive first impression of an </a:t>
            </a:r>
            <a:r>
              <a:rPr lang="en-US" dirty="0" err="1"/>
              <a:t>organisation</a:t>
            </a:r>
            <a:r>
              <a:rPr lang="en-US" dirty="0"/>
              <a:t>. </a:t>
            </a:r>
          </a:p>
          <a:p>
            <a:r>
              <a:rPr lang="en-GB" dirty="0"/>
              <a:t>	</a:t>
            </a:r>
          </a:p>
          <a:p>
            <a:r>
              <a:rPr lang="en-US" dirty="0" smtClean="0"/>
              <a:t> Be able to outline </a:t>
            </a:r>
            <a:r>
              <a:rPr lang="en-US" dirty="0"/>
              <a:t>why it is important to make a positive first impression on customers. </a:t>
            </a:r>
          </a:p>
          <a:p>
            <a:endParaRPr lang="en-GB" dirty="0" smtClean="0"/>
          </a:p>
          <a:p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110980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customer service skills </a:t>
            </a:r>
            <a:r>
              <a:rPr lang="en-GB" smtClean="0"/>
              <a:t>do you have?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Last week we filled out a self assessment and started to think </a:t>
            </a:r>
            <a:r>
              <a:rPr lang="en-GB" dirty="0" smtClean="0"/>
              <a:t>about </a:t>
            </a:r>
            <a:r>
              <a:rPr lang="en-GB" dirty="0" smtClean="0"/>
              <a:t>what </a:t>
            </a:r>
            <a:r>
              <a:rPr lang="en-GB" dirty="0" smtClean="0"/>
              <a:t> skills we already have.</a:t>
            </a:r>
          </a:p>
          <a:p>
            <a:endParaRPr lang="en-GB" dirty="0"/>
          </a:p>
          <a:p>
            <a:r>
              <a:rPr lang="en-GB" dirty="0" smtClean="0"/>
              <a:t>Let’s take a closer look.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72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04894"/>
            <a:ext cx="10178322" cy="1492132"/>
          </a:xfrm>
        </p:spPr>
        <p:txBody>
          <a:bodyPr/>
          <a:lstStyle/>
          <a:p>
            <a:r>
              <a:rPr lang="en-GB" dirty="0" smtClean="0"/>
              <a:t>Customer service skills </a:t>
            </a:r>
            <a:br>
              <a:rPr lang="en-GB" dirty="0" smtClean="0"/>
            </a:br>
            <a:r>
              <a:rPr lang="en-GB" dirty="0" smtClean="0"/>
              <a:t>What </a:t>
            </a:r>
            <a:r>
              <a:rPr lang="en-GB" dirty="0" smtClean="0"/>
              <a:t>are they?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5428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The ability to communicate positively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An in-depth knowledge of the products or services you are selling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en-GB" altLang="en-US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altLang="en-US" dirty="0" smtClean="0">
                <a:solidFill>
                  <a:srgbClr val="FF0000"/>
                </a:solidFill>
              </a:rPr>
              <a:t>Knowing </a:t>
            </a:r>
            <a:r>
              <a:rPr lang="en-GB" altLang="en-US" dirty="0">
                <a:solidFill>
                  <a:srgbClr val="FF0000"/>
                </a:solidFill>
              </a:rPr>
              <a:t>what your customers expect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en-GB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altLang="en-US" dirty="0">
                <a:solidFill>
                  <a:srgbClr val="00B050"/>
                </a:solidFill>
              </a:rPr>
              <a:t>Knowing your company and what they offer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en-GB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altLang="en-US" dirty="0">
                <a:solidFill>
                  <a:srgbClr val="C00000"/>
                </a:solidFill>
              </a:rPr>
              <a:t>Treating people equally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en-GB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altLang="en-US" dirty="0">
                <a:solidFill>
                  <a:srgbClr val="0000FF"/>
                </a:solidFill>
              </a:rPr>
              <a:t>Knowing who your customers are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altLang="en-US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altLang="en-US" dirty="0">
                <a:solidFill>
                  <a:srgbClr val="C00000"/>
                </a:solidFill>
              </a:rPr>
              <a:t>Knowing your job – procedures and practices/ your limits / when to refer problems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91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service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altLang="en-US" dirty="0">
                <a:solidFill>
                  <a:srgbClr val="7030A0"/>
                </a:solidFill>
              </a:rPr>
              <a:t>Working as part of a team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en-GB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altLang="en-US" dirty="0">
                <a:solidFill>
                  <a:srgbClr val="0070C0"/>
                </a:solidFill>
              </a:rPr>
              <a:t>Behaving professionally: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altLang="en-US" dirty="0">
                <a:solidFill>
                  <a:srgbClr val="0070C0"/>
                </a:solidFill>
              </a:rPr>
              <a:t>Tone of voice/words/actions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altLang="en-US" dirty="0">
                <a:solidFill>
                  <a:srgbClr val="FF0066"/>
                </a:solidFill>
              </a:rPr>
              <a:t>Creating and maintaining a safe working environment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altLang="en-US" dirty="0">
              <a:solidFill>
                <a:srgbClr val="FF0066"/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altLang="en-US" dirty="0">
                <a:solidFill>
                  <a:srgbClr val="00B050"/>
                </a:solidFill>
              </a:rPr>
              <a:t>Knowing where to find information 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en-GB" altLang="en-US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altLang="en-US" dirty="0">
                <a:solidFill>
                  <a:srgbClr val="7030A0"/>
                </a:solidFill>
              </a:rPr>
              <a:t>Keeping information safe and confidential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346" y="2534403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4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good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Let’s watch the following films and look out for some examples of good practice.</a:t>
            </a:r>
          </a:p>
          <a:p>
            <a:endParaRPr lang="en-GB" dirty="0"/>
          </a:p>
          <a:p>
            <a:r>
              <a:rPr lang="en-GB" dirty="0" smtClean="0"/>
              <a:t>Make some notes about when you see the skills we have discussed being used effectively.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38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good practice in customer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www.youtube.com/watch?v=W6yXonvwRVs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www.youtube.com/watch?v=RDGiy4Vyy1w</a:t>
            </a:r>
            <a:r>
              <a:rPr lang="en-GB" dirty="0" smtClean="0"/>
              <a:t>        </a:t>
            </a:r>
            <a:r>
              <a:rPr lang="en-GB" dirty="0" err="1" smtClean="0"/>
              <a:t>Budgens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www.youtube.com/watch?v=bTbHwnxCGaI&amp;t=3s</a:t>
            </a:r>
            <a:r>
              <a:rPr lang="en-GB" dirty="0" smtClean="0"/>
              <a:t>        funny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90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your pairs share about a time when: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You received really good </a:t>
            </a:r>
            <a:r>
              <a:rPr lang="en-GB" sz="2400" dirty="0"/>
              <a:t>customer </a:t>
            </a:r>
            <a:r>
              <a:rPr lang="en-GB" sz="2400" dirty="0" smtClean="0"/>
              <a:t>service.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What skills were being used that made it so?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413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496156611B3A4C9D3016DD1C82BE82" ma:contentTypeVersion="14" ma:contentTypeDescription="Create a new document." ma:contentTypeScope="" ma:versionID="a0dc8397e2a3f1afdb79b843148ae111">
  <xsd:schema xmlns:xsd="http://www.w3.org/2001/XMLSchema" xmlns:xs="http://www.w3.org/2001/XMLSchema" xmlns:p="http://schemas.microsoft.com/office/2006/metadata/properties" xmlns:ns3="b3fe5981-60c0-4104-a1b1-a1fac9687ed0" xmlns:ns4="e0e7bb2f-ff26-4fae-befd-4a9a53791a98" targetNamespace="http://schemas.microsoft.com/office/2006/metadata/properties" ma:root="true" ma:fieldsID="4e27fab920473e4351fe4ab2726f0006" ns3:_="" ns4:_="">
    <xsd:import namespace="b3fe5981-60c0-4104-a1b1-a1fac9687ed0"/>
    <xsd:import namespace="e0e7bb2f-ff26-4fae-befd-4a9a53791a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e5981-60c0-4104-a1b1-a1fac9687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7bb2f-ff26-4fae-befd-4a9a53791a9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3EDD92-BE75-4A97-AC52-0030C82062DF}">
  <ds:schemaRefs>
    <ds:schemaRef ds:uri="http://schemas.openxmlformats.org/package/2006/metadata/core-properties"/>
    <ds:schemaRef ds:uri="b3fe5981-60c0-4104-a1b1-a1fac9687ed0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e0e7bb2f-ff26-4fae-befd-4a9a53791a98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B46B6F-CAF3-43D4-8EE5-87B6882611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0EBD4A-DCCA-4FD3-94DF-388CC8D415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fe5981-60c0-4104-a1b1-a1fac9687ed0"/>
    <ds:schemaRef ds:uri="e0e7bb2f-ff26-4fae-befd-4a9a53791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192</TotalTime>
  <Words>699</Words>
  <Application>Microsoft Office PowerPoint</Application>
  <PresentationFormat>Widescreen</PresentationFormat>
  <Paragraphs>109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MS PGothic</vt:lpstr>
      <vt:lpstr>Arial</vt:lpstr>
      <vt:lpstr>Batang</vt:lpstr>
      <vt:lpstr>Bauhaus 93</vt:lpstr>
      <vt:lpstr>Calibri</vt:lpstr>
      <vt:lpstr>Century Gothic</vt:lpstr>
      <vt:lpstr>Comic Sans MS</vt:lpstr>
      <vt:lpstr>Lucida Grande</vt:lpstr>
      <vt:lpstr>Wingdings 3</vt:lpstr>
      <vt:lpstr>Ion Boardroom</vt:lpstr>
      <vt:lpstr>Week 3 Customer service</vt:lpstr>
      <vt:lpstr>Welcome to the Adult and Community Learning Service</vt:lpstr>
      <vt:lpstr>Learning objectives for today</vt:lpstr>
      <vt:lpstr>What customer service skills do you have?</vt:lpstr>
      <vt:lpstr>Customer service skills  What are they?</vt:lpstr>
      <vt:lpstr>Customer service skills</vt:lpstr>
      <vt:lpstr>Examples of good practice</vt:lpstr>
      <vt:lpstr>Examples of good practice in customer service</vt:lpstr>
      <vt:lpstr>In your pairs share about a time when:</vt:lpstr>
      <vt:lpstr>Now answer question 2 using the examples you have seen and discussed.</vt:lpstr>
      <vt:lpstr>Creating a good first impression</vt:lpstr>
      <vt:lpstr>The UK Customer Satisfaction Index  (UKCSI)</vt:lpstr>
      <vt:lpstr>PowerPoint Presentation</vt:lpstr>
      <vt:lpstr>PowerPoint Presentation</vt:lpstr>
      <vt:lpstr>What makes up a first impression?</vt:lpstr>
      <vt:lpstr>Making a good first impression</vt:lpstr>
      <vt:lpstr>How do we create a professional first impression?</vt:lpstr>
      <vt:lpstr> First Impressions Are Influenced By…  </vt:lpstr>
      <vt:lpstr>PowerPoint Presentation</vt:lpstr>
      <vt:lpstr>PowerPoint Presentation</vt:lpstr>
      <vt:lpstr>PowerPoint Presentation</vt:lpstr>
      <vt:lpstr>PowerPoint Presentation</vt:lpstr>
      <vt:lpstr>What can you see?</vt:lpstr>
      <vt:lpstr>First Impressions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Alison</dc:creator>
  <cp:lastModifiedBy>Moore, Alison</cp:lastModifiedBy>
  <cp:revision>13</cp:revision>
  <dcterms:created xsi:type="dcterms:W3CDTF">2021-05-13T14:10:45Z</dcterms:created>
  <dcterms:modified xsi:type="dcterms:W3CDTF">2021-10-13T13:17:04Z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0x010100BA496156611B3A4C9D3016DD1C82BE82</vt:lpwstr>
  </property>
</Properties>
</file>