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7" r:id="rId5"/>
    <p:sldId id="258" r:id="rId6"/>
    <p:sldId id="259" r:id="rId7"/>
    <p:sldId id="260" r:id="rId8"/>
    <p:sldId id="261" r:id="rId9"/>
    <p:sldId id="263" r:id="rId10"/>
    <p:sldId id="264" r:id="rId11"/>
    <p:sldId id="310" r:id="rId12"/>
    <p:sldId id="316" r:id="rId13"/>
    <p:sldId id="314" r:id="rId14"/>
    <p:sldId id="311" r:id="rId15"/>
    <p:sldId id="313" r:id="rId16"/>
    <p:sldId id="319" r:id="rId17"/>
    <p:sldId id="318" r:id="rId18"/>
    <p:sldId id="295" r:id="rId19"/>
    <p:sldId id="280" r:id="rId20"/>
    <p:sldId id="303"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93" d="100"/>
          <a:sy n="93" d="100"/>
        </p:scale>
        <p:origin x="111" y="2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9C37E-D86F-445A-839E-081439C9E4CB}" type="datetimeFigureOut">
              <a:rPr lang="en-GB" smtClean="0"/>
              <a:t>07/06/2021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34831-E48E-4D36-A2B7-A475C8186246}" type="slidenum">
              <a:rPr lang="en-GB" smtClean="0"/>
              <a:t>‹#›</a:t>
            </a:fld>
            <a:endParaRPr lang="en-GB"/>
          </a:p>
        </p:txBody>
      </p:sp>
    </p:spTree>
    <p:extLst>
      <p:ext uri="{BB962C8B-B14F-4D97-AF65-F5344CB8AC3E}">
        <p14:creationId xmlns:p14="http://schemas.microsoft.com/office/powerpoint/2010/main" val="269392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Any </a:t>
            </a:r>
            <a:r>
              <a:rPr lang="en-US" sz="1200" b="0" i="0" kern="1200" dirty="0" err="1" smtClean="0">
                <a:solidFill>
                  <a:schemeClr val="tx1"/>
                </a:solidFill>
                <a:effectLst/>
                <a:latin typeface="+mn-lt"/>
                <a:ea typeface="+mn-ea"/>
                <a:cs typeface="+mn-cs"/>
              </a:rPr>
              <a:t>organisation</a:t>
            </a:r>
            <a:r>
              <a:rPr lang="en-US" sz="1200" b="0" i="0" kern="1200" dirty="0" smtClean="0">
                <a:solidFill>
                  <a:schemeClr val="tx1"/>
                </a:solidFill>
                <a:effectLst/>
                <a:latin typeface="+mn-lt"/>
                <a:ea typeface="+mn-ea"/>
                <a:cs typeface="+mn-cs"/>
              </a:rPr>
              <a:t> which manages, administers and delivers an IAG service to support individuals in their career, learning, work or life goals has the chance to achieve matrix accreditation. </a:t>
            </a:r>
            <a:endParaRPr lang="en-US" dirty="0" smtClean="0">
              <a:effectLst/>
            </a:endParaRPr>
          </a:p>
          <a:p>
            <a:r>
              <a:rPr lang="en-US" dirty="0" smtClean="0">
                <a:effectLst/>
              </a:rPr>
              <a:t>This is regardless of whether the service or services are delivered face-to-face, through training, learning, remotely, or through a website.</a:t>
            </a:r>
          </a:p>
          <a:p>
            <a:r>
              <a:rPr lang="en-US" dirty="0" smtClean="0">
                <a:effectLst/>
              </a:rPr>
              <a:t/>
            </a:r>
            <a:br>
              <a:rPr lang="en-US" dirty="0" smtClean="0">
                <a:effectLst/>
              </a:rPr>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16CDD-8DD3-48F3-8155-430BD7AFE1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33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293834" y="1368001"/>
            <a:ext cx="11604185" cy="41044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3" name="Title 2"/>
          <p:cNvSpPr>
            <a:spLocks noGrp="1"/>
          </p:cNvSpPr>
          <p:nvPr>
            <p:ph type="title"/>
          </p:nvPr>
        </p:nvSpPr>
        <p:spPr>
          <a:xfrm>
            <a:off x="293834" y="836712"/>
            <a:ext cx="11604332" cy="4248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9358430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8882" y="1368000"/>
            <a:ext cx="3372747" cy="4644382"/>
          </a:xfrm>
        </p:spPr>
        <p:txBody>
          <a:bodyPr/>
          <a:lstStyle>
            <a:lvl1pPr marL="180975" indent="-180975">
              <a:spcAft>
                <a:spcPts val="300"/>
              </a:spcAft>
              <a:defRPr sz="1400" b="0">
                <a:latin typeface="Arial" pitchFamily="34" charset="0"/>
                <a:cs typeface="Arial" pitchFamily="34" charset="0"/>
              </a:defRPr>
            </a:lvl1pPr>
            <a:lvl2pPr marL="361950" indent="-180975">
              <a:defRPr sz="1400"/>
            </a:lvl2pPr>
            <a:lvl3pPr>
              <a:defRPr sz="1400"/>
            </a:lvl3pPr>
            <a:lvl4pPr>
              <a:defRPr sz="1400"/>
            </a:lvl4pPr>
            <a:lvl5pPr>
              <a:defRPr sz="1400"/>
            </a:lvl5pPr>
          </a:lstStyle>
          <a:p>
            <a:pPr lvl="0"/>
            <a:r>
              <a:rPr lang="en-US" smtClean="0"/>
              <a:t>Edit Master text styles</a:t>
            </a:r>
          </a:p>
          <a:p>
            <a:pPr lvl="1"/>
            <a:r>
              <a:rPr lang="en-US" smtClean="0"/>
              <a:t>Second level</a:t>
            </a:r>
          </a:p>
        </p:txBody>
      </p:sp>
      <p:sp>
        <p:nvSpPr>
          <p:cNvPr id="8" name="Content Placeholder 2"/>
          <p:cNvSpPr>
            <a:spLocks noGrp="1"/>
          </p:cNvSpPr>
          <p:nvPr>
            <p:ph idx="10"/>
          </p:nvPr>
        </p:nvSpPr>
        <p:spPr>
          <a:xfrm>
            <a:off x="293835" y="1368000"/>
            <a:ext cx="8141906" cy="46443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
        <p:nvSpPr>
          <p:cNvPr id="4" name="Title 3"/>
          <p:cNvSpPr>
            <a:spLocks noGrp="1"/>
          </p:cNvSpPr>
          <p:nvPr>
            <p:ph type="title"/>
          </p:nvPr>
        </p:nvSpPr>
        <p:spPr>
          <a:xfrm>
            <a:off x="293834" y="836712"/>
            <a:ext cx="11604332" cy="410400"/>
          </a:xfrm>
        </p:spPr>
        <p:txBody>
          <a:bodyPr/>
          <a:lstStyle/>
          <a:p>
            <a:r>
              <a:rPr lang="en-US" smtClean="0"/>
              <a:t>Click to edit Master title style</a:t>
            </a:r>
            <a:endParaRPr lang="en-GB"/>
          </a:p>
        </p:txBody>
      </p:sp>
    </p:spTree>
    <p:extLst>
      <p:ext uri="{BB962C8B-B14F-4D97-AF65-F5344CB8AC3E}">
        <p14:creationId xmlns:p14="http://schemas.microsoft.com/office/powerpoint/2010/main" val="6614976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08501" y="3500440"/>
            <a:ext cx="10462921" cy="2093905"/>
          </a:xfrm>
        </p:spPr>
        <p:txBody>
          <a:bodyPr/>
          <a:lstStyle>
            <a:lvl1pPr marL="0" indent="0">
              <a:buNone/>
              <a:defRPr sz="2400" b="0"/>
            </a:lvl1pPr>
            <a:lvl2pPr>
              <a:buFont typeface="Wingdings" pitchFamily="2" charset="2"/>
              <a:buChar char="§"/>
              <a:defRPr sz="2000"/>
            </a:lvl2pPr>
            <a:lvl3pPr>
              <a:buFont typeface="Arial" pitchFamily="34" charset="0"/>
              <a:buChar char="•"/>
              <a:defRPr/>
            </a:lvl3pPr>
          </a:lstStyle>
          <a:p>
            <a:pPr lvl="0"/>
            <a:r>
              <a:rPr lang="en-US" smtClean="0"/>
              <a:t>Edit Master text styles</a:t>
            </a:r>
          </a:p>
          <a:p>
            <a:pPr lvl="1"/>
            <a:r>
              <a:rPr lang="en-US" smtClean="0"/>
              <a:t>Second level</a:t>
            </a:r>
          </a:p>
        </p:txBody>
      </p:sp>
      <p:sp>
        <p:nvSpPr>
          <p:cNvPr id="7" name="Title 6"/>
          <p:cNvSpPr>
            <a:spLocks noGrp="1"/>
          </p:cNvSpPr>
          <p:nvPr>
            <p:ph type="title"/>
          </p:nvPr>
        </p:nvSpPr>
        <p:spPr>
          <a:xfrm>
            <a:off x="908501" y="2571747"/>
            <a:ext cx="10462921" cy="928693"/>
          </a:xfrm>
        </p:spPr>
        <p:txBody>
          <a:bodyPr/>
          <a:lstStyle>
            <a:lvl1pPr>
              <a:defRPr lang="en-US" sz="3000" b="1" cap="all" baseline="0" smtClean="0">
                <a:solidFill>
                  <a:schemeClr val="accent1"/>
                </a:solidFill>
                <a:latin typeface="Arial" pitchFamily="34" charset="0"/>
                <a:ea typeface="+mn-ea"/>
                <a:cs typeface="+mn-cs"/>
              </a:defRPr>
            </a:lvl1pPr>
          </a:lstStyle>
          <a:p>
            <a:r>
              <a:rPr lang="en-US" smtClean="0"/>
              <a:t>Click to edit Master title style</a:t>
            </a:r>
            <a:endParaRPr lang="en-GB" dirty="0"/>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40390320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3834" y="1368000"/>
            <a:ext cx="5664794" cy="4612014"/>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38651" y="1368000"/>
            <a:ext cx="5759516" cy="4612014"/>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5" name="Title 4"/>
          <p:cNvSpPr>
            <a:spLocks noGrp="1"/>
          </p:cNvSpPr>
          <p:nvPr>
            <p:ph type="title"/>
          </p:nvPr>
        </p:nvSpPr>
        <p:spPr>
          <a:xfrm>
            <a:off x="293834" y="836712"/>
            <a:ext cx="11604332" cy="410400"/>
          </a:xfrm>
        </p:spPr>
        <p:txBody>
          <a:bodyPr/>
          <a:lstStyle/>
          <a:p>
            <a:r>
              <a:rPr lang="en-US" smtClean="0"/>
              <a:t>Click to edit Master title style</a:t>
            </a:r>
            <a:endParaRPr lang="en-GB"/>
          </a:p>
        </p:txBody>
      </p:sp>
    </p:spTree>
    <p:extLst>
      <p:ext uri="{BB962C8B-B14F-4D97-AF65-F5344CB8AC3E}">
        <p14:creationId xmlns:p14="http://schemas.microsoft.com/office/powerpoint/2010/main" val="15848091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695023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12742698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420889"/>
            <a:ext cx="10363200" cy="1022353"/>
          </a:xfrm>
        </p:spPr>
        <p:txBody>
          <a:bodyPr/>
          <a:lstStyle>
            <a:lvl1pPr marL="0" indent="0">
              <a:buNone/>
              <a:defRPr sz="3000" b="1" cap="all" baseline="0">
                <a:solidFill>
                  <a:schemeClr val="accent1"/>
                </a:solidFill>
                <a:latin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5" name="Text Placeholder 4"/>
          <p:cNvSpPr>
            <a:spLocks noGrp="1"/>
          </p:cNvSpPr>
          <p:nvPr>
            <p:ph type="body" sz="quarter" idx="10"/>
          </p:nvPr>
        </p:nvSpPr>
        <p:spPr>
          <a:xfrm>
            <a:off x="914400" y="3443239"/>
            <a:ext cx="10363200" cy="2071687"/>
          </a:xfrm>
        </p:spPr>
        <p:txBody>
          <a:bodyPr/>
          <a:lstStyle>
            <a:lvl1pPr marL="0" indent="0">
              <a:buNone/>
              <a:defRPr sz="2400" b="0"/>
            </a:lvl1pPr>
            <a:lvl2pPr>
              <a:buFont typeface="Wingdings" pitchFamily="2" charset="2"/>
              <a:buChar char="§"/>
              <a:defRPr sz="2000"/>
            </a:lvl2pPr>
            <a:lvl3pPr>
              <a:buFont typeface="Arial" pitchFamily="34" charset="0"/>
              <a:buChar char="•"/>
              <a:defRPr/>
            </a:lvl3pPr>
          </a:lstStyle>
          <a:p>
            <a:pPr lvl="0"/>
            <a:r>
              <a:rPr lang="en-US" smtClean="0"/>
              <a:t>Edit Master text styles</a:t>
            </a:r>
          </a:p>
          <a:p>
            <a:pPr lvl="1"/>
            <a:r>
              <a:rPr lang="en-US" smtClean="0"/>
              <a:t>Second level</a:t>
            </a:r>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23055435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938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249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body" idx="1"/>
          </p:nvPr>
        </p:nvSpPr>
        <p:spPr bwMode="auto">
          <a:xfrm>
            <a:off x="290503" y="1369616"/>
            <a:ext cx="11610997" cy="4507657"/>
          </a:xfrm>
          <a:prstGeom prst="rect">
            <a:avLst/>
          </a:prstGeom>
          <a:noFill/>
          <a:ln w="9525">
            <a:noFill/>
            <a:miter lim="800000"/>
            <a:headEnd/>
            <a:tailEnd/>
          </a:ln>
        </p:spPr>
        <p:txBody>
          <a:bodyPr vert="horz" wrap="square" lIns="91440" tIns="82800" rIns="91440" bIns="8280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31" name="Title Placeholder 11"/>
          <p:cNvSpPr>
            <a:spLocks noGrp="1"/>
          </p:cNvSpPr>
          <p:nvPr>
            <p:ph type="title"/>
          </p:nvPr>
        </p:nvSpPr>
        <p:spPr bwMode="auto">
          <a:xfrm>
            <a:off x="293834" y="836712"/>
            <a:ext cx="11604332" cy="4256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pic>
        <p:nvPicPr>
          <p:cNvPr id="6" name="Picture 9" descr="ISL_Logo_Blac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19009" y="298177"/>
            <a:ext cx="3473970" cy="43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a:xfrm>
            <a:off x="5386998" y="6121698"/>
            <a:ext cx="10635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52037A-4942-4206-937A-B7AB6E09D7C2}" type="slidenum">
              <a:rPr lang="en-GB" smtClean="0"/>
              <a:pPr/>
              <a:t>‹#›</a:t>
            </a:fld>
            <a:endParaRPr lang="en-GB" dirty="0"/>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6103842"/>
            <a:ext cx="12192001" cy="995696"/>
          </a:xfrm>
          <a:prstGeom prst="rect">
            <a:avLst/>
          </a:prstGeom>
        </p:spPr>
      </p:pic>
    </p:spTree>
    <p:extLst>
      <p:ext uri="{BB962C8B-B14F-4D97-AF65-F5344CB8AC3E}">
        <p14:creationId xmlns:p14="http://schemas.microsoft.com/office/powerpoint/2010/main" val="2370135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hdr="0" ft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hyperlink" Target="http://www.wikipedia.org/"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sol.britishcouncil.org/content/teachers/lessons-and-activities/activities/titanic-and-third-conditiona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adultlearning.islington.gov.uk/" TargetMode="External"/><Relationship Id="rId2" Type="http://schemas.openxmlformats.org/officeDocument/2006/relationships/hyperlink" Target="mailto:Alison.moore@islington.gov.uk"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ACLSafeguarding@islington.ac.uk"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7105"/>
            <a:ext cx="9448800" cy="1825096"/>
          </a:xfrm>
        </p:spPr>
        <p:txBody>
          <a:bodyPr>
            <a:normAutofit/>
          </a:bodyPr>
          <a:lstStyle/>
          <a:p>
            <a:pPr algn="ctr"/>
            <a:r>
              <a:rPr lang="en-US" dirty="0" smtClean="0"/>
              <a:t>ESOL L1</a:t>
            </a:r>
            <a:r>
              <a:rPr lang="en-US" dirty="0"/>
              <a:t/>
            </a:r>
            <a:br>
              <a:rPr lang="en-US" dirty="0"/>
            </a:br>
            <a:r>
              <a:rPr lang="en-US" dirty="0" smtClean="0"/>
              <a:t>Summer Term</a:t>
            </a:r>
            <a:endParaRPr lang="en-US" dirty="0"/>
          </a:p>
        </p:txBody>
      </p:sp>
      <p:sp>
        <p:nvSpPr>
          <p:cNvPr id="3" name="Subtitle 2"/>
          <p:cNvSpPr>
            <a:spLocks noGrp="1"/>
          </p:cNvSpPr>
          <p:nvPr>
            <p:ph type="subTitle" idx="1"/>
          </p:nvPr>
        </p:nvSpPr>
        <p:spPr/>
        <p:txBody>
          <a:bodyPr>
            <a:normAutofit/>
          </a:bodyPr>
          <a:lstStyle/>
          <a:p>
            <a:pPr algn="ctr"/>
            <a:r>
              <a:rPr lang="en-US" sz="4000" dirty="0" smtClean="0"/>
              <a:t>7th June </a:t>
            </a:r>
            <a:r>
              <a:rPr lang="en-GB" sz="4000" dirty="0" smtClean="0"/>
              <a:t>2021 – 12</a:t>
            </a:r>
            <a:r>
              <a:rPr lang="en-GB" sz="4000" baseline="30000" dirty="0" smtClean="0"/>
              <a:t>th</a:t>
            </a:r>
            <a:r>
              <a:rPr lang="en-GB" sz="4000" dirty="0" smtClean="0"/>
              <a:t> Jul 2021</a:t>
            </a:r>
            <a:endParaRPr lang="en-US" sz="4000" dirty="0"/>
          </a:p>
        </p:txBody>
      </p:sp>
    </p:spTree>
    <p:extLst>
      <p:ext uri="{BB962C8B-B14F-4D97-AF65-F5344CB8AC3E}">
        <p14:creationId xmlns:p14="http://schemas.microsoft.com/office/powerpoint/2010/main" val="2138348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34" y="678619"/>
            <a:ext cx="11773073" cy="5553637"/>
          </a:xfrm>
        </p:spPr>
        <p:txBody>
          <a:bodyPr/>
          <a:lstStyle/>
          <a:p>
            <a:pPr marL="0" indent="0">
              <a:buNone/>
            </a:pPr>
            <a:r>
              <a:rPr lang="en-US" sz="1200" dirty="0"/>
              <a:t>READING COMPREHENSION adapted from </a:t>
            </a:r>
            <a:r>
              <a:rPr lang="en-US" sz="1200" dirty="0" smtClean="0">
                <a:hlinkClick r:id="rId2"/>
              </a:rPr>
              <a:t>www.wikipedia.org</a:t>
            </a:r>
            <a:endParaRPr lang="en-US" sz="1200" dirty="0" smtClean="0"/>
          </a:p>
          <a:p>
            <a:pPr marL="0" indent="0">
              <a:buNone/>
            </a:pPr>
            <a:r>
              <a:rPr lang="en-US" sz="1200" dirty="0" smtClean="0"/>
              <a:t>The </a:t>
            </a:r>
            <a:r>
              <a:rPr lang="en-US" sz="1200" dirty="0"/>
              <a:t>sinking of the RMS Titanic was one of the worst maritime disasters in history. On April 14, 1912, at 11:40 p.m., the ‘unsinkable’ luxury ship hit an iceberg and sank in just under three hours with the loss of around 1500 lives. There are many different descriptions of the disaster by the surviving passengers and crew, but few people doubt that human error played a part in the tragedy. Let’s look at some of the things that went wrong. </a:t>
            </a:r>
            <a:endParaRPr lang="en-US" sz="1200" dirty="0" smtClean="0"/>
          </a:p>
          <a:p>
            <a:pPr marL="0" indent="0">
              <a:buNone/>
            </a:pPr>
            <a:endParaRPr lang="en-US" sz="900" dirty="0" smtClean="0"/>
          </a:p>
          <a:p>
            <a:pPr marL="0" indent="0">
              <a:buNone/>
            </a:pPr>
            <a:r>
              <a:rPr lang="en-US" sz="1200" dirty="0" smtClean="0"/>
              <a:t>On </a:t>
            </a:r>
            <a:r>
              <a:rPr lang="en-US" sz="1200" dirty="0"/>
              <a:t>the night of Sunday, 14 April 1912 the temperature was near freezing and the ocean was completely calm. Surviving 2nd Officer Charles </a:t>
            </a:r>
            <a:r>
              <a:rPr lang="en-US" sz="1200" dirty="0" err="1"/>
              <a:t>Lightoller</a:t>
            </a:r>
            <a:r>
              <a:rPr lang="en-US" sz="1200" dirty="0"/>
              <a:t> later wrote, "the sea was like glass". The ship’s course had been changed by the captain, but other than this, he saw no reason to slow down. The owner of the ship, Bruce Ismay, was also on board and had instructed the captain to speed up in order to break the record for a transatlantic voyage. The captain agreed, but perhaps if he had known of the messages the ship had received in the radio room, he would have acted differently. According to a ship ahead called the </a:t>
            </a:r>
            <a:r>
              <a:rPr lang="en-US" sz="1200" dirty="0" err="1"/>
              <a:t>Mesaba</a:t>
            </a:r>
            <a:r>
              <a:rPr lang="en-US" sz="1200" dirty="0"/>
              <a:t>, lots of large icebergs were in the area. These messages did not reach </a:t>
            </a:r>
            <a:r>
              <a:rPr lang="en-US" sz="1200" dirty="0" smtClean="0"/>
              <a:t>him.</a:t>
            </a:r>
          </a:p>
          <a:p>
            <a:pPr marL="0" indent="0">
              <a:buNone/>
            </a:pPr>
            <a:endParaRPr lang="en-US" sz="900" dirty="0" smtClean="0"/>
          </a:p>
          <a:p>
            <a:pPr marL="0" indent="0">
              <a:buNone/>
            </a:pPr>
            <a:r>
              <a:rPr lang="en-US" sz="1200" dirty="0" smtClean="0"/>
              <a:t>There </a:t>
            </a:r>
            <a:r>
              <a:rPr lang="en-US" sz="1200" dirty="0"/>
              <a:t>were three teams of lookouts on board keeping constant watch for obstacles in the ship’s path, but as Charles </a:t>
            </a:r>
            <a:r>
              <a:rPr lang="en-US" sz="1200" dirty="0" err="1"/>
              <a:t>Lightoller</a:t>
            </a:r>
            <a:r>
              <a:rPr lang="en-US" sz="1200" dirty="0"/>
              <a:t> said at the British inquiry, "Everything was against us, there was no moon, no wind, no binoculars and with the dark side of the iceberg facing the ship, the lookouts were powerless</a:t>
            </a:r>
            <a:r>
              <a:rPr lang="en-US" sz="1200" dirty="0" smtClean="0"/>
              <a:t>.”</a:t>
            </a:r>
          </a:p>
          <a:p>
            <a:pPr marL="0" indent="0">
              <a:buNone/>
            </a:pPr>
            <a:endParaRPr lang="en-US" sz="900" dirty="0" smtClean="0"/>
          </a:p>
          <a:p>
            <a:pPr marL="0" indent="0">
              <a:buNone/>
            </a:pPr>
            <a:r>
              <a:rPr lang="en-US" sz="1200" dirty="0" smtClean="0"/>
              <a:t>When </a:t>
            </a:r>
            <a:r>
              <a:rPr lang="en-US" sz="1200" dirty="0"/>
              <a:t>the alarm was finally raised the crew acted very quickly but it was already too late to save the ship. Within twenty minutes of the collision the ship had flooded, so the captain ordered the lifeboats to be prepared, filled with women and children, and lowered into the water. This didn’t go well, regulations about the number of lifeboats a ship should carry were already out of date when the Titanic set sail, and even if the evacuation had been better </a:t>
            </a:r>
            <a:r>
              <a:rPr lang="en-US" sz="1200" dirty="0" err="1"/>
              <a:t>organised</a:t>
            </a:r>
            <a:r>
              <a:rPr lang="en-US" sz="1200" dirty="0"/>
              <a:t>, there wouldn’t have been enough boats to hold </a:t>
            </a:r>
            <a:r>
              <a:rPr lang="en-US" sz="1200" dirty="0" smtClean="0"/>
              <a:t>everybody.</a:t>
            </a:r>
          </a:p>
          <a:p>
            <a:pPr marL="0" indent="0">
              <a:buNone/>
            </a:pPr>
            <a:r>
              <a:rPr lang="en-US" sz="1200" dirty="0" smtClean="0"/>
              <a:t>Meanwhile</a:t>
            </a:r>
            <a:r>
              <a:rPr lang="en-US" sz="1200" dirty="0"/>
              <a:t>, the crew were sending out distress signals. The first message was "sinking, need immediate assistance," and then "SOS". Several ships responded, including the Mount Temple, Frankfurt, and the Titanic's sister ship, Olympic, but they were too far away. The closest ship to respond was the </a:t>
            </a:r>
            <a:r>
              <a:rPr lang="en-US" sz="1200" dirty="0" err="1"/>
              <a:t>Carpathia</a:t>
            </a:r>
            <a:r>
              <a:rPr lang="en-US" sz="1200" dirty="0"/>
              <a:t>, which arrived in about four hours, too late to save </a:t>
            </a:r>
            <a:r>
              <a:rPr lang="en-US" sz="1200" dirty="0" smtClean="0"/>
              <a:t>everybody.</a:t>
            </a:r>
          </a:p>
          <a:p>
            <a:pPr marL="0" indent="0">
              <a:buNone/>
            </a:pPr>
            <a:endParaRPr lang="en-US" sz="900" dirty="0" smtClean="0"/>
          </a:p>
          <a:p>
            <a:pPr marL="0" indent="0">
              <a:buNone/>
            </a:pPr>
            <a:r>
              <a:rPr lang="en-US" sz="1200" dirty="0" smtClean="0"/>
              <a:t>Various </a:t>
            </a:r>
            <a:r>
              <a:rPr lang="en-US" sz="1200" dirty="0"/>
              <a:t>distress flares launched from the sinking ship were also ineffective, including those seen by a ship called the Californian, whose captain, Stanley Lord, had ordered his crew to stop the ship for the night because of the icebergs. When Captain Lord was informed of the flares he failed to respond because he did not think they were important. Nor did the crew of the Californian wake their radio operator, who had gone to bed for the </a:t>
            </a:r>
            <a:r>
              <a:rPr lang="en-US" sz="1200" dirty="0" smtClean="0"/>
              <a:t>night.</a:t>
            </a:r>
          </a:p>
          <a:p>
            <a:pPr marL="0" indent="0">
              <a:buNone/>
            </a:pPr>
            <a:endParaRPr lang="en-US" sz="900" dirty="0" smtClean="0"/>
          </a:p>
          <a:p>
            <a:pPr marL="0" indent="0">
              <a:buNone/>
            </a:pPr>
            <a:r>
              <a:rPr lang="en-US" sz="1200" dirty="0" smtClean="0"/>
              <a:t>And </a:t>
            </a:r>
            <a:r>
              <a:rPr lang="en-US" sz="1200" dirty="0"/>
              <a:t>what of Bruce Ismay, who many believe acted without regard for safety by requiring an unprepared ship to sail at such speed in spite of the danger? History tells us that he survived, but from the lifeboat turned his back on his beautiful ship as it </a:t>
            </a:r>
            <a:r>
              <a:rPr lang="en-US" sz="1200" dirty="0" smtClean="0"/>
              <a:t>sank.</a:t>
            </a:r>
          </a:p>
          <a:p>
            <a:pPr marL="0" indent="0">
              <a:buNone/>
            </a:pPr>
            <a:endParaRPr lang="en-US" sz="900" dirty="0" smtClean="0"/>
          </a:p>
          <a:p>
            <a:pPr marL="0" indent="0">
              <a:buNone/>
            </a:pPr>
            <a:r>
              <a:rPr lang="en-US" sz="1200" dirty="0" smtClean="0"/>
              <a:t>That </a:t>
            </a:r>
            <a:r>
              <a:rPr lang="en-US" sz="1200" dirty="0"/>
              <a:t>night, of a total of 2,208 people, only 712 were rescued by the </a:t>
            </a:r>
            <a:r>
              <a:rPr lang="en-US" sz="1200" dirty="0" err="1"/>
              <a:t>Carpathia</a:t>
            </a:r>
            <a:r>
              <a:rPr lang="en-US" sz="1200" dirty="0"/>
              <a:t>, while 1,496 perished. If the lifeboats had been filled to capacity, 1,178 people could have been saved. If there had been enough lifeboats, maybe everybody could have been saved. If Captain Stanley Lord had responded to the distress signals seen by his crew, more lives could have been saved. And if the crew of the Titanic had taken better precautions of their own, the disaster may not even have happened in the first place. Like the mystery of the orchestra that played on to the end, this is something we may never know the truth about. </a:t>
            </a:r>
            <a:endParaRPr lang="en-GB" sz="1200" dirty="0"/>
          </a:p>
        </p:txBody>
      </p:sp>
      <p:sp>
        <p:nvSpPr>
          <p:cNvPr id="4" name="Date Placeholder 3"/>
          <p:cNvSpPr>
            <a:spLocks noGrp="1"/>
          </p:cNvSpPr>
          <p:nvPr>
            <p:ph type="dt" sz="half" idx="10"/>
          </p:nvPr>
        </p:nvSpPr>
        <p:spPr/>
        <p:txBody>
          <a:bodyPr/>
          <a:lstStyle/>
          <a:p>
            <a:fld id="{C4AD438A-55B3-4420-A9FA-B726A88E48C5}"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sp>
        <p:nvSpPr>
          <p:cNvPr id="6" name="TextBox 5"/>
          <p:cNvSpPr txBox="1"/>
          <p:nvPr/>
        </p:nvSpPr>
        <p:spPr>
          <a:xfrm>
            <a:off x="1145568" y="0"/>
            <a:ext cx="9123452" cy="400110"/>
          </a:xfrm>
          <a:prstGeom prst="rect">
            <a:avLst/>
          </a:prstGeom>
          <a:noFill/>
        </p:spPr>
        <p:txBody>
          <a:bodyPr wrap="square" rtlCol="0">
            <a:spAutoFit/>
          </a:bodyPr>
          <a:lstStyle/>
          <a:p>
            <a:r>
              <a:rPr lang="en-GB" sz="2000" b="1" dirty="0" smtClean="0"/>
              <a:t>Jigsaw reading – pairs read each segment and relay to group </a:t>
            </a:r>
            <a:endParaRPr lang="en-GB" sz="2000" b="1" dirty="0"/>
          </a:p>
        </p:txBody>
      </p:sp>
    </p:spTree>
    <p:extLst>
      <p:ext uri="{BB962C8B-B14F-4D97-AF65-F5344CB8AC3E}">
        <p14:creationId xmlns:p14="http://schemas.microsoft.com/office/powerpoint/2010/main" val="316325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135" y="134488"/>
            <a:ext cx="2850061" cy="425646"/>
          </a:xfrm>
        </p:spPr>
        <p:txBody>
          <a:bodyPr/>
          <a:lstStyle/>
          <a:p>
            <a:r>
              <a:rPr lang="en-GB" dirty="0" smtClean="0"/>
              <a:t>Reading comp</a:t>
            </a:r>
            <a:endParaRPr lang="en-GB" dirty="0"/>
          </a:p>
        </p:txBody>
      </p:sp>
      <p:pic>
        <p:nvPicPr>
          <p:cNvPr id="6" name="Content Placeholder 5"/>
          <p:cNvPicPr>
            <a:picLocks noGrp="1" noChangeAspect="1"/>
          </p:cNvPicPr>
          <p:nvPr>
            <p:ph idx="1"/>
          </p:nvPr>
        </p:nvPicPr>
        <p:blipFill rotWithShape="1">
          <a:blip r:embed="rId2"/>
          <a:srcRect l="29526" t="15651" r="29623" b="1598"/>
          <a:stretch/>
        </p:blipFill>
        <p:spPr>
          <a:xfrm>
            <a:off x="7197047" y="134488"/>
            <a:ext cx="4731249" cy="6133728"/>
          </a:xfrm>
          <a:prstGeom prst="rect">
            <a:avLst/>
          </a:prstGeom>
        </p:spPr>
      </p:pic>
      <p:sp>
        <p:nvSpPr>
          <p:cNvPr id="4" name="Date Placeholder 3"/>
          <p:cNvSpPr>
            <a:spLocks noGrp="1"/>
          </p:cNvSpPr>
          <p:nvPr>
            <p:ph type="dt" sz="half" idx="10"/>
          </p:nvPr>
        </p:nvSpPr>
        <p:spPr/>
        <p:txBody>
          <a:bodyPr/>
          <a:lstStyle/>
          <a:p>
            <a:fld id="{344688FF-57A5-4D4C-9E6C-CBB55893AC76}"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
        <p:nvSpPr>
          <p:cNvPr id="7" name="Content Placeholder 2"/>
          <p:cNvSpPr txBox="1">
            <a:spLocks/>
          </p:cNvSpPr>
          <p:nvPr/>
        </p:nvSpPr>
        <p:spPr bwMode="auto">
          <a:xfrm>
            <a:off x="1" y="667821"/>
            <a:ext cx="7197046" cy="5671334"/>
          </a:xfrm>
          <a:prstGeom prst="rect">
            <a:avLst/>
          </a:prstGeom>
          <a:noFill/>
          <a:ln w="9525">
            <a:noFill/>
            <a:miter lim="800000"/>
            <a:headEnd/>
            <a:tailEnd/>
          </a:ln>
        </p:spPr>
        <p:txBody>
          <a:bodyPr vert="horz" wrap="square" lIns="91440" tIns="82800" rIns="91440" bIns="82800" numCol="1" anchor="ctr"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en-US" sz="1800" kern="0" dirty="0" smtClean="0"/>
              <a:t>Now answer these questions:</a:t>
            </a:r>
          </a:p>
          <a:p>
            <a:pPr marL="0" indent="0">
              <a:buNone/>
            </a:pPr>
            <a:endParaRPr lang="en-US" sz="900" kern="0" dirty="0" smtClean="0"/>
          </a:p>
          <a:p>
            <a:pPr marL="457200" indent="-457200">
              <a:buAutoNum type="arabicParenR"/>
            </a:pPr>
            <a:r>
              <a:rPr lang="en-US" sz="1600" kern="0" dirty="0" smtClean="0"/>
              <a:t>How was the Titanic described before it set sail? </a:t>
            </a:r>
          </a:p>
          <a:p>
            <a:pPr marL="457200" indent="-457200">
              <a:buAutoNum type="arabicParenR"/>
            </a:pPr>
            <a:endParaRPr lang="en-US" sz="1600" kern="0" dirty="0" smtClean="0"/>
          </a:p>
          <a:p>
            <a:pPr marL="0" indent="0">
              <a:buNone/>
            </a:pPr>
            <a:r>
              <a:rPr lang="en-US" sz="1600" kern="0" dirty="0" smtClean="0"/>
              <a:t>2) What do most people believe about the cause of the disaster? </a:t>
            </a:r>
          </a:p>
          <a:p>
            <a:pPr marL="0" indent="0">
              <a:buNone/>
            </a:pPr>
            <a:endParaRPr lang="en-US" sz="1600" kern="0" dirty="0" smtClean="0"/>
          </a:p>
          <a:p>
            <a:pPr marL="0" indent="0">
              <a:buNone/>
            </a:pPr>
            <a:r>
              <a:rPr lang="en-US" sz="1600" kern="0" dirty="0" smtClean="0"/>
              <a:t>3) Why was the ship travelling so fast? </a:t>
            </a:r>
          </a:p>
          <a:p>
            <a:pPr marL="0" indent="0">
              <a:buNone/>
            </a:pPr>
            <a:endParaRPr lang="en-US" sz="1600" kern="0" dirty="0" smtClean="0"/>
          </a:p>
          <a:p>
            <a:pPr marL="0" indent="0">
              <a:buNone/>
            </a:pPr>
            <a:r>
              <a:rPr lang="en-US" sz="1600" kern="0" dirty="0" smtClean="0"/>
              <a:t>4) Why didn’t the captain know about icebergs in the area? </a:t>
            </a:r>
          </a:p>
          <a:p>
            <a:pPr marL="0" indent="0">
              <a:buNone/>
            </a:pPr>
            <a:endParaRPr lang="en-US" sz="1600" kern="0" dirty="0" smtClean="0"/>
          </a:p>
          <a:p>
            <a:pPr marL="0" indent="0">
              <a:buNone/>
            </a:pPr>
            <a:r>
              <a:rPr lang="en-US" sz="1600" kern="0" dirty="0" smtClean="0"/>
              <a:t>5) Why didn’t the lookouts see the iceberg in time? </a:t>
            </a:r>
          </a:p>
          <a:p>
            <a:pPr marL="0" indent="0">
              <a:buNone/>
            </a:pPr>
            <a:endParaRPr lang="en-US" sz="1600" kern="0" dirty="0" smtClean="0"/>
          </a:p>
          <a:p>
            <a:pPr marL="0" indent="0">
              <a:buNone/>
            </a:pPr>
            <a:r>
              <a:rPr lang="en-US" sz="1600" kern="0" dirty="0" smtClean="0"/>
              <a:t>6) What two problems prevented everybody being able to get into lifeboats?</a:t>
            </a:r>
          </a:p>
          <a:p>
            <a:pPr marL="0" indent="0">
              <a:buNone/>
            </a:pPr>
            <a:endParaRPr lang="en-US" sz="1600" kern="0" dirty="0" smtClean="0"/>
          </a:p>
          <a:p>
            <a:pPr marL="0" indent="0">
              <a:buNone/>
            </a:pPr>
            <a:r>
              <a:rPr lang="en-US" sz="1600" kern="0" dirty="0" smtClean="0"/>
              <a:t>7) What was Captain Lord’s response to the distress flares his crew saw? </a:t>
            </a:r>
          </a:p>
          <a:p>
            <a:pPr marL="0" indent="0">
              <a:buNone/>
            </a:pPr>
            <a:endParaRPr lang="en-US" sz="1600" kern="0" dirty="0" smtClean="0"/>
          </a:p>
          <a:p>
            <a:pPr marL="0" indent="0">
              <a:buNone/>
            </a:pPr>
            <a:r>
              <a:rPr lang="en-US" sz="1600" kern="0" dirty="0" smtClean="0"/>
              <a:t>8) What other mistake did the crew of the Californian make?</a:t>
            </a:r>
          </a:p>
          <a:p>
            <a:pPr marL="0" indent="0">
              <a:buNone/>
            </a:pPr>
            <a:endParaRPr lang="en-US" sz="1600" kern="0" dirty="0" smtClean="0"/>
          </a:p>
          <a:p>
            <a:pPr marL="0" indent="0">
              <a:buNone/>
            </a:pPr>
            <a:r>
              <a:rPr lang="en-US" sz="1600" kern="0" dirty="0" smtClean="0"/>
              <a:t>9) How far do you think Bruce Ismay was to blame?</a:t>
            </a:r>
          </a:p>
          <a:p>
            <a:endParaRPr lang="en-US" sz="1800" kern="0" dirty="0" smtClean="0"/>
          </a:p>
        </p:txBody>
      </p:sp>
    </p:spTree>
    <p:extLst>
      <p:ext uri="{BB962C8B-B14F-4D97-AF65-F5344CB8AC3E}">
        <p14:creationId xmlns:p14="http://schemas.microsoft.com/office/powerpoint/2010/main" val="227811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640" y="708917"/>
            <a:ext cx="11610997" cy="5229546"/>
          </a:xfrm>
        </p:spPr>
        <p:txBody>
          <a:bodyPr/>
          <a:lstStyle/>
          <a:p>
            <a:r>
              <a:rPr lang="en-US" sz="2400" dirty="0" smtClean="0"/>
              <a:t>Now </a:t>
            </a:r>
            <a:r>
              <a:rPr lang="en-US" sz="2400" dirty="0"/>
              <a:t>answer these questions</a:t>
            </a:r>
            <a:r>
              <a:rPr lang="en-US" sz="2400" dirty="0" smtClean="0"/>
              <a:t>:</a:t>
            </a:r>
          </a:p>
          <a:p>
            <a:endParaRPr lang="en-US" sz="2400" dirty="0"/>
          </a:p>
          <a:p>
            <a:r>
              <a:rPr lang="en-US" sz="2400" dirty="0"/>
              <a:t>1) How was the Titanic described before it set sail? </a:t>
            </a:r>
            <a:endParaRPr lang="en-US" sz="2400" dirty="0" smtClean="0"/>
          </a:p>
          <a:p>
            <a:r>
              <a:rPr lang="en-US" sz="2400" dirty="0" smtClean="0"/>
              <a:t>2</a:t>
            </a:r>
            <a:r>
              <a:rPr lang="en-US" sz="2400" dirty="0"/>
              <a:t>) What do most people believe about the cause of the disaster? </a:t>
            </a:r>
            <a:endParaRPr lang="en-US" sz="2400" dirty="0" smtClean="0"/>
          </a:p>
          <a:p>
            <a:r>
              <a:rPr lang="en-US" sz="2400" dirty="0" smtClean="0"/>
              <a:t>3</a:t>
            </a:r>
            <a:r>
              <a:rPr lang="en-US" sz="2400" dirty="0"/>
              <a:t>) Why was the ship travelling so fast? </a:t>
            </a:r>
            <a:endParaRPr lang="en-US" sz="2400" dirty="0" smtClean="0"/>
          </a:p>
          <a:p>
            <a:r>
              <a:rPr lang="en-US" sz="2400" dirty="0" smtClean="0"/>
              <a:t>4</a:t>
            </a:r>
            <a:r>
              <a:rPr lang="en-US" sz="2400" dirty="0"/>
              <a:t>) Why didn’t the captain know about icebergs in the area? </a:t>
            </a:r>
            <a:endParaRPr lang="en-US" sz="2400" dirty="0" smtClean="0"/>
          </a:p>
          <a:p>
            <a:r>
              <a:rPr lang="en-US" sz="2400" dirty="0" smtClean="0"/>
              <a:t>5</a:t>
            </a:r>
            <a:r>
              <a:rPr lang="en-US" sz="2400" dirty="0"/>
              <a:t>) Why didn’t the lookouts see the iceberg in time? </a:t>
            </a:r>
            <a:endParaRPr lang="en-US" sz="2400" dirty="0" smtClean="0"/>
          </a:p>
          <a:p>
            <a:r>
              <a:rPr lang="en-US" sz="2400" dirty="0" smtClean="0"/>
              <a:t>6</a:t>
            </a:r>
            <a:r>
              <a:rPr lang="en-US" sz="2400" dirty="0"/>
              <a:t>) What two problems prevented everybody being able to get into lifeboats</a:t>
            </a:r>
            <a:r>
              <a:rPr lang="en-US" sz="2400" dirty="0" smtClean="0"/>
              <a:t>?</a:t>
            </a:r>
          </a:p>
          <a:p>
            <a:r>
              <a:rPr lang="en-US" sz="2400" dirty="0" smtClean="0"/>
              <a:t>7</a:t>
            </a:r>
            <a:r>
              <a:rPr lang="en-US" sz="2400" dirty="0"/>
              <a:t>) What was Captain Lord’s response to the distress flares his crew saw? </a:t>
            </a:r>
            <a:endParaRPr lang="en-US" sz="2400" dirty="0" smtClean="0"/>
          </a:p>
          <a:p>
            <a:r>
              <a:rPr lang="en-US" sz="2400" dirty="0" smtClean="0"/>
              <a:t>8</a:t>
            </a:r>
            <a:r>
              <a:rPr lang="en-US" sz="2400" dirty="0"/>
              <a:t>) What other mistake did the crew of the Californian make</a:t>
            </a:r>
            <a:r>
              <a:rPr lang="en-US" sz="2400" dirty="0" smtClean="0"/>
              <a:t>?</a:t>
            </a:r>
          </a:p>
          <a:p>
            <a:r>
              <a:rPr lang="en-US" sz="2400" dirty="0" smtClean="0"/>
              <a:t>9) How </a:t>
            </a:r>
            <a:r>
              <a:rPr lang="en-US" sz="2400" dirty="0"/>
              <a:t>far do you think Bruce Ismay was to blame?</a:t>
            </a:r>
          </a:p>
          <a:p>
            <a:endParaRPr lang="en-US" sz="2400" dirty="0" smtClean="0"/>
          </a:p>
        </p:txBody>
      </p:sp>
      <p:sp>
        <p:nvSpPr>
          <p:cNvPr id="4" name="Date Placeholder 3"/>
          <p:cNvSpPr>
            <a:spLocks noGrp="1"/>
          </p:cNvSpPr>
          <p:nvPr>
            <p:ph type="dt" sz="half" idx="10"/>
          </p:nvPr>
        </p:nvSpPr>
        <p:spPr/>
        <p:txBody>
          <a:bodyPr/>
          <a:lstStyle/>
          <a:p>
            <a:fld id="{009ABB70-B20D-4A88-B3ED-F664844BB70B}"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09629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for agreeing and disagreeing</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328990"/>
              </p:ext>
            </p:extLst>
          </p:nvPr>
        </p:nvGraphicFramePr>
        <p:xfrm>
          <a:off x="290513" y="1370013"/>
          <a:ext cx="11610976" cy="3962400"/>
        </p:xfrm>
        <a:graphic>
          <a:graphicData uri="http://schemas.openxmlformats.org/drawingml/2006/table">
            <a:tbl>
              <a:tblPr firstRow="1" bandRow="1">
                <a:tableStyleId>{B301B821-A1FF-4177-AEE7-76D212191A09}</a:tableStyleId>
              </a:tblPr>
              <a:tblGrid>
                <a:gridCol w="5805488">
                  <a:extLst>
                    <a:ext uri="{9D8B030D-6E8A-4147-A177-3AD203B41FA5}">
                      <a16:colId xmlns:a16="http://schemas.microsoft.com/office/drawing/2014/main" val="1647482820"/>
                    </a:ext>
                  </a:extLst>
                </a:gridCol>
                <a:gridCol w="5805488">
                  <a:extLst>
                    <a:ext uri="{9D8B030D-6E8A-4147-A177-3AD203B41FA5}">
                      <a16:colId xmlns:a16="http://schemas.microsoft.com/office/drawing/2014/main" val="2040271899"/>
                    </a:ext>
                  </a:extLst>
                </a:gridCol>
              </a:tblGrid>
              <a:tr h="370840">
                <a:tc>
                  <a:txBody>
                    <a:bodyPr/>
                    <a:lstStyle/>
                    <a:p>
                      <a:r>
                        <a:rPr kumimoji="0" lang="en-GB" sz="3200" b="1" i="0" u="none" strike="noStrike" kern="0" cap="none" spc="0" normalizeH="0" baseline="0" noProof="0" dirty="0" smtClean="0">
                          <a:ln>
                            <a:noFill/>
                          </a:ln>
                          <a:solidFill>
                            <a:schemeClr val="bg1"/>
                          </a:solidFill>
                          <a:effectLst/>
                          <a:uLnTx/>
                          <a:uFillTx/>
                          <a:latin typeface="Arial"/>
                          <a:ea typeface="+mj-ea"/>
                          <a:cs typeface="+mj-cs"/>
                        </a:rPr>
                        <a:t>Agreeing</a:t>
                      </a:r>
                      <a:endParaRPr lang="en-GB" sz="2000" dirty="0">
                        <a:solidFill>
                          <a:schemeClr val="bg1"/>
                        </a:solidFill>
                      </a:endParaRPr>
                    </a:p>
                  </a:txBody>
                  <a:tcPr/>
                </a:tc>
                <a:tc>
                  <a:txBody>
                    <a:bodyPr/>
                    <a:lstStyle/>
                    <a:p>
                      <a:r>
                        <a:rPr kumimoji="0" lang="en-GB" sz="3200" b="1" i="0" u="none" strike="noStrike" kern="0" cap="none" spc="0" normalizeH="0" baseline="0" noProof="0" dirty="0" smtClean="0">
                          <a:ln>
                            <a:noFill/>
                          </a:ln>
                          <a:solidFill>
                            <a:schemeClr val="bg1"/>
                          </a:solidFill>
                          <a:effectLst/>
                          <a:uLnTx/>
                          <a:uFillTx/>
                          <a:latin typeface="Arial"/>
                          <a:ea typeface="+mj-ea"/>
                          <a:cs typeface="+mj-cs"/>
                        </a:rPr>
                        <a:t>Disagreeing</a:t>
                      </a:r>
                      <a:endParaRPr lang="en-GB" sz="2000" dirty="0">
                        <a:solidFill>
                          <a:schemeClr val="bg1"/>
                        </a:solidFill>
                      </a:endParaRPr>
                    </a:p>
                  </a:txBody>
                  <a:tcPr/>
                </a:tc>
                <a:extLst>
                  <a:ext uri="{0D108BD9-81ED-4DB2-BD59-A6C34878D82A}">
                    <a16:rowId xmlns:a16="http://schemas.microsoft.com/office/drawing/2014/main" val="1052357739"/>
                  </a:ext>
                </a:extLst>
              </a:tr>
              <a:tr h="370840">
                <a:tc>
                  <a:txBody>
                    <a:bodyPr/>
                    <a:lstStyle/>
                    <a:p>
                      <a:r>
                        <a:rPr lang="en-GB" sz="2000" dirty="0" smtClean="0"/>
                        <a:t>I agree with you</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I disagree with you</a:t>
                      </a:r>
                    </a:p>
                    <a:p>
                      <a:endParaRPr lang="en-GB" sz="2000" dirty="0"/>
                    </a:p>
                  </a:txBody>
                  <a:tcPr/>
                </a:tc>
                <a:extLst>
                  <a:ext uri="{0D108BD9-81ED-4DB2-BD59-A6C34878D82A}">
                    <a16:rowId xmlns:a16="http://schemas.microsoft.com/office/drawing/2014/main" val="3255349800"/>
                  </a:ext>
                </a:extLst>
              </a:tr>
              <a:tr h="370840">
                <a:tc>
                  <a:txBody>
                    <a:bodyPr/>
                    <a:lstStyle/>
                    <a:p>
                      <a:r>
                        <a:rPr lang="en-GB" sz="2000" dirty="0" smtClean="0"/>
                        <a:t>I think you are right</a:t>
                      </a:r>
                      <a:endParaRPr lang="en-GB" sz="2000" dirty="0"/>
                    </a:p>
                  </a:txBody>
                  <a:tcPr/>
                </a:tc>
                <a:tc>
                  <a:txBody>
                    <a:bodyPr/>
                    <a:lstStyle/>
                    <a:p>
                      <a:r>
                        <a:rPr lang="en-GB" sz="2000" dirty="0" smtClean="0"/>
                        <a:t>I think you</a:t>
                      </a:r>
                      <a:r>
                        <a:rPr lang="en-GB" sz="2000" baseline="0" dirty="0" smtClean="0"/>
                        <a:t> are mistaken</a:t>
                      </a:r>
                      <a:endParaRPr lang="en-GB" sz="2000" dirty="0"/>
                    </a:p>
                  </a:txBody>
                  <a:tcPr/>
                </a:tc>
                <a:extLst>
                  <a:ext uri="{0D108BD9-81ED-4DB2-BD59-A6C34878D82A}">
                    <a16:rowId xmlns:a16="http://schemas.microsoft.com/office/drawing/2014/main" val="3821863110"/>
                  </a:ext>
                </a:extLst>
              </a:tr>
              <a:tr h="370840">
                <a:tc>
                  <a:txBody>
                    <a:bodyPr/>
                    <a:lstStyle/>
                    <a:p>
                      <a:r>
                        <a:rPr lang="en-GB" sz="2000" dirty="0" smtClean="0"/>
                        <a:t>I absolutely agree with you</a:t>
                      </a:r>
                      <a:endParaRPr lang="en-GB" sz="2000" dirty="0"/>
                    </a:p>
                  </a:txBody>
                  <a:tcPr/>
                </a:tc>
                <a:tc>
                  <a:txBody>
                    <a:bodyPr/>
                    <a:lstStyle/>
                    <a:p>
                      <a:r>
                        <a:rPr lang="en-GB" sz="2000" dirty="0" smtClean="0"/>
                        <a:t>I absolutely disagree with you</a:t>
                      </a:r>
                      <a:endParaRPr lang="en-GB" sz="2000" dirty="0"/>
                    </a:p>
                  </a:txBody>
                  <a:tcPr/>
                </a:tc>
                <a:extLst>
                  <a:ext uri="{0D108BD9-81ED-4DB2-BD59-A6C34878D82A}">
                    <a16:rowId xmlns:a16="http://schemas.microsoft.com/office/drawing/2014/main" val="815633738"/>
                  </a:ext>
                </a:extLst>
              </a:tr>
              <a:tr h="370840">
                <a:tc>
                  <a:txBody>
                    <a:bodyPr/>
                    <a:lstStyle/>
                    <a:p>
                      <a:r>
                        <a:rPr lang="en-GB" sz="2000" dirty="0" smtClean="0"/>
                        <a:t>Yes, that’s right</a:t>
                      </a:r>
                      <a:endParaRPr lang="en-GB" sz="2000" dirty="0"/>
                    </a:p>
                  </a:txBody>
                  <a:tcPr/>
                </a:tc>
                <a:tc>
                  <a:txBody>
                    <a:bodyPr/>
                    <a:lstStyle/>
                    <a:p>
                      <a:r>
                        <a:rPr lang="en-GB" sz="2000" dirty="0" smtClean="0"/>
                        <a:t>I</a:t>
                      </a:r>
                      <a:r>
                        <a:rPr lang="en-GB" sz="2000" baseline="0" dirty="0" smtClean="0"/>
                        <a:t> don’t think that’s right</a:t>
                      </a:r>
                      <a:endParaRPr lang="en-GB" sz="2000" dirty="0"/>
                    </a:p>
                  </a:txBody>
                  <a:tcPr/>
                </a:tc>
                <a:extLst>
                  <a:ext uri="{0D108BD9-81ED-4DB2-BD59-A6C34878D82A}">
                    <a16:rowId xmlns:a16="http://schemas.microsoft.com/office/drawing/2014/main" val="1684424267"/>
                  </a:ext>
                </a:extLst>
              </a:tr>
              <a:tr h="370840">
                <a:tc>
                  <a:txBody>
                    <a:bodyPr/>
                    <a:lstStyle/>
                    <a:p>
                      <a:r>
                        <a:rPr lang="en-GB" sz="2000" dirty="0" smtClean="0"/>
                        <a:t>This is what</a:t>
                      </a:r>
                      <a:r>
                        <a:rPr lang="en-GB" sz="2000" baseline="0" dirty="0" smtClean="0"/>
                        <a:t> I think too</a:t>
                      </a:r>
                      <a:endParaRPr lang="en-GB" sz="2000" dirty="0"/>
                    </a:p>
                  </a:txBody>
                  <a:tcPr/>
                </a:tc>
                <a:tc>
                  <a:txBody>
                    <a:bodyPr/>
                    <a:lstStyle/>
                    <a:p>
                      <a:r>
                        <a:rPr lang="en-GB" sz="2000" dirty="0" smtClean="0"/>
                        <a:t>I understand your point but…I think that…</a:t>
                      </a:r>
                    </a:p>
                    <a:p>
                      <a:r>
                        <a:rPr lang="en-GB" sz="2000" dirty="0" smtClean="0"/>
                        <a:t>I see your perspective but….I think that…</a:t>
                      </a:r>
                      <a:endParaRPr lang="en-GB" sz="2000" dirty="0"/>
                    </a:p>
                  </a:txBody>
                  <a:tcPr/>
                </a:tc>
                <a:extLst>
                  <a:ext uri="{0D108BD9-81ED-4DB2-BD59-A6C34878D82A}">
                    <a16:rowId xmlns:a16="http://schemas.microsoft.com/office/drawing/2014/main" val="2095097229"/>
                  </a:ext>
                </a:extLst>
              </a:tr>
              <a:tr h="370840">
                <a:tc>
                  <a:txBody>
                    <a:bodyPr/>
                    <a:lstStyle/>
                    <a:p>
                      <a:endParaRPr lang="en-GB" sz="2000"/>
                    </a:p>
                  </a:txBody>
                  <a:tcPr/>
                </a:tc>
                <a:tc>
                  <a:txBody>
                    <a:bodyPr/>
                    <a:lstStyle/>
                    <a:p>
                      <a:endParaRPr lang="en-GB" sz="2000" dirty="0"/>
                    </a:p>
                  </a:txBody>
                  <a:tcPr/>
                </a:tc>
                <a:extLst>
                  <a:ext uri="{0D108BD9-81ED-4DB2-BD59-A6C34878D82A}">
                    <a16:rowId xmlns:a16="http://schemas.microsoft.com/office/drawing/2014/main" val="1367638002"/>
                  </a:ext>
                </a:extLst>
              </a:tr>
              <a:tr h="370840">
                <a:tc>
                  <a:txBody>
                    <a:bodyPr/>
                    <a:lstStyle/>
                    <a:p>
                      <a:endParaRPr lang="en-GB" sz="2000"/>
                    </a:p>
                  </a:txBody>
                  <a:tcPr/>
                </a:tc>
                <a:tc>
                  <a:txBody>
                    <a:bodyPr/>
                    <a:lstStyle/>
                    <a:p>
                      <a:endParaRPr lang="en-GB" sz="2000" dirty="0"/>
                    </a:p>
                  </a:txBody>
                  <a:tcPr/>
                </a:tc>
                <a:extLst>
                  <a:ext uri="{0D108BD9-81ED-4DB2-BD59-A6C34878D82A}">
                    <a16:rowId xmlns:a16="http://schemas.microsoft.com/office/drawing/2014/main" val="3633976945"/>
                  </a:ext>
                </a:extLst>
              </a:tr>
            </a:tbl>
          </a:graphicData>
        </a:graphic>
      </p:graphicFrame>
      <p:sp>
        <p:nvSpPr>
          <p:cNvPr id="4" name="Date Placeholder 3"/>
          <p:cNvSpPr>
            <a:spLocks noGrp="1"/>
          </p:cNvSpPr>
          <p:nvPr>
            <p:ph type="dt" sz="half" idx="10"/>
          </p:nvPr>
        </p:nvSpPr>
        <p:spPr/>
        <p:txBody>
          <a:bodyPr/>
          <a:lstStyle/>
          <a:p>
            <a:fld id="{EC7B2080-B48E-4DF8-963E-C7967E2A0550}"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409574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26" y="337139"/>
            <a:ext cx="1519555" cy="425646"/>
          </a:xfrm>
        </p:spPr>
        <p:txBody>
          <a:bodyPr/>
          <a:lstStyle/>
          <a:p>
            <a:r>
              <a:rPr lang="en-GB" dirty="0" smtClean="0"/>
              <a:t>Debate</a:t>
            </a:r>
            <a:endParaRPr lang="en-GB" dirty="0"/>
          </a:p>
        </p:txBody>
      </p:sp>
      <p:sp>
        <p:nvSpPr>
          <p:cNvPr id="3" name="Content Placeholder 2"/>
          <p:cNvSpPr>
            <a:spLocks noGrp="1"/>
          </p:cNvSpPr>
          <p:nvPr>
            <p:ph idx="1"/>
          </p:nvPr>
        </p:nvSpPr>
        <p:spPr>
          <a:xfrm>
            <a:off x="6107987" y="4217542"/>
            <a:ext cx="5793513" cy="1659731"/>
          </a:xfrm>
        </p:spPr>
        <p:txBody>
          <a:bodyPr/>
          <a:lstStyle/>
          <a:p>
            <a:endParaRPr lang="en-US" dirty="0"/>
          </a:p>
          <a:p>
            <a:endParaRPr lang="en-US" dirty="0" smtClean="0"/>
          </a:p>
          <a:p>
            <a:endParaRPr lang="en-GB" dirty="0"/>
          </a:p>
        </p:txBody>
      </p:sp>
      <p:sp>
        <p:nvSpPr>
          <p:cNvPr id="4" name="Date Placeholder 3"/>
          <p:cNvSpPr>
            <a:spLocks noGrp="1"/>
          </p:cNvSpPr>
          <p:nvPr>
            <p:ph type="dt" sz="half" idx="10"/>
          </p:nvPr>
        </p:nvSpPr>
        <p:spPr/>
        <p:txBody>
          <a:bodyPr/>
          <a:lstStyle/>
          <a:p>
            <a:fld id="{C173BA94-E843-476D-8EEB-3ED07BE95F68}"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14</a:t>
            </a:fld>
            <a:endParaRPr lang="en-US" dirty="0"/>
          </a:p>
        </p:txBody>
      </p:sp>
      <p:sp>
        <p:nvSpPr>
          <p:cNvPr id="6" name="TextBox 5"/>
          <p:cNvSpPr txBox="1"/>
          <p:nvPr/>
        </p:nvSpPr>
        <p:spPr>
          <a:xfrm>
            <a:off x="202401" y="762785"/>
            <a:ext cx="5602497" cy="2862322"/>
          </a:xfrm>
          <a:prstGeom prst="rect">
            <a:avLst/>
          </a:prstGeom>
          <a:noFill/>
        </p:spPr>
        <p:txBody>
          <a:bodyPr wrap="square" rtlCol="0">
            <a:spAutoFit/>
          </a:bodyPr>
          <a:lstStyle/>
          <a:p>
            <a:r>
              <a:rPr lang="en-US" b="1" dirty="0"/>
              <a:t>Captain Stanley </a:t>
            </a:r>
            <a:endParaRPr lang="en-US" b="1" dirty="0" smtClean="0"/>
          </a:p>
          <a:p>
            <a:r>
              <a:rPr lang="en-US" dirty="0" smtClean="0"/>
              <a:t>Lord </a:t>
            </a:r>
            <a:r>
              <a:rPr lang="en-US" dirty="0"/>
              <a:t>of the Californian You are the Captain of a ship that did not go to help the sinking Titanic. You know your story and you know you made some mistakes, but in truth you do not think you are to blame for the loss of life. </a:t>
            </a:r>
            <a:endParaRPr lang="en-US" dirty="0" smtClean="0"/>
          </a:p>
          <a:p>
            <a:r>
              <a:rPr lang="en-US" dirty="0" smtClean="0"/>
              <a:t>People </a:t>
            </a:r>
            <a:r>
              <a:rPr lang="en-US" dirty="0"/>
              <a:t>are attacking you for your decision not to go to help, but you only did what you thought was right. If you had known the truth, you would have helped. You must defend yourself. </a:t>
            </a:r>
            <a:r>
              <a:rPr lang="en-US" dirty="0" smtClean="0"/>
              <a:t>Think </a:t>
            </a:r>
            <a:r>
              <a:rPr lang="en-US" dirty="0"/>
              <a:t>of what you can say. </a:t>
            </a:r>
            <a:endParaRPr lang="en-GB" dirty="0"/>
          </a:p>
        </p:txBody>
      </p:sp>
      <p:sp>
        <p:nvSpPr>
          <p:cNvPr id="7" name="TextBox 6"/>
          <p:cNvSpPr txBox="1"/>
          <p:nvPr/>
        </p:nvSpPr>
        <p:spPr>
          <a:xfrm>
            <a:off x="286565" y="4048017"/>
            <a:ext cx="5360189" cy="2585323"/>
          </a:xfrm>
          <a:prstGeom prst="rect">
            <a:avLst/>
          </a:prstGeom>
          <a:noFill/>
        </p:spPr>
        <p:txBody>
          <a:bodyPr wrap="square" rtlCol="0">
            <a:spAutoFit/>
          </a:bodyPr>
          <a:lstStyle/>
          <a:p>
            <a:r>
              <a:rPr lang="en-US" b="1" dirty="0"/>
              <a:t>Miss Cold Water </a:t>
            </a:r>
            <a:endParaRPr lang="en-US" b="1" dirty="0" smtClean="0"/>
          </a:p>
          <a:p>
            <a:r>
              <a:rPr lang="en-US" dirty="0" smtClean="0"/>
              <a:t>You </a:t>
            </a:r>
            <a:r>
              <a:rPr lang="en-US" dirty="0"/>
              <a:t>survived the disaster and know that it was a terrible tragedy, but you aren’t as angry as some survivors, because you think that the crew did what they could. </a:t>
            </a:r>
            <a:endParaRPr lang="en-US" dirty="0" smtClean="0"/>
          </a:p>
          <a:p>
            <a:r>
              <a:rPr lang="en-US" dirty="0" smtClean="0"/>
              <a:t>You </a:t>
            </a:r>
            <a:r>
              <a:rPr lang="en-US" dirty="0"/>
              <a:t>know that some mistakes were made, but in reality you think that there were very difficult circumstances and that it was unavoidable. </a:t>
            </a:r>
            <a:endParaRPr lang="en-US" dirty="0" smtClean="0"/>
          </a:p>
          <a:p>
            <a:r>
              <a:rPr lang="en-US" dirty="0" smtClean="0"/>
              <a:t>Think </a:t>
            </a:r>
            <a:r>
              <a:rPr lang="en-US" dirty="0"/>
              <a:t>of some things you can say in a debate. </a:t>
            </a:r>
            <a:endParaRPr lang="en-GB" dirty="0"/>
          </a:p>
        </p:txBody>
      </p:sp>
      <p:sp>
        <p:nvSpPr>
          <p:cNvPr id="8" name="TextBox 7"/>
          <p:cNvSpPr txBox="1"/>
          <p:nvPr/>
        </p:nvSpPr>
        <p:spPr>
          <a:xfrm>
            <a:off x="6899096" y="665179"/>
            <a:ext cx="4130211" cy="3139321"/>
          </a:xfrm>
          <a:prstGeom prst="rect">
            <a:avLst/>
          </a:prstGeom>
          <a:noFill/>
        </p:spPr>
        <p:txBody>
          <a:bodyPr wrap="square" rtlCol="0">
            <a:spAutoFit/>
          </a:bodyPr>
          <a:lstStyle/>
          <a:p>
            <a:r>
              <a:rPr lang="en-US" b="1" dirty="0"/>
              <a:t>Bruce Ismay </a:t>
            </a:r>
            <a:endParaRPr lang="en-US" b="1" dirty="0" smtClean="0"/>
          </a:p>
          <a:p>
            <a:r>
              <a:rPr lang="en-US" dirty="0" smtClean="0"/>
              <a:t>You </a:t>
            </a:r>
            <a:r>
              <a:rPr lang="en-US" dirty="0"/>
              <a:t>are the owner of the company that made the Titanic. </a:t>
            </a:r>
            <a:endParaRPr lang="en-US" dirty="0" smtClean="0"/>
          </a:p>
          <a:p>
            <a:r>
              <a:rPr lang="en-US" dirty="0" smtClean="0"/>
              <a:t>You </a:t>
            </a:r>
            <a:r>
              <a:rPr lang="en-US" dirty="0"/>
              <a:t>know your story, you know you made mistakes, but in reality you do not think you are to blame for the accident. </a:t>
            </a:r>
            <a:r>
              <a:rPr lang="en-US" dirty="0" smtClean="0"/>
              <a:t>People </a:t>
            </a:r>
            <a:r>
              <a:rPr lang="en-US" dirty="0"/>
              <a:t>are attacking you for everything you did, and didn’t do. You must defend yourself. </a:t>
            </a:r>
            <a:endParaRPr lang="en-US" dirty="0" smtClean="0"/>
          </a:p>
          <a:p>
            <a:r>
              <a:rPr lang="en-US" dirty="0" smtClean="0"/>
              <a:t>Think </a:t>
            </a:r>
            <a:r>
              <a:rPr lang="en-US" dirty="0"/>
              <a:t>of some things you can say in a debate. </a:t>
            </a:r>
            <a:endParaRPr lang="en-GB" dirty="0"/>
          </a:p>
        </p:txBody>
      </p:sp>
      <p:sp>
        <p:nvSpPr>
          <p:cNvPr id="9" name="TextBox 8"/>
          <p:cNvSpPr txBox="1"/>
          <p:nvPr/>
        </p:nvSpPr>
        <p:spPr>
          <a:xfrm>
            <a:off x="6256962" y="3982033"/>
            <a:ext cx="5856269" cy="2585323"/>
          </a:xfrm>
          <a:prstGeom prst="rect">
            <a:avLst/>
          </a:prstGeom>
          <a:noFill/>
        </p:spPr>
        <p:txBody>
          <a:bodyPr wrap="square" rtlCol="0">
            <a:spAutoFit/>
          </a:bodyPr>
          <a:lstStyle/>
          <a:p>
            <a:r>
              <a:rPr lang="en-US" b="1" dirty="0"/>
              <a:t>Berg Ice </a:t>
            </a:r>
            <a:endParaRPr lang="en-US" b="1" dirty="0" smtClean="0"/>
          </a:p>
          <a:p>
            <a:r>
              <a:rPr lang="en-US" dirty="0" smtClean="0"/>
              <a:t>You </a:t>
            </a:r>
            <a:r>
              <a:rPr lang="en-US" dirty="0"/>
              <a:t>are a Titanic survivor, but you lost your wife and two children, so you are very angry about the disaster. You know the story, you know what mistakes were made and you want the people responsible to accept liability. </a:t>
            </a:r>
            <a:endParaRPr lang="en-US" dirty="0" smtClean="0"/>
          </a:p>
          <a:p>
            <a:r>
              <a:rPr lang="en-US" dirty="0" smtClean="0"/>
              <a:t>You </a:t>
            </a:r>
            <a:r>
              <a:rPr lang="en-US" dirty="0"/>
              <a:t>must make your case, make them listen and make them realise what they have done. </a:t>
            </a:r>
            <a:endParaRPr lang="en-US" dirty="0" smtClean="0"/>
          </a:p>
          <a:p>
            <a:r>
              <a:rPr lang="en-US" dirty="0" smtClean="0"/>
              <a:t>Think </a:t>
            </a:r>
            <a:r>
              <a:rPr lang="en-US" dirty="0"/>
              <a:t>of some things you can say in a debate</a:t>
            </a:r>
            <a:endParaRPr lang="en-GB" dirty="0"/>
          </a:p>
        </p:txBody>
      </p:sp>
    </p:spTree>
    <p:extLst>
      <p:ext uri="{BB962C8B-B14F-4D97-AF65-F5344CB8AC3E}">
        <p14:creationId xmlns:p14="http://schemas.microsoft.com/office/powerpoint/2010/main" val="3280128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697" y="723696"/>
            <a:ext cx="11604332" cy="425646"/>
          </a:xfrm>
        </p:spPr>
        <p:txBody>
          <a:bodyPr/>
          <a:lstStyle/>
          <a:p>
            <a:r>
              <a:rPr lang="en-GB" dirty="0" smtClean="0"/>
              <a:t>Summary of lesson</a:t>
            </a:r>
            <a:endParaRPr lang="en-GB" dirty="0"/>
          </a:p>
        </p:txBody>
      </p:sp>
      <p:sp>
        <p:nvSpPr>
          <p:cNvPr id="4" name="Date Placeholder 3"/>
          <p:cNvSpPr>
            <a:spLocks noGrp="1"/>
          </p:cNvSpPr>
          <p:nvPr>
            <p:ph type="dt" sz="half" idx="10"/>
          </p:nvPr>
        </p:nvSpPr>
        <p:spPr/>
        <p:txBody>
          <a:bodyPr/>
          <a:lstStyle/>
          <a:p>
            <a:fld id="{9FC893B5-1B84-4AA8-9780-88C1A84140F8}"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sp>
        <p:nvSpPr>
          <p:cNvPr id="6" name="Content Placeholder 2"/>
          <p:cNvSpPr>
            <a:spLocks noGrp="1"/>
          </p:cNvSpPr>
          <p:nvPr>
            <p:ph idx="1"/>
          </p:nvPr>
        </p:nvSpPr>
        <p:spPr>
          <a:xfrm>
            <a:off x="206504" y="1542036"/>
            <a:ext cx="11610997" cy="4507657"/>
          </a:xfrm>
        </p:spPr>
        <p:txBody>
          <a:bodyPr>
            <a:noAutofit/>
          </a:bodyPr>
          <a:lstStyle/>
          <a:p>
            <a:pPr marL="0" lvl="0" indent="0">
              <a:lnSpc>
                <a:spcPct val="150000"/>
              </a:lnSpc>
              <a:spcBef>
                <a:spcPts val="0"/>
              </a:spcBef>
              <a:buNone/>
            </a:pPr>
            <a:endParaRPr lang="en-US" sz="2800" dirty="0" smtClean="0">
              <a:solidFill>
                <a:prstClr val="black"/>
              </a:solidFill>
            </a:endParaRPr>
          </a:p>
          <a:p>
            <a:pPr marL="0" lvl="0" indent="0">
              <a:lnSpc>
                <a:spcPct val="150000"/>
              </a:lnSpc>
              <a:spcBef>
                <a:spcPts val="0"/>
              </a:spcBef>
              <a:buNone/>
            </a:pPr>
            <a:r>
              <a:rPr lang="en-US" sz="2800" dirty="0" smtClean="0">
                <a:solidFill>
                  <a:prstClr val="black"/>
                </a:solidFill>
              </a:rPr>
              <a:t>In the lesson, you</a:t>
            </a:r>
            <a:r>
              <a:rPr lang="en-US" sz="2800" dirty="0" smtClean="0">
                <a:solidFill>
                  <a:prstClr val="black"/>
                </a:solidFill>
              </a:rPr>
              <a:t>…(change the verb to its </a:t>
            </a:r>
            <a:r>
              <a:rPr lang="en-US" sz="2800" smtClean="0">
                <a:solidFill>
                  <a:prstClr val="black"/>
                </a:solidFill>
              </a:rPr>
              <a:t>past form) </a:t>
            </a:r>
            <a:endParaRPr lang="en-US" sz="2800" dirty="0" smtClean="0">
              <a:solidFill>
                <a:prstClr val="black"/>
              </a:solidFill>
            </a:endParaRPr>
          </a:p>
          <a:p>
            <a:pPr marL="0" lvl="0" indent="0" fontAlgn="auto">
              <a:spcBef>
                <a:spcPts val="0"/>
              </a:spcBef>
              <a:spcAft>
                <a:spcPts val="0"/>
              </a:spcAft>
              <a:buNone/>
              <a:defRPr/>
            </a:pPr>
            <a:endParaRPr lang="en-GB" sz="800" dirty="0"/>
          </a:p>
          <a:p>
            <a:pPr marL="0" lvl="0" indent="0" fontAlgn="auto">
              <a:spcBef>
                <a:spcPts val="0"/>
              </a:spcBef>
              <a:spcAft>
                <a:spcPts val="0"/>
              </a:spcAft>
              <a:buNone/>
              <a:defRPr/>
            </a:pPr>
            <a:endParaRPr lang="en-GB" sz="800" dirty="0"/>
          </a:p>
          <a:p>
            <a:pPr marL="0" lvl="0" indent="0" fontAlgn="auto">
              <a:spcBef>
                <a:spcPts val="0"/>
              </a:spcBef>
              <a:spcAft>
                <a:spcPts val="0"/>
              </a:spcAft>
              <a:buNone/>
              <a:defRPr/>
            </a:pPr>
            <a:endParaRPr lang="en-GB" sz="800" dirty="0"/>
          </a:p>
          <a:p>
            <a:pPr>
              <a:lnSpc>
                <a:spcPct val="150000"/>
              </a:lnSpc>
              <a:spcBef>
                <a:spcPts val="0"/>
              </a:spcBef>
            </a:pPr>
            <a:r>
              <a:rPr lang="en-GB" sz="2800" dirty="0"/>
              <a:t>Read about a recent historical event</a:t>
            </a:r>
          </a:p>
          <a:p>
            <a:pPr>
              <a:lnSpc>
                <a:spcPct val="150000"/>
              </a:lnSpc>
              <a:spcBef>
                <a:spcPts val="0"/>
              </a:spcBef>
            </a:pPr>
            <a:r>
              <a:rPr lang="en-GB" sz="2800" dirty="0"/>
              <a:t>Relay the information to others</a:t>
            </a:r>
          </a:p>
          <a:p>
            <a:pPr>
              <a:lnSpc>
                <a:spcPct val="150000"/>
              </a:lnSpc>
              <a:spcBef>
                <a:spcPts val="0"/>
              </a:spcBef>
            </a:pPr>
            <a:r>
              <a:rPr lang="en-GB" sz="2800" dirty="0"/>
              <a:t>Take part in a debate by using language for agreeing and disagreeing</a:t>
            </a:r>
          </a:p>
          <a:p>
            <a:pPr>
              <a:lnSpc>
                <a:spcPct val="100000"/>
              </a:lnSpc>
              <a:spcBef>
                <a:spcPts val="0"/>
              </a:spcBef>
            </a:pPr>
            <a:endParaRPr lang="en-GB" sz="2800" dirty="0"/>
          </a:p>
          <a:p>
            <a:pPr lvl="0">
              <a:lnSpc>
                <a:spcPct val="150000"/>
              </a:lnSpc>
              <a:spcBef>
                <a:spcPts val="0"/>
              </a:spcBef>
            </a:pPr>
            <a:endParaRPr lang="en-US" sz="2800" dirty="0">
              <a:solidFill>
                <a:prstClr val="black"/>
              </a:solidFill>
            </a:endParaRPr>
          </a:p>
          <a:p>
            <a:pPr marL="0" lvl="0" indent="0">
              <a:lnSpc>
                <a:spcPct val="150000"/>
              </a:lnSpc>
              <a:spcBef>
                <a:spcPts val="0"/>
              </a:spcBef>
              <a:buNone/>
            </a:pPr>
            <a:endParaRPr lang="en-US" sz="280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GB" sz="3200" dirty="0" smtClean="0"/>
              <a:t> </a:t>
            </a:r>
            <a:endParaRPr lang="en-GB" sz="3200" dirty="0"/>
          </a:p>
        </p:txBody>
      </p:sp>
    </p:spTree>
    <p:extLst>
      <p:ext uri="{BB962C8B-B14F-4D97-AF65-F5344CB8AC3E}">
        <p14:creationId xmlns:p14="http://schemas.microsoft.com/office/powerpoint/2010/main" val="18072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1" end="11"/>
                                            </p:txEl>
                                          </p:spTgt>
                                        </p:tgtEl>
                                        <p:attrNameLst>
                                          <p:attrName>style.visibility</p:attrName>
                                        </p:attrNameLst>
                                      </p:cBhvr>
                                      <p:to>
                                        <p:strVal val="visible"/>
                                      </p:to>
                                    </p:set>
                                    <p:anim calcmode="lin" valueType="num">
                                      <p:cBhvr additive="base">
                                        <p:cTn id="1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1536226" y="1293457"/>
            <a:ext cx="8141906" cy="4644382"/>
          </a:xfrm>
        </p:spPr>
        <p:txBody>
          <a:bodyPr/>
          <a:lstStyle/>
          <a:p>
            <a:pPr marL="0" indent="0" algn="ctr">
              <a:buNone/>
            </a:pPr>
            <a:endParaRPr lang="en-GB" sz="4000" b="1" dirty="0" smtClean="0">
              <a:effectLst>
                <a:outerShdw blurRad="38100" dist="38100" dir="2700000" algn="tl">
                  <a:srgbClr val="000000">
                    <a:alpha val="43137"/>
                  </a:srgbClr>
                </a:outerShdw>
              </a:effectLst>
            </a:endParaRPr>
          </a:p>
          <a:p>
            <a:pPr marL="0" indent="0" algn="ctr">
              <a:buNone/>
            </a:pPr>
            <a:r>
              <a:rPr lang="en-GB" sz="4000" b="1" dirty="0" smtClean="0">
                <a:effectLst>
                  <a:outerShdw blurRad="38100" dist="38100" dir="2700000" algn="tl">
                    <a:srgbClr val="000000">
                      <a:alpha val="43137"/>
                    </a:srgbClr>
                  </a:outerShdw>
                </a:effectLst>
              </a:rPr>
              <a:t>The end</a:t>
            </a:r>
            <a:endParaRPr lang="en-GB" sz="40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52037A-4942-4206-937A-B7AB6E09D7C2}"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981838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752037A-4942-4206-937A-B7AB6E09D7C2}" type="slidenum">
              <a:rPr lang="en-GB" smtClean="0"/>
              <a:pPr/>
              <a:t>17</a:t>
            </a:fld>
            <a:endParaRPr lang="en-GB" dirty="0"/>
          </a:p>
        </p:txBody>
      </p:sp>
      <p:sp>
        <p:nvSpPr>
          <p:cNvPr id="6" name="TextBox 2"/>
          <p:cNvSpPr txBox="1">
            <a:spLocks noChangeArrowheads="1"/>
          </p:cNvSpPr>
          <p:nvPr/>
        </p:nvSpPr>
        <p:spPr bwMode="auto">
          <a:xfrm>
            <a:off x="780836" y="979060"/>
            <a:ext cx="10628616" cy="4553574"/>
          </a:xfrm>
          <a:prstGeom prst="rect">
            <a:avLst/>
          </a:prstGeom>
          <a:solidFill>
            <a:schemeClr val="accent4">
              <a:lumMod val="10000"/>
              <a:lumOff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2400" b="1" dirty="0">
                <a:solidFill>
                  <a:schemeClr val="tx1"/>
                </a:solidFill>
              </a:rPr>
              <a:t>Conversation </a:t>
            </a:r>
            <a:r>
              <a:rPr lang="en-GB" altLang="en-US" sz="2400" b="1" dirty="0" smtClean="0">
                <a:solidFill>
                  <a:schemeClr val="tx1"/>
                </a:solidFill>
              </a:rPr>
              <a:t>segment</a:t>
            </a:r>
            <a:endParaRPr lang="en-GB" altLang="en-US" sz="2400" b="1" dirty="0">
              <a:solidFill>
                <a:schemeClr val="tx1"/>
              </a:solidFill>
            </a:endParaRPr>
          </a:p>
          <a:p>
            <a:pPr>
              <a:lnSpc>
                <a:spcPct val="100000"/>
              </a:lnSpc>
              <a:spcBef>
                <a:spcPct val="0"/>
              </a:spcBef>
              <a:buFontTx/>
              <a:buNone/>
            </a:pPr>
            <a:endParaRPr lang="en-GB" altLang="en-US" sz="1600" dirty="0">
              <a:solidFill>
                <a:schemeClr val="tx1"/>
              </a:solidFill>
            </a:endParaRPr>
          </a:p>
          <a:p>
            <a:pPr>
              <a:lnSpc>
                <a:spcPct val="100000"/>
              </a:lnSpc>
              <a:spcBef>
                <a:spcPct val="0"/>
              </a:spcBef>
              <a:buFontTx/>
              <a:buNone/>
            </a:pPr>
            <a:endParaRPr lang="en-GB" altLang="en-US" sz="1600" dirty="0">
              <a:solidFill>
                <a:schemeClr val="tx1"/>
              </a:solidFill>
            </a:endParaRPr>
          </a:p>
          <a:p>
            <a:pPr>
              <a:lnSpc>
                <a:spcPct val="100000"/>
              </a:lnSpc>
              <a:spcBef>
                <a:spcPct val="0"/>
              </a:spcBef>
              <a:buFontTx/>
              <a:buNone/>
            </a:pPr>
            <a:r>
              <a:rPr lang="en-GB" altLang="en-US" sz="2400" dirty="0">
                <a:solidFill>
                  <a:schemeClr val="tx1"/>
                </a:solidFill>
              </a:rPr>
              <a:t>Suggest a topic that you would like to talk about…</a:t>
            </a:r>
          </a:p>
          <a:p>
            <a:pPr>
              <a:lnSpc>
                <a:spcPct val="100000"/>
              </a:lnSpc>
              <a:spcBef>
                <a:spcPct val="0"/>
              </a:spcBef>
              <a:buFontTx/>
              <a:buNone/>
            </a:pPr>
            <a:r>
              <a:rPr lang="en-GB" altLang="en-US" sz="2400" dirty="0">
                <a:solidFill>
                  <a:schemeClr val="tx1"/>
                </a:solidFill>
              </a:rPr>
              <a:t>the most popular topic wins and you will talk about that.</a:t>
            </a:r>
          </a:p>
          <a:p>
            <a:pPr>
              <a:lnSpc>
                <a:spcPct val="100000"/>
              </a:lnSpc>
              <a:spcBef>
                <a:spcPct val="0"/>
              </a:spcBef>
              <a:buFontTx/>
              <a:buNone/>
            </a:pPr>
            <a:endParaRPr lang="en-GB" altLang="en-US" sz="2400" dirty="0">
              <a:solidFill>
                <a:schemeClr val="tx1"/>
              </a:solidFill>
            </a:endParaRPr>
          </a:p>
          <a:p>
            <a:pPr>
              <a:lnSpc>
                <a:spcPct val="100000"/>
              </a:lnSpc>
              <a:spcBef>
                <a:spcPct val="0"/>
              </a:spcBef>
              <a:buFontTx/>
              <a:buNone/>
            </a:pPr>
            <a:r>
              <a:rPr lang="en-GB" altLang="en-US" sz="2400" dirty="0">
                <a:solidFill>
                  <a:schemeClr val="tx1"/>
                </a:solidFill>
              </a:rPr>
              <a:t>It can be about anything (non-political):</a:t>
            </a:r>
          </a:p>
          <a:p>
            <a:pPr>
              <a:lnSpc>
                <a:spcPct val="100000"/>
              </a:lnSpc>
              <a:spcBef>
                <a:spcPct val="0"/>
              </a:spcBef>
              <a:buFontTx/>
              <a:buNone/>
            </a:pPr>
            <a:endParaRPr lang="en-GB" altLang="en-US" sz="2400" dirty="0">
              <a:solidFill>
                <a:schemeClr val="tx1"/>
              </a:solidFill>
            </a:endParaRPr>
          </a:p>
          <a:p>
            <a:pPr>
              <a:lnSpc>
                <a:spcPct val="100000"/>
              </a:lnSpc>
              <a:spcBef>
                <a:spcPct val="0"/>
              </a:spcBef>
              <a:buFontTx/>
              <a:buNone/>
            </a:pPr>
            <a:r>
              <a:rPr lang="en-GB" altLang="en-US" sz="2400" dirty="0">
                <a:solidFill>
                  <a:schemeClr val="tx1"/>
                </a:solidFill>
              </a:rPr>
              <a:t>transport</a:t>
            </a:r>
          </a:p>
          <a:p>
            <a:pPr>
              <a:lnSpc>
                <a:spcPct val="100000"/>
              </a:lnSpc>
              <a:spcBef>
                <a:spcPct val="0"/>
              </a:spcBef>
              <a:buFontTx/>
              <a:buNone/>
            </a:pPr>
            <a:r>
              <a:rPr lang="en-GB" altLang="en-US" sz="2400" dirty="0">
                <a:solidFill>
                  <a:schemeClr val="tx1"/>
                </a:solidFill>
              </a:rPr>
              <a:t>holidays</a:t>
            </a:r>
          </a:p>
          <a:p>
            <a:pPr>
              <a:lnSpc>
                <a:spcPct val="100000"/>
              </a:lnSpc>
              <a:spcBef>
                <a:spcPct val="0"/>
              </a:spcBef>
              <a:buFontTx/>
              <a:buNone/>
            </a:pPr>
            <a:r>
              <a:rPr lang="en-GB" altLang="en-US" sz="2400" dirty="0">
                <a:solidFill>
                  <a:schemeClr val="tx1"/>
                </a:solidFill>
              </a:rPr>
              <a:t>food</a:t>
            </a:r>
          </a:p>
          <a:p>
            <a:pPr>
              <a:lnSpc>
                <a:spcPct val="100000"/>
              </a:lnSpc>
              <a:spcBef>
                <a:spcPct val="0"/>
              </a:spcBef>
              <a:buFontTx/>
              <a:buNone/>
            </a:pPr>
            <a:r>
              <a:rPr lang="en-GB" altLang="en-US" sz="2400" dirty="0">
                <a:solidFill>
                  <a:schemeClr val="tx1"/>
                </a:solidFill>
              </a:rPr>
              <a:t>your interests/hobbies</a:t>
            </a:r>
            <a:endParaRPr lang="en-GB" altLang="en-US" dirty="0">
              <a:solidFill>
                <a:schemeClr val="tx1"/>
              </a:solidFill>
            </a:endParaRPr>
          </a:p>
          <a:p>
            <a:pPr>
              <a:lnSpc>
                <a:spcPct val="100000"/>
              </a:lnSpc>
              <a:spcBef>
                <a:spcPct val="0"/>
              </a:spcBef>
              <a:buFontTx/>
              <a:buNone/>
            </a:pPr>
            <a:endParaRPr lang="en-GB" altLang="en-US" dirty="0">
              <a:solidFill>
                <a:schemeClr val="tx1"/>
              </a:solidFill>
            </a:endParaRPr>
          </a:p>
        </p:txBody>
      </p:sp>
      <p:pic>
        <p:nvPicPr>
          <p:cNvPr id="5" name="Content Placeholder 5"/>
          <p:cNvPicPr>
            <a:picLocks noGrp="1" noChangeAspect="1"/>
          </p:cNvPicPr>
          <p:nvPr>
            <p:ph idx="1"/>
          </p:nvPr>
        </p:nvPicPr>
        <p:blipFill>
          <a:blip r:embed="rId2"/>
          <a:stretch>
            <a:fillRect/>
          </a:stretch>
        </p:blipFill>
        <p:spPr>
          <a:xfrm>
            <a:off x="8605103" y="2870994"/>
            <a:ext cx="2547529" cy="2040053"/>
          </a:xfrm>
          <a:prstGeom prst="rect">
            <a:avLst/>
          </a:prstGeom>
        </p:spPr>
      </p:pic>
    </p:spTree>
    <p:extLst>
      <p:ext uri="{BB962C8B-B14F-4D97-AF65-F5344CB8AC3E}">
        <p14:creationId xmlns:p14="http://schemas.microsoft.com/office/powerpoint/2010/main" val="866817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Content Placeholder 2"/>
          <p:cNvSpPr>
            <a:spLocks noGrp="1"/>
          </p:cNvSpPr>
          <p:nvPr>
            <p:ph idx="10"/>
          </p:nvPr>
        </p:nvSpPr>
        <p:spPr/>
        <p:txBody>
          <a:bodyPr/>
          <a:lstStyle/>
          <a:p>
            <a:r>
              <a:rPr lang="en-GB" dirty="0">
                <a:hlinkClick r:id="rId2"/>
              </a:rPr>
              <a:t>https://</a:t>
            </a:r>
            <a:r>
              <a:rPr lang="en-GB" dirty="0" smtClean="0">
                <a:hlinkClick r:id="rId2"/>
              </a:rPr>
              <a:t>esol.britishcouncil.org/content/teachers/lessons-and-activities/activities/titanic-and-third-conditional</a:t>
            </a:r>
            <a:endParaRPr lang="en-GB" dirty="0" smtClean="0"/>
          </a:p>
          <a:p>
            <a:endParaRPr lang="en-GB" dirty="0"/>
          </a:p>
          <a:p>
            <a:endParaRPr lang="en-GB" dirty="0" smtClean="0"/>
          </a:p>
          <a:p>
            <a:endParaRPr lang="en-GB" dirty="0" smtClean="0"/>
          </a:p>
          <a:p>
            <a:endParaRPr lang="en-GB" dirty="0"/>
          </a:p>
          <a:p>
            <a:endParaRPr lang="en-GB" dirty="0"/>
          </a:p>
        </p:txBody>
      </p:sp>
      <p:sp>
        <p:nvSpPr>
          <p:cNvPr id="4" name="Slide Number Placeholder 3"/>
          <p:cNvSpPr>
            <a:spLocks noGrp="1"/>
          </p:cNvSpPr>
          <p:nvPr>
            <p:ph type="sldNum" sz="quarter" idx="11"/>
          </p:nvPr>
        </p:nvSpPr>
        <p:spPr/>
        <p:txBody>
          <a:bodyPr/>
          <a:lstStyle/>
          <a:p>
            <a:fld id="{1752037A-4942-4206-937A-B7AB6E09D7C2}" type="slidenum">
              <a:rPr lang="en-GB" smtClean="0"/>
              <a:pPr/>
              <a:t>18</a:t>
            </a:fld>
            <a:endParaRPr lang="en-GB" dirty="0"/>
          </a:p>
        </p:txBody>
      </p:sp>
      <p:sp>
        <p:nvSpPr>
          <p:cNvPr id="5" name="Title 4"/>
          <p:cNvSpPr>
            <a:spLocks noGrp="1"/>
          </p:cNvSpPr>
          <p:nvPr>
            <p:ph type="title"/>
          </p:nvPr>
        </p:nvSpPr>
        <p:spPr/>
        <p:txBody>
          <a:bodyPr/>
          <a:lstStyle/>
          <a:p>
            <a:r>
              <a:rPr lang="en-GB" dirty="0" smtClean="0"/>
              <a:t>References</a:t>
            </a:r>
            <a:endParaRPr lang="en-GB" dirty="0"/>
          </a:p>
        </p:txBody>
      </p:sp>
    </p:spTree>
    <p:extLst>
      <p:ext uri="{BB962C8B-B14F-4D97-AF65-F5344CB8AC3E}">
        <p14:creationId xmlns:p14="http://schemas.microsoft.com/office/powerpoint/2010/main" val="3316188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37" y="1072978"/>
            <a:ext cx="11623729" cy="5509647"/>
          </a:xfrm>
        </p:spPr>
        <p:txBody>
          <a:bodyPr>
            <a:noAutofit/>
          </a:bodyPr>
          <a:lstStyle/>
          <a:p>
            <a:pPr marL="0" lvl="0" indent="0" fontAlgn="auto">
              <a:spcBef>
                <a:spcPts val="0"/>
              </a:spcBef>
              <a:spcAft>
                <a:spcPts val="0"/>
              </a:spcAft>
              <a:buNone/>
              <a:defRPr/>
            </a:pPr>
            <a:r>
              <a:rPr lang="en-GB" sz="3200" b="1" dirty="0" smtClean="0"/>
              <a:t>Aim: To </a:t>
            </a:r>
            <a:r>
              <a:rPr lang="en-US" sz="3200" b="1" dirty="0" smtClean="0"/>
              <a:t>talk about a travel </a:t>
            </a:r>
            <a:r>
              <a:rPr lang="en-GB" sz="3200" b="1" dirty="0" smtClean="0"/>
              <a:t>disaster</a:t>
            </a:r>
          </a:p>
          <a:p>
            <a:pPr marL="0" lvl="0" indent="0" fontAlgn="auto">
              <a:spcBef>
                <a:spcPts val="0"/>
              </a:spcBef>
              <a:spcAft>
                <a:spcPts val="0"/>
              </a:spcAft>
              <a:buNone/>
              <a:defRPr/>
            </a:pPr>
            <a:endParaRPr lang="en-GB" sz="800"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sz="3200" b="1" dirty="0" smtClean="0"/>
              <a:t>Objectives</a:t>
            </a:r>
            <a:r>
              <a:rPr lang="en-GB" sz="3200" b="1" dirty="0"/>
              <a:t>: </a:t>
            </a:r>
            <a:r>
              <a:rPr lang="en-GB" sz="3200" dirty="0"/>
              <a:t>by the end of this session, you </a:t>
            </a:r>
            <a:r>
              <a:rPr lang="en-GB" sz="3200" dirty="0" smtClean="0"/>
              <a:t>will be able to</a:t>
            </a:r>
          </a:p>
          <a:p>
            <a:pPr marL="0" marR="0" lvl="0" indent="0" defTabSz="914400" eaLnBrk="1" fontAlgn="auto" latinLnBrk="0" hangingPunct="1">
              <a:lnSpc>
                <a:spcPct val="100000"/>
              </a:lnSpc>
              <a:spcBef>
                <a:spcPts val="0"/>
              </a:spcBef>
              <a:spcAft>
                <a:spcPts val="0"/>
              </a:spcAft>
              <a:buClrTx/>
              <a:buSzTx/>
              <a:buFontTx/>
              <a:buNone/>
              <a:tabLst/>
              <a:defRPr/>
            </a:pPr>
            <a:endParaRPr lang="en-GB" sz="8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GB" sz="8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GB" sz="800" dirty="0"/>
          </a:p>
          <a:p>
            <a:pPr>
              <a:lnSpc>
                <a:spcPct val="150000"/>
              </a:lnSpc>
              <a:spcBef>
                <a:spcPts val="0"/>
              </a:spcBef>
            </a:pPr>
            <a:r>
              <a:rPr lang="en-GB" sz="2800" dirty="0" smtClean="0"/>
              <a:t>Read about a recent historical event</a:t>
            </a:r>
          </a:p>
          <a:p>
            <a:pPr>
              <a:lnSpc>
                <a:spcPct val="150000"/>
              </a:lnSpc>
              <a:spcBef>
                <a:spcPts val="0"/>
              </a:spcBef>
            </a:pPr>
            <a:r>
              <a:rPr lang="en-GB" sz="2800" dirty="0" smtClean="0"/>
              <a:t>Relay the information to others</a:t>
            </a:r>
            <a:endParaRPr lang="en-GB" sz="2800" dirty="0"/>
          </a:p>
          <a:p>
            <a:pPr>
              <a:lnSpc>
                <a:spcPct val="150000"/>
              </a:lnSpc>
              <a:spcBef>
                <a:spcPts val="0"/>
              </a:spcBef>
            </a:pPr>
            <a:r>
              <a:rPr lang="en-GB" sz="2800" dirty="0" smtClean="0"/>
              <a:t>Take part in a debate by using language for agreeing and disagreeing</a:t>
            </a:r>
          </a:p>
          <a:p>
            <a:pPr>
              <a:lnSpc>
                <a:spcPct val="100000"/>
              </a:lnSpc>
              <a:spcBef>
                <a:spcPts val="0"/>
              </a:spcBef>
            </a:pPr>
            <a:endParaRPr lang="en-GB" sz="2800" dirty="0"/>
          </a:p>
          <a:p>
            <a:pPr fontAlgn="auto">
              <a:lnSpc>
                <a:spcPct val="150000"/>
              </a:lnSpc>
              <a:spcBef>
                <a:spcPts val="0"/>
              </a:spcBef>
              <a:spcAft>
                <a:spcPts val="0"/>
              </a:spcAft>
              <a:defRPr/>
            </a:pPr>
            <a:endParaRPr lang="en-GB" sz="2800" dirty="0"/>
          </a:p>
          <a:p>
            <a:pPr fontAlgn="auto">
              <a:lnSpc>
                <a:spcPct val="150000"/>
              </a:lnSpc>
              <a:spcBef>
                <a:spcPts val="0"/>
              </a:spcBef>
              <a:spcAft>
                <a:spcPts val="0"/>
              </a:spcAft>
              <a:defRPr/>
            </a:pPr>
            <a:endParaRPr lang="en-GB" sz="2800" dirty="0"/>
          </a:p>
          <a:p>
            <a:pPr fontAlgn="auto">
              <a:lnSpc>
                <a:spcPct val="150000"/>
              </a:lnSpc>
              <a:spcBef>
                <a:spcPts val="0"/>
              </a:spcBef>
              <a:spcAft>
                <a:spcPts val="0"/>
              </a:spcAft>
              <a:defRPr/>
            </a:pPr>
            <a:endParaRPr lang="en-GB" sz="2800"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sz="3200" dirty="0" smtClean="0"/>
              <a:t> </a:t>
            </a:r>
            <a:endParaRPr lang="en-GB" sz="3200" dirty="0"/>
          </a:p>
        </p:txBody>
      </p:sp>
      <p:sp>
        <p:nvSpPr>
          <p:cNvPr id="2" name="Title 1"/>
          <p:cNvSpPr>
            <a:spLocks noGrp="1"/>
          </p:cNvSpPr>
          <p:nvPr>
            <p:ph type="title"/>
          </p:nvPr>
        </p:nvSpPr>
        <p:spPr>
          <a:xfrm>
            <a:off x="457452" y="112939"/>
            <a:ext cx="10820400" cy="856126"/>
          </a:xfrm>
        </p:spPr>
        <p:txBody>
          <a:bodyPr/>
          <a:lstStyle/>
          <a:p>
            <a:pPr algn="ctr"/>
            <a:r>
              <a:rPr lang="en-US" dirty="0"/>
              <a:t>Session aims/</a:t>
            </a:r>
            <a:r>
              <a:rPr lang="en-US" dirty="0" err="1"/>
              <a:t>objs</a:t>
            </a:r>
            <a:endParaRPr lang="en-US" dirty="0"/>
          </a:p>
        </p:txBody>
      </p:sp>
    </p:spTree>
    <p:extLst>
      <p:ext uri="{BB962C8B-B14F-4D97-AF65-F5344CB8AC3E}">
        <p14:creationId xmlns:p14="http://schemas.microsoft.com/office/powerpoint/2010/main" val="414002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flipV="1">
            <a:off x="7668491" y="3882786"/>
            <a:ext cx="242454" cy="247247"/>
          </a:xfrm>
          <a:prstGeom prst="rect">
            <a:avLst/>
          </a:prstGeom>
        </p:spPr>
      </p:pic>
      <p:sp>
        <p:nvSpPr>
          <p:cNvPr id="2" name="Title 1"/>
          <p:cNvSpPr>
            <a:spLocks noGrp="1"/>
          </p:cNvSpPr>
          <p:nvPr>
            <p:ph type="ctrTitle"/>
          </p:nvPr>
        </p:nvSpPr>
        <p:spPr>
          <a:xfrm>
            <a:off x="2097910" y="873034"/>
            <a:ext cx="4191001" cy="678981"/>
          </a:xfrm>
        </p:spPr>
        <p:txBody>
          <a:bodyPr>
            <a:normAutofit fontScale="90000"/>
          </a:bodyPr>
          <a:lstStyle/>
          <a:p>
            <a:r>
              <a:rPr lang="en-GB" sz="2700" dirty="0">
                <a:solidFill>
                  <a:schemeClr val="accent5">
                    <a:lumMod val="50000"/>
                  </a:schemeClr>
                </a:solidFill>
                <a:latin typeface="Arial" panose="020B0604020202020204" pitchFamily="34" charset="0"/>
                <a:cs typeface="Arial" panose="020B0604020202020204" pitchFamily="34" charset="0"/>
              </a:rPr>
              <a:t>Online Learning Class Rules</a:t>
            </a:r>
          </a:p>
        </p:txBody>
      </p:sp>
      <p:sp>
        <p:nvSpPr>
          <p:cNvPr id="3" name="Subtitle 2"/>
          <p:cNvSpPr>
            <a:spLocks noGrp="1"/>
          </p:cNvSpPr>
          <p:nvPr>
            <p:ph type="subTitle" idx="1"/>
          </p:nvPr>
        </p:nvSpPr>
        <p:spPr>
          <a:xfrm>
            <a:off x="1328604" y="2121574"/>
            <a:ext cx="7635597" cy="3688461"/>
          </a:xfrm>
        </p:spPr>
        <p:txBody>
          <a:bodyPr>
            <a:normAutofit fontScale="92500" lnSpcReduction="10000"/>
          </a:bodyPr>
          <a:lstStyle/>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Try to be somewhere quiet.</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Even if you’re at home wear appropriate clothes.</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Be on time.</a:t>
            </a:r>
          </a:p>
          <a:p>
            <a:pPr marL="342900" indent="-342900" algn="l">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Respect everyone and do as the teacher asks.</a:t>
            </a:r>
          </a:p>
          <a:p>
            <a:pPr marL="342900" indent="-342900" algn="l">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Wait until you’re asked to speak.</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Turn your microphone off when others are talking.</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Be patient because sometimes the systems don’t work.</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Do your homework.</a:t>
            </a:r>
          </a:p>
          <a:p>
            <a:pPr marL="342900" indent="-342900" algn="l">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Never record or screenshot any part of the lesson.</a:t>
            </a:r>
          </a:p>
          <a:p>
            <a:pPr marL="342900" indent="-342900" algn="l">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Have fun and learn!</a:t>
            </a:r>
            <a:endParaRPr lang="en-GB" dirty="0">
              <a:solidFill>
                <a:schemeClr val="accent5">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3637" y="1065248"/>
            <a:ext cx="3129878" cy="859560"/>
          </a:xfrm>
          <a:prstGeom prst="rect">
            <a:avLst/>
          </a:prstGeom>
          <a:solidFill>
            <a:schemeClr val="accent4">
              <a:lumMod val="20000"/>
              <a:lumOff val="80000"/>
            </a:schemeClr>
          </a:solid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7854" y="5181512"/>
            <a:ext cx="817419" cy="559184"/>
          </a:xfrm>
          <a:prstGeom prst="rect">
            <a:avLst/>
          </a:prstGeom>
        </p:spPr>
      </p:pic>
    </p:spTree>
    <p:extLst>
      <p:ext uri="{BB962C8B-B14F-4D97-AF65-F5344CB8AC3E}">
        <p14:creationId xmlns:p14="http://schemas.microsoft.com/office/powerpoint/2010/main" val="708332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834" y="1368001"/>
            <a:ext cx="11604185" cy="4596864"/>
          </a:xfrm>
        </p:spPr>
        <p:txBody>
          <a:bodyPr>
            <a:normAutofit/>
          </a:bodyPr>
          <a:lstStyle/>
          <a:p>
            <a:r>
              <a:rPr lang="en-GB" dirty="0" smtClean="0"/>
              <a:t>A confidential service for learners </a:t>
            </a:r>
          </a:p>
          <a:p>
            <a:endParaRPr lang="en-GB" dirty="0" smtClean="0"/>
          </a:p>
          <a:p>
            <a:r>
              <a:rPr lang="en-GB" dirty="0" smtClean="0"/>
              <a:t>Up to 3 one hour sessions with a qualified adviser</a:t>
            </a:r>
          </a:p>
          <a:p>
            <a:endParaRPr lang="en-GB" dirty="0" smtClean="0"/>
          </a:p>
          <a:p>
            <a:r>
              <a:rPr lang="en-GB" dirty="0" smtClean="0"/>
              <a:t>Adherence to the </a:t>
            </a:r>
            <a:r>
              <a:rPr lang="en-GB" b="1" dirty="0" smtClean="0"/>
              <a:t>Guidance Council’s Code of Principles </a:t>
            </a:r>
            <a:r>
              <a:rPr lang="en-GB" dirty="0" smtClean="0"/>
              <a:t>(impartial</a:t>
            </a:r>
            <a:r>
              <a:rPr lang="en-GB" dirty="0"/>
              <a:t>, current, confidential, in accordance with equality and diversity legislation, accessible, individual ownership, </a:t>
            </a:r>
            <a:r>
              <a:rPr lang="en-GB" dirty="0" smtClean="0"/>
              <a:t>transparency)</a:t>
            </a:r>
            <a:endParaRPr lang="en-GB" dirty="0"/>
          </a:p>
          <a:p>
            <a:pPr marL="0" indent="0">
              <a:buNone/>
            </a:pPr>
            <a:r>
              <a:rPr lang="en-GB" dirty="0"/>
              <a:t> </a:t>
            </a:r>
            <a:r>
              <a:rPr lang="en-GB" dirty="0" smtClean="0"/>
              <a:t>    and the </a:t>
            </a:r>
            <a:r>
              <a:rPr lang="en-GB" b="1" dirty="0" smtClean="0"/>
              <a:t>Career Development Institute’s Code of Practice</a:t>
            </a:r>
            <a:r>
              <a:rPr lang="en-GB" dirty="0" smtClean="0"/>
              <a:t> (as above, also duty of care,        accountability and CPD)</a:t>
            </a:r>
          </a:p>
          <a:p>
            <a:pPr marL="0" indent="0">
              <a:buNone/>
            </a:pPr>
            <a:r>
              <a:rPr lang="en-GB" dirty="0" smtClean="0"/>
              <a:t> </a:t>
            </a:r>
          </a:p>
          <a:p>
            <a:endParaRPr lang="en-GB" dirty="0" smtClean="0"/>
          </a:p>
          <a:p>
            <a:endParaRPr lang="en-GB" dirty="0"/>
          </a:p>
        </p:txBody>
      </p:sp>
      <p:sp>
        <p:nvSpPr>
          <p:cNvPr id="2" name="Title 1"/>
          <p:cNvSpPr>
            <a:spLocks noGrp="1"/>
          </p:cNvSpPr>
          <p:nvPr>
            <p:ph type="title"/>
          </p:nvPr>
        </p:nvSpPr>
        <p:spPr/>
        <p:txBody>
          <a:bodyPr/>
          <a:lstStyle/>
          <a:p>
            <a:r>
              <a:rPr lang="en-GB" dirty="0" smtClean="0"/>
              <a:t>Our ACL 1-1 IAG offer</a:t>
            </a:r>
            <a:endParaRPr lang="en-GB" dirty="0"/>
          </a:p>
        </p:txBody>
      </p:sp>
    </p:spTree>
    <p:extLst>
      <p:ext uri="{BB962C8B-B14F-4D97-AF65-F5344CB8AC3E}">
        <p14:creationId xmlns:p14="http://schemas.microsoft.com/office/powerpoint/2010/main" val="128237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550" y="2255520"/>
            <a:ext cx="4600382" cy="2769326"/>
          </a:xfrm>
        </p:spPr>
        <p:txBody>
          <a:bodyPr>
            <a:normAutofit fontScale="92500" lnSpcReduction="20000"/>
          </a:bodyPr>
          <a:lstStyle/>
          <a:p>
            <a:pPr marL="0" indent="0">
              <a:buNone/>
            </a:pPr>
            <a:r>
              <a:rPr lang="en-US" b="1" dirty="0" smtClean="0"/>
              <a:t>For general appointments:</a:t>
            </a:r>
            <a:endParaRPr lang="en-US" b="1" dirty="0"/>
          </a:p>
          <a:p>
            <a:pPr marL="0" indent="0">
              <a:buNone/>
            </a:pPr>
            <a:r>
              <a:rPr lang="en-GB" dirty="0" smtClean="0"/>
              <a:t>Contact</a:t>
            </a:r>
            <a:r>
              <a:rPr lang="en-GB" dirty="0"/>
              <a:t> </a:t>
            </a:r>
            <a:r>
              <a:rPr lang="en-GB" dirty="0" smtClean="0"/>
              <a:t>Alison </a:t>
            </a:r>
            <a:r>
              <a:rPr lang="en-GB" dirty="0"/>
              <a:t>on 07808 </a:t>
            </a:r>
            <a:r>
              <a:rPr lang="en-GB" dirty="0" smtClean="0"/>
              <a:t>879044</a:t>
            </a:r>
            <a:endParaRPr lang="en-GB" dirty="0"/>
          </a:p>
          <a:p>
            <a:pPr marL="0" indent="0">
              <a:buNone/>
            </a:pPr>
            <a:r>
              <a:rPr lang="en-GB" dirty="0" smtClean="0"/>
              <a:t>Email </a:t>
            </a:r>
            <a:r>
              <a:rPr lang="en-GB" u="sng" dirty="0">
                <a:hlinkClick r:id="rId2"/>
              </a:rPr>
              <a:t>Alison.moore@islington.gov.uk</a:t>
            </a:r>
            <a:r>
              <a:rPr lang="en-GB" dirty="0"/>
              <a:t> </a:t>
            </a:r>
            <a:r>
              <a:rPr lang="en-GB" dirty="0" smtClean="0"/>
              <a:t> </a:t>
            </a:r>
            <a:endParaRPr lang="en-GB" dirty="0"/>
          </a:p>
          <a:p>
            <a:pPr marL="0" indent="0">
              <a:buNone/>
            </a:pPr>
            <a:endParaRPr lang="en-GB" dirty="0" smtClean="0"/>
          </a:p>
          <a:p>
            <a:pPr marL="0" indent="0">
              <a:buNone/>
            </a:pPr>
            <a:r>
              <a:rPr lang="en-GB" dirty="0" smtClean="0"/>
              <a:t>Appointments available:</a:t>
            </a:r>
          </a:p>
          <a:p>
            <a:pPr marL="0" indent="0">
              <a:buNone/>
            </a:pPr>
            <a:r>
              <a:rPr lang="en-GB" dirty="0" smtClean="0"/>
              <a:t>Tuesdays </a:t>
            </a:r>
            <a:r>
              <a:rPr lang="en-GB" dirty="0"/>
              <a:t>and </a:t>
            </a:r>
            <a:r>
              <a:rPr lang="en-GB" dirty="0" smtClean="0"/>
              <a:t>Thursdays</a:t>
            </a:r>
          </a:p>
          <a:p>
            <a:pPr marL="0" indent="0">
              <a:buNone/>
            </a:pPr>
            <a:r>
              <a:rPr lang="en-GB" dirty="0" smtClean="0"/>
              <a:t>9.30am - 12.30pm and 1 – 4pm</a:t>
            </a:r>
          </a:p>
          <a:p>
            <a:pPr marL="0" indent="0">
              <a:buNone/>
            </a:pPr>
            <a:r>
              <a:rPr lang="en-GB" dirty="0" smtClean="0"/>
              <a:t> </a:t>
            </a:r>
            <a:r>
              <a:rPr lang="en-GB" dirty="0"/>
              <a:t> </a:t>
            </a:r>
          </a:p>
          <a:p>
            <a:pPr marL="0" indent="0">
              <a:buNone/>
            </a:pPr>
            <a:r>
              <a:rPr lang="en-GB" dirty="0"/>
              <a:t> </a:t>
            </a:r>
          </a:p>
          <a:p>
            <a:endParaRPr lang="en-GB" dirty="0"/>
          </a:p>
        </p:txBody>
      </p:sp>
      <p:sp>
        <p:nvSpPr>
          <p:cNvPr id="2" name="Title 1"/>
          <p:cNvSpPr>
            <a:spLocks noGrp="1"/>
          </p:cNvSpPr>
          <p:nvPr>
            <p:ph type="title"/>
          </p:nvPr>
        </p:nvSpPr>
        <p:spPr>
          <a:xfrm>
            <a:off x="511550" y="913168"/>
            <a:ext cx="9520726" cy="424800"/>
          </a:xfrm>
        </p:spPr>
        <p:txBody>
          <a:bodyPr>
            <a:normAutofit fontScale="90000"/>
          </a:bodyPr>
          <a:lstStyle/>
          <a:p>
            <a:r>
              <a:rPr lang="en-GB" dirty="0" smtClean="0"/>
              <a:t>How can learners book an appointment?</a:t>
            </a:r>
            <a:endParaRPr lang="en-GB" dirty="0"/>
          </a:p>
        </p:txBody>
      </p:sp>
      <p:sp>
        <p:nvSpPr>
          <p:cNvPr id="5" name="Rectangle 4"/>
          <p:cNvSpPr/>
          <p:nvPr/>
        </p:nvSpPr>
        <p:spPr>
          <a:xfrm>
            <a:off x="511550" y="5294707"/>
            <a:ext cx="1142790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To find out about all or our courses on offer visit: </a:t>
            </a:r>
            <a:r>
              <a:rPr kumimoji="0" lang="en-GB" sz="2000" b="0" i="0" u="sng" strike="noStrike" kern="1200" cap="none" spc="0" normalizeH="0" baseline="0" noProof="0" dirty="0">
                <a:ln>
                  <a:noFill/>
                </a:ln>
                <a:solidFill>
                  <a:prstClr val="black"/>
                </a:solidFill>
                <a:effectLst/>
                <a:uLnTx/>
                <a:uFillTx/>
                <a:latin typeface="Arial"/>
                <a:ea typeface="+mn-ea"/>
                <a:cs typeface="+mn-cs"/>
                <a:hlinkClick r:id="rId3"/>
              </a:rPr>
              <a:t>www.adultlearning.islington.gov.uk</a:t>
            </a:r>
            <a:r>
              <a:rPr kumimoji="0" lang="en-GB" sz="2000" b="0" i="0" u="none" strike="noStrike" kern="1200" cap="none" spc="0" normalizeH="0" baseline="0" noProof="0" dirty="0">
                <a:ln>
                  <a:noFill/>
                </a:ln>
                <a:solidFill>
                  <a:prstClr val="black"/>
                </a:solidFill>
                <a:effectLst/>
                <a:uLnTx/>
                <a:uFillTx/>
                <a:latin typeface="Arial"/>
                <a:ea typeface="+mn-ea"/>
                <a:cs typeface="+mn-cs"/>
              </a:rPr>
              <a:t> </a:t>
            </a:r>
          </a:p>
        </p:txBody>
      </p:sp>
      <p:sp>
        <p:nvSpPr>
          <p:cNvPr id="6" name="Rectangle 5"/>
          <p:cNvSpPr/>
          <p:nvPr/>
        </p:nvSpPr>
        <p:spPr>
          <a:xfrm>
            <a:off x="511550" y="1602481"/>
            <a:ext cx="1014339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For the summer term we are offering IAG sessions via telephone and/or via MS Teams</a:t>
            </a:r>
          </a:p>
        </p:txBody>
      </p:sp>
    </p:spTree>
    <p:extLst>
      <p:ext uri="{BB962C8B-B14F-4D97-AF65-F5344CB8AC3E}">
        <p14:creationId xmlns:p14="http://schemas.microsoft.com/office/powerpoint/2010/main" val="3435083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05417" y="2627392"/>
            <a:ext cx="3879067" cy="1530180"/>
          </a:xfrm>
          <a:prstGeom prst="rect">
            <a:avLst/>
          </a:prstGeom>
          <a:solidFill>
            <a:schemeClr val="accent4">
              <a:lumMod val="20000"/>
              <a:lumOff val="8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GB" altLang="en-US" sz="33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David Coleman</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GB" altLang="en-US"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Safeguarding Lead</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GB" altLang="en-US"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Tel 020 7527 3343</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GB" altLang="en-US" sz="21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hlinkClick r:id="rId2"/>
              </a:rPr>
              <a:t>ACLSafeguarding@islington.ac.uk</a:t>
            </a:r>
            <a:endParaRPr kumimoji="0" lang="en-GB" altLang="en-US" sz="21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ts val="600"/>
              </a:spcAft>
              <a:buClrTx/>
              <a:buSzTx/>
              <a:buFontTx/>
              <a:buNone/>
              <a:tabLst/>
              <a:defRPr/>
            </a:pPr>
            <a:endParaRPr lang="en-GB" altLang="en-US" sz="2100" dirty="0">
              <a:solidFill>
                <a:prstClr val="black"/>
              </a:solidFill>
              <a:latin typeface="Calibri" panose="020F0502020204030204"/>
              <a:cs typeface="Arial" panose="020B0604020202020204" pitchFamily="34" charset="0"/>
            </a:endParaRP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GB" altLang="en-US" sz="21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Details/video</a:t>
            </a:r>
            <a:r>
              <a:rPr kumimoji="0" lang="en-GB" altLang="en-US" sz="2100" b="0" i="0" u="none" strike="noStrike" kern="1200" cap="none" spc="0" normalizeH="0" noProof="0" dirty="0" smtClean="0">
                <a:ln>
                  <a:noFill/>
                </a:ln>
                <a:solidFill>
                  <a:prstClr val="black"/>
                </a:solidFill>
                <a:effectLst/>
                <a:uLnTx/>
                <a:uFillTx/>
                <a:latin typeface="Calibri" panose="020F0502020204030204"/>
                <a:ea typeface="+mn-ea"/>
                <a:cs typeface="Arial" panose="020B0604020202020204" pitchFamily="34" charset="0"/>
              </a:rPr>
              <a:t> available on Moodle (our VLE platform)</a:t>
            </a:r>
            <a:endParaRPr kumimoji="0" lang="en-GB" altLang="en-US"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505417" y="534746"/>
            <a:ext cx="7886700" cy="994172"/>
          </a:xfrm>
        </p:spPr>
        <p:txBody>
          <a:bodyPr/>
          <a:lstStyle/>
          <a:p>
            <a:r>
              <a:rPr lang="en-GB" dirty="0" smtClean="0">
                <a:latin typeface="+mn-lt"/>
              </a:rPr>
              <a:t>Safeguarding</a:t>
            </a:r>
            <a:endParaRPr lang="en-GB" dirty="0">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979" y="7985"/>
            <a:ext cx="5430520" cy="688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320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2347"/>
          <a:stretch/>
        </p:blipFill>
        <p:spPr>
          <a:xfrm>
            <a:off x="6433423" y="857251"/>
            <a:ext cx="4028492" cy="5096513"/>
          </a:xfrm>
          <a:prstGeom prst="rect">
            <a:avLst/>
          </a:prstGeom>
        </p:spPr>
      </p:pic>
      <p:sp>
        <p:nvSpPr>
          <p:cNvPr id="2" name="Content Placeholder 1"/>
          <p:cNvSpPr>
            <a:spLocks noGrp="1"/>
          </p:cNvSpPr>
          <p:nvPr>
            <p:ph idx="1"/>
          </p:nvPr>
        </p:nvSpPr>
        <p:spPr/>
        <p:txBody>
          <a:bodyPr/>
          <a:lstStyle/>
          <a:p>
            <a:endParaRPr lang="en-GB" dirty="0"/>
          </a:p>
        </p:txBody>
      </p:sp>
    </p:spTree>
    <p:extLst>
      <p:ext uri="{BB962C8B-B14F-4D97-AF65-F5344CB8AC3E}">
        <p14:creationId xmlns:p14="http://schemas.microsoft.com/office/powerpoint/2010/main" val="208496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this an image of?</a:t>
            </a:r>
            <a:endParaRPr lang="en-GB" dirty="0"/>
          </a:p>
        </p:txBody>
      </p:sp>
      <p:pic>
        <p:nvPicPr>
          <p:cNvPr id="6" name="Content Placeholder 5"/>
          <p:cNvPicPr>
            <a:picLocks noGrp="1" noChangeAspect="1"/>
          </p:cNvPicPr>
          <p:nvPr>
            <p:ph idx="1"/>
          </p:nvPr>
        </p:nvPicPr>
        <p:blipFill>
          <a:blip r:embed="rId2"/>
          <a:stretch>
            <a:fillRect/>
          </a:stretch>
        </p:blipFill>
        <p:spPr>
          <a:xfrm>
            <a:off x="1635089" y="1659744"/>
            <a:ext cx="8572500" cy="3810000"/>
          </a:xfrm>
          <a:prstGeom prst="rect">
            <a:avLst/>
          </a:prstGeom>
        </p:spPr>
      </p:pic>
      <p:sp>
        <p:nvSpPr>
          <p:cNvPr id="4" name="Date Placeholder 3"/>
          <p:cNvSpPr>
            <a:spLocks noGrp="1"/>
          </p:cNvSpPr>
          <p:nvPr>
            <p:ph type="dt" sz="half" idx="10"/>
          </p:nvPr>
        </p:nvSpPr>
        <p:spPr/>
        <p:txBody>
          <a:bodyPr/>
          <a:lstStyle/>
          <a:p>
            <a:fld id="{6FE33E3F-DD95-4E0B-8C1A-4D5D65B4D79D}"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563532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82" y="368955"/>
            <a:ext cx="11604332" cy="425646"/>
          </a:xfrm>
        </p:spPr>
        <p:txBody>
          <a:bodyPr/>
          <a:lstStyle/>
          <a:p>
            <a:r>
              <a:rPr lang="en-GB" dirty="0" smtClean="0"/>
              <a:t>What are these images of?</a:t>
            </a:r>
            <a:endParaRPr lang="en-GB" dirty="0"/>
          </a:p>
        </p:txBody>
      </p:sp>
      <p:sp>
        <p:nvSpPr>
          <p:cNvPr id="4" name="Date Placeholder 3"/>
          <p:cNvSpPr>
            <a:spLocks noGrp="1"/>
          </p:cNvSpPr>
          <p:nvPr>
            <p:ph type="dt" sz="half" idx="10"/>
          </p:nvPr>
        </p:nvSpPr>
        <p:spPr/>
        <p:txBody>
          <a:bodyPr/>
          <a:lstStyle/>
          <a:p>
            <a:fld id="{6FE33E3F-DD95-4E0B-8C1A-4D5D65B4D79D}"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pic>
        <p:nvPicPr>
          <p:cNvPr id="6" name="Content Placeholder 5"/>
          <p:cNvPicPr>
            <a:picLocks noGrp="1" noChangeAspect="1"/>
          </p:cNvPicPr>
          <p:nvPr>
            <p:ph idx="1"/>
          </p:nvPr>
        </p:nvPicPr>
        <p:blipFill>
          <a:blip r:embed="rId2"/>
          <a:stretch>
            <a:fillRect/>
          </a:stretch>
        </p:blipFill>
        <p:spPr>
          <a:xfrm>
            <a:off x="575354" y="1006790"/>
            <a:ext cx="4526676" cy="2883541"/>
          </a:xfrm>
          <a:prstGeom prst="rect">
            <a:avLst/>
          </a:prstGeom>
        </p:spPr>
      </p:pic>
      <p:pic>
        <p:nvPicPr>
          <p:cNvPr id="7" name="Picture 6"/>
          <p:cNvPicPr>
            <a:picLocks noChangeAspect="1"/>
          </p:cNvPicPr>
          <p:nvPr/>
        </p:nvPicPr>
        <p:blipFill>
          <a:blip r:embed="rId3"/>
          <a:stretch>
            <a:fillRect/>
          </a:stretch>
        </p:blipFill>
        <p:spPr>
          <a:xfrm>
            <a:off x="6517989" y="1006791"/>
            <a:ext cx="4650052" cy="2883540"/>
          </a:xfrm>
          <a:prstGeom prst="rect">
            <a:avLst/>
          </a:prstGeom>
        </p:spPr>
      </p:pic>
      <p:pic>
        <p:nvPicPr>
          <p:cNvPr id="8" name="Picture 7"/>
          <p:cNvPicPr>
            <a:picLocks noChangeAspect="1"/>
          </p:cNvPicPr>
          <p:nvPr/>
        </p:nvPicPr>
        <p:blipFill>
          <a:blip r:embed="rId4"/>
          <a:stretch>
            <a:fillRect/>
          </a:stretch>
        </p:blipFill>
        <p:spPr>
          <a:xfrm>
            <a:off x="3477802" y="4047391"/>
            <a:ext cx="4638782" cy="2906680"/>
          </a:xfrm>
          <a:prstGeom prst="rect">
            <a:avLst/>
          </a:prstGeom>
        </p:spPr>
      </p:pic>
    </p:spTree>
    <p:extLst>
      <p:ext uri="{BB962C8B-B14F-4D97-AF65-F5344CB8AC3E}">
        <p14:creationId xmlns:p14="http://schemas.microsoft.com/office/powerpoint/2010/main" val="1361706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Islington Council">
  <a:themeElements>
    <a:clrScheme name="PH LBI Colours">
      <a:dk1>
        <a:sysClr val="windowText" lastClr="000000"/>
      </a:dk1>
      <a:lt1>
        <a:sysClr val="window" lastClr="FFFFFF"/>
      </a:lt1>
      <a:dk2>
        <a:srgbClr val="003893"/>
      </a:dk2>
      <a:lt2>
        <a:srgbClr val="EEECE1"/>
      </a:lt2>
      <a:accent1>
        <a:srgbClr val="007229"/>
      </a:accent1>
      <a:accent2>
        <a:srgbClr val="B9D300"/>
      </a:accent2>
      <a:accent3>
        <a:srgbClr val="0097AC"/>
      </a:accent3>
      <a:accent4>
        <a:srgbClr val="003151"/>
      </a:accent4>
      <a:accent5>
        <a:srgbClr val="9C307D"/>
      </a:accent5>
      <a:accent6>
        <a:srgbClr val="591E55"/>
      </a:accent6>
      <a:hlink>
        <a:srgbClr val="003893"/>
      </a:hlink>
      <a:folHlink>
        <a:srgbClr val="5600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CE2CCF9E8B04C82CAD9412AB99853" ma:contentTypeVersion="10" ma:contentTypeDescription="Create a new document." ma:contentTypeScope="" ma:versionID="6ef9e6ddf963df66e16d2dd6efb4d043">
  <xsd:schema xmlns:xsd="http://www.w3.org/2001/XMLSchema" xmlns:xs="http://www.w3.org/2001/XMLSchema" xmlns:p="http://schemas.microsoft.com/office/2006/metadata/properties" xmlns:ns3="15214c3a-c4c8-4e1b-a9e9-78803475fd2c" targetNamespace="http://schemas.microsoft.com/office/2006/metadata/properties" ma:root="true" ma:fieldsID="03d992c496e7e667a48664b042170677" ns3:_="">
    <xsd:import namespace="15214c3a-c4c8-4e1b-a9e9-78803475fd2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14c3a-c4c8-4e1b-a9e9-78803475f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37CFDF-E8C0-4EBE-A115-3D1F992BA668}">
  <ds:schemaRefs>
    <ds:schemaRef ds:uri="http://schemas.microsoft.com/sharepoint/v3/contenttype/forms"/>
  </ds:schemaRefs>
</ds:datastoreItem>
</file>

<file path=customXml/itemProps2.xml><?xml version="1.0" encoding="utf-8"?>
<ds:datastoreItem xmlns:ds="http://schemas.openxmlformats.org/officeDocument/2006/customXml" ds:itemID="{4A0A306C-4057-4B0B-A1AF-835D66634C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14c3a-c4c8-4e1b-a9e9-78803475fd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08E090-FCB7-4083-909F-B0B7F853532B}">
  <ds:schemaRef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15214c3a-c4c8-4e1b-a9e9-78803475fd2c"/>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534</TotalTime>
  <Words>1842</Words>
  <Application>Microsoft Office PowerPoint</Application>
  <PresentationFormat>Widescreen</PresentationFormat>
  <Paragraphs>190</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Sassoon Infant Rg</vt:lpstr>
      <vt:lpstr>Twinkl</vt:lpstr>
      <vt:lpstr>Wingdings</vt:lpstr>
      <vt:lpstr>Islington Council</vt:lpstr>
      <vt:lpstr>ESOL L1 Summer Term</vt:lpstr>
      <vt:lpstr>Session aims/objs</vt:lpstr>
      <vt:lpstr>Online Learning Class Rules</vt:lpstr>
      <vt:lpstr>Our ACL 1-1 IAG offer</vt:lpstr>
      <vt:lpstr>How can learners book an appointment?</vt:lpstr>
      <vt:lpstr>Safeguarding</vt:lpstr>
      <vt:lpstr>PowerPoint Presentation</vt:lpstr>
      <vt:lpstr>What is this an image of?</vt:lpstr>
      <vt:lpstr>What are these images of?</vt:lpstr>
      <vt:lpstr>PowerPoint Presentation</vt:lpstr>
      <vt:lpstr>Reading comp</vt:lpstr>
      <vt:lpstr>PowerPoint Presentation</vt:lpstr>
      <vt:lpstr>Language for agreeing and disagreeing</vt:lpstr>
      <vt:lpstr>Debate</vt:lpstr>
      <vt:lpstr>Summary of lesson</vt:lpstr>
      <vt:lpstr>PowerPoint Presentation</vt:lpstr>
      <vt:lpstr>PowerPoint Presentation</vt:lpstr>
      <vt:lpstr>References</vt:lpstr>
    </vt:vector>
  </TitlesOfParts>
  <Company>London Borough of Islington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ESOL L1 Summer Term</dc:title>
  <dc:creator>Rahim, Nilupa</dc:creator>
  <cp:lastModifiedBy>Rahim, Nilupa</cp:lastModifiedBy>
  <cp:revision>150</cp:revision>
  <dcterms:created xsi:type="dcterms:W3CDTF">2021-04-24T10:31:55Z</dcterms:created>
  <dcterms:modified xsi:type="dcterms:W3CDTF">2021-06-07T08:38:53Z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0x01010079FCE2CCF9E8B04C82CAD9412AB99853</vt:lpwstr>
  </property>
</Properties>
</file>