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256" r:id="rId2"/>
    <p:sldId id="258" r:id="rId3"/>
    <p:sldId id="257" r:id="rId4"/>
    <p:sldId id="262" r:id="rId5"/>
    <p:sldId id="263" r:id="rId6"/>
    <p:sldId id="264" r:id="rId7"/>
    <p:sldId id="271" r:id="rId8"/>
    <p:sldId id="265" r:id="rId9"/>
    <p:sldId id="272" r:id="rId10"/>
    <p:sldId id="266" r:id="rId11"/>
    <p:sldId id="267" r:id="rId12"/>
    <p:sldId id="268" r:id="rId13"/>
    <p:sldId id="269" r:id="rId14"/>
    <p:sldId id="260" r:id="rId15"/>
    <p:sldId id="259" r:id="rId16"/>
    <p:sldId id="261"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262E76-EB5F-44B2-B305-EDD0FE4CADC1}" type="datetimeFigureOut">
              <a:rPr lang="en-GB" smtClean="0"/>
              <a:t>18/04/2020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04E2F-9F63-4A40-B58C-45873D16731E}"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2999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262E76-EB5F-44B2-B305-EDD0FE4CADC1}" type="datetimeFigureOut">
              <a:rPr lang="en-GB" smtClean="0"/>
              <a:t>18/04/2020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04E2F-9F63-4A40-B58C-45873D16731E}" type="slidenum">
              <a:rPr lang="en-GB" smtClean="0"/>
              <a:t>‹#›</a:t>
            </a:fld>
            <a:endParaRPr lang="en-GB"/>
          </a:p>
        </p:txBody>
      </p:sp>
    </p:spTree>
    <p:extLst>
      <p:ext uri="{BB962C8B-B14F-4D97-AF65-F5344CB8AC3E}">
        <p14:creationId xmlns:p14="http://schemas.microsoft.com/office/powerpoint/2010/main" val="2157141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262E76-EB5F-44B2-B305-EDD0FE4CADC1}" type="datetimeFigureOut">
              <a:rPr lang="en-GB" smtClean="0"/>
              <a:t>18/04/2020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04E2F-9F63-4A40-B58C-45873D16731E}" type="slidenum">
              <a:rPr lang="en-GB" smtClean="0"/>
              <a:t>‹#›</a:t>
            </a:fld>
            <a:endParaRPr lang="en-GB"/>
          </a:p>
        </p:txBody>
      </p:sp>
    </p:spTree>
    <p:extLst>
      <p:ext uri="{BB962C8B-B14F-4D97-AF65-F5344CB8AC3E}">
        <p14:creationId xmlns:p14="http://schemas.microsoft.com/office/powerpoint/2010/main" val="1454106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4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6262E76-EB5F-44B2-B305-EDD0FE4CADC1}" type="datetimeFigureOut">
              <a:rPr lang="en-GB" smtClean="0"/>
              <a:t>18/04/2020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04E2F-9F63-4A40-B58C-45873D16731E}" type="slidenum">
              <a:rPr lang="en-GB" smtClean="0"/>
              <a:t>‹#›</a:t>
            </a:fld>
            <a:endParaRPr lang="en-GB"/>
          </a:p>
        </p:txBody>
      </p:sp>
    </p:spTree>
    <p:extLst>
      <p:ext uri="{BB962C8B-B14F-4D97-AF65-F5344CB8AC3E}">
        <p14:creationId xmlns:p14="http://schemas.microsoft.com/office/powerpoint/2010/main" val="1502098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2E76-EB5F-44B2-B305-EDD0FE4CADC1}" type="datetimeFigureOut">
              <a:rPr lang="en-GB" smtClean="0"/>
              <a:t>18/04/2020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04E2F-9F63-4A40-B58C-45873D16731E}"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40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262E76-EB5F-44B2-B305-EDD0FE4CADC1}" type="datetimeFigureOut">
              <a:rPr lang="en-GB" smtClean="0"/>
              <a:t>18/04/2020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504E2F-9F63-4A40-B58C-45873D16731E}" type="slidenum">
              <a:rPr lang="en-GB" smtClean="0"/>
              <a:t>‹#›</a:t>
            </a:fld>
            <a:endParaRPr lang="en-GB"/>
          </a:p>
        </p:txBody>
      </p:sp>
    </p:spTree>
    <p:extLst>
      <p:ext uri="{BB962C8B-B14F-4D97-AF65-F5344CB8AC3E}">
        <p14:creationId xmlns:p14="http://schemas.microsoft.com/office/powerpoint/2010/main" val="3223417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262E76-EB5F-44B2-B305-EDD0FE4CADC1}" type="datetimeFigureOut">
              <a:rPr lang="en-GB" smtClean="0"/>
              <a:t>18/04/2020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504E2F-9F63-4A40-B58C-45873D16731E}" type="slidenum">
              <a:rPr lang="en-GB" smtClean="0"/>
              <a:t>‹#›</a:t>
            </a:fld>
            <a:endParaRPr lang="en-GB"/>
          </a:p>
        </p:txBody>
      </p:sp>
    </p:spTree>
    <p:extLst>
      <p:ext uri="{BB962C8B-B14F-4D97-AF65-F5344CB8AC3E}">
        <p14:creationId xmlns:p14="http://schemas.microsoft.com/office/powerpoint/2010/main" val="4010984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262E76-EB5F-44B2-B305-EDD0FE4CADC1}" type="datetimeFigureOut">
              <a:rPr lang="en-GB" smtClean="0"/>
              <a:t>18/04/2020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504E2F-9F63-4A40-B58C-45873D16731E}" type="slidenum">
              <a:rPr lang="en-GB" smtClean="0"/>
              <a:t>‹#›</a:t>
            </a:fld>
            <a:endParaRPr lang="en-GB"/>
          </a:p>
        </p:txBody>
      </p:sp>
    </p:spTree>
    <p:extLst>
      <p:ext uri="{BB962C8B-B14F-4D97-AF65-F5344CB8AC3E}">
        <p14:creationId xmlns:p14="http://schemas.microsoft.com/office/powerpoint/2010/main" val="231541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6262E76-EB5F-44B2-B305-EDD0FE4CADC1}" type="datetimeFigureOut">
              <a:rPr lang="en-GB" smtClean="0"/>
              <a:t>18/04/2020</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33504E2F-9F63-4A40-B58C-45873D16731E}" type="slidenum">
              <a:rPr lang="en-GB" smtClean="0"/>
              <a:t>‹#›</a:t>
            </a:fld>
            <a:endParaRPr lang="en-GB"/>
          </a:p>
        </p:txBody>
      </p:sp>
    </p:spTree>
    <p:extLst>
      <p:ext uri="{BB962C8B-B14F-4D97-AF65-F5344CB8AC3E}">
        <p14:creationId xmlns:p14="http://schemas.microsoft.com/office/powerpoint/2010/main" val="464147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6262E76-EB5F-44B2-B305-EDD0FE4CADC1}" type="datetimeFigureOut">
              <a:rPr lang="en-GB" smtClean="0"/>
              <a:t>18/04/2020</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504E2F-9F63-4A40-B58C-45873D16731E}" type="slidenum">
              <a:rPr lang="en-GB" smtClean="0"/>
              <a:t>‹#›</a:t>
            </a:fld>
            <a:endParaRPr lang="en-GB"/>
          </a:p>
        </p:txBody>
      </p:sp>
    </p:spTree>
    <p:extLst>
      <p:ext uri="{BB962C8B-B14F-4D97-AF65-F5344CB8AC3E}">
        <p14:creationId xmlns:p14="http://schemas.microsoft.com/office/powerpoint/2010/main" val="104357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2E76-EB5F-44B2-B305-EDD0FE4CADC1}" type="datetimeFigureOut">
              <a:rPr lang="en-GB" smtClean="0"/>
              <a:t>18/04/2020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504E2F-9F63-4A40-B58C-45873D16731E}" type="slidenum">
              <a:rPr lang="en-GB" smtClean="0"/>
              <a:t>‹#›</a:t>
            </a:fld>
            <a:endParaRPr lang="en-GB"/>
          </a:p>
        </p:txBody>
      </p:sp>
    </p:spTree>
    <p:extLst>
      <p:ext uri="{BB962C8B-B14F-4D97-AF65-F5344CB8AC3E}">
        <p14:creationId xmlns:p14="http://schemas.microsoft.com/office/powerpoint/2010/main" val="1083450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6262E76-EB5F-44B2-B305-EDD0FE4CADC1}" type="datetimeFigureOut">
              <a:rPr lang="en-GB" smtClean="0"/>
              <a:t>18/04/2020</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504E2F-9F63-4A40-B58C-45873D16731E}"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227761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open.edu/openlearn/ocw/mod/oucontent/view.php?id=85813&amp;section=3.3"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37B8B-AA4F-4B89-AD36-3E5CC072C852}"/>
              </a:ext>
            </a:extLst>
          </p:cNvPr>
          <p:cNvSpPr>
            <a:spLocks noGrp="1"/>
          </p:cNvSpPr>
          <p:nvPr>
            <p:ph type="ctrTitle"/>
          </p:nvPr>
        </p:nvSpPr>
        <p:spPr>
          <a:xfrm>
            <a:off x="1097280" y="758952"/>
            <a:ext cx="10058400" cy="3566160"/>
          </a:xfrm>
        </p:spPr>
        <p:txBody>
          <a:bodyPr/>
          <a:lstStyle/>
          <a:p>
            <a:r>
              <a:rPr lang="en-GB" dirty="0"/>
              <a:t>Discussion skills</a:t>
            </a:r>
          </a:p>
        </p:txBody>
      </p:sp>
      <p:sp>
        <p:nvSpPr>
          <p:cNvPr id="5" name="Subtitle 4">
            <a:extLst>
              <a:ext uri="{FF2B5EF4-FFF2-40B4-BE49-F238E27FC236}">
                <a16:creationId xmlns:a16="http://schemas.microsoft.com/office/drawing/2014/main" id="{0ECB0FF8-0F80-4F18-B67C-5DE0B0A184DB}"/>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043213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D8F69-F7D7-4147-A03C-56B8E8043924}"/>
              </a:ext>
            </a:extLst>
          </p:cNvPr>
          <p:cNvSpPr>
            <a:spLocks noGrp="1"/>
          </p:cNvSpPr>
          <p:nvPr>
            <p:ph type="title"/>
          </p:nvPr>
        </p:nvSpPr>
        <p:spPr/>
        <p:txBody>
          <a:bodyPr/>
          <a:lstStyle/>
          <a:p>
            <a:r>
              <a:rPr lang="en-GB" dirty="0"/>
              <a:t>What is the role of a meeting chair?</a:t>
            </a:r>
          </a:p>
        </p:txBody>
      </p:sp>
      <p:sp>
        <p:nvSpPr>
          <p:cNvPr id="3" name="Content Placeholder 2">
            <a:extLst>
              <a:ext uri="{FF2B5EF4-FFF2-40B4-BE49-F238E27FC236}">
                <a16:creationId xmlns:a16="http://schemas.microsoft.com/office/drawing/2014/main" id="{00CB289A-2CCE-4BB2-B1F5-709D8F002B09}"/>
              </a:ext>
            </a:extLst>
          </p:cNvPr>
          <p:cNvSpPr>
            <a:spLocks noGrp="1"/>
          </p:cNvSpPr>
          <p:nvPr>
            <p:ph idx="1"/>
          </p:nvPr>
        </p:nvSpPr>
        <p:spPr/>
        <p:txBody>
          <a:bodyPr>
            <a:normAutofit fontScale="85000" lnSpcReduction="20000"/>
          </a:bodyPr>
          <a:lstStyle/>
          <a:p>
            <a:r>
              <a:rPr lang="en-GB" dirty="0"/>
              <a:t>Your thoughts?</a:t>
            </a:r>
          </a:p>
          <a:p>
            <a:endParaRPr lang="en-GB" dirty="0"/>
          </a:p>
          <a:p>
            <a:r>
              <a:rPr lang="en-GB" dirty="0"/>
              <a:t>Prepare</a:t>
            </a:r>
          </a:p>
          <a:p>
            <a:r>
              <a:rPr lang="en-GB" dirty="0"/>
              <a:t>Introduce</a:t>
            </a:r>
          </a:p>
          <a:p>
            <a:r>
              <a:rPr lang="en-GB" dirty="0"/>
              <a:t>Set rules</a:t>
            </a:r>
          </a:p>
          <a:p>
            <a:r>
              <a:rPr lang="en-GB" dirty="0"/>
              <a:t>Keep an eye on the time</a:t>
            </a:r>
          </a:p>
          <a:p>
            <a:r>
              <a:rPr lang="en-GB" dirty="0"/>
              <a:t>No chit chat</a:t>
            </a:r>
          </a:p>
          <a:p>
            <a:r>
              <a:rPr lang="en-GB" dirty="0"/>
              <a:t>Encourage contribution</a:t>
            </a:r>
          </a:p>
          <a:p>
            <a:r>
              <a:rPr lang="en-GB" dirty="0"/>
              <a:t>Reach a decision</a:t>
            </a:r>
          </a:p>
          <a:p>
            <a:pPr lvl="0"/>
            <a:endParaRPr lang="en-GB" dirty="0"/>
          </a:p>
          <a:p>
            <a:endParaRPr lang="en-GB" dirty="0"/>
          </a:p>
        </p:txBody>
      </p:sp>
    </p:spTree>
    <p:extLst>
      <p:ext uri="{BB962C8B-B14F-4D97-AF65-F5344CB8AC3E}">
        <p14:creationId xmlns:p14="http://schemas.microsoft.com/office/powerpoint/2010/main" val="264144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06ECC-943B-4D98-B1B5-BA9C2C5137F3}"/>
              </a:ext>
            </a:extLst>
          </p:cNvPr>
          <p:cNvSpPr>
            <a:spLocks noGrp="1"/>
          </p:cNvSpPr>
          <p:nvPr>
            <p:ph type="title"/>
          </p:nvPr>
        </p:nvSpPr>
        <p:spPr/>
        <p:txBody>
          <a:bodyPr/>
          <a:lstStyle/>
          <a:p>
            <a:r>
              <a:rPr lang="en-GB" dirty="0"/>
              <a:t>Time for you to have a formal discussion …</a:t>
            </a:r>
          </a:p>
        </p:txBody>
      </p:sp>
      <p:sp>
        <p:nvSpPr>
          <p:cNvPr id="3" name="Content Placeholder 2">
            <a:extLst>
              <a:ext uri="{FF2B5EF4-FFF2-40B4-BE49-F238E27FC236}">
                <a16:creationId xmlns:a16="http://schemas.microsoft.com/office/drawing/2014/main" id="{F0F680E7-B44B-4E1B-91D6-A5D51E27C216}"/>
              </a:ext>
            </a:extLst>
          </p:cNvPr>
          <p:cNvSpPr>
            <a:spLocks noGrp="1"/>
          </p:cNvSpPr>
          <p:nvPr>
            <p:ph idx="1"/>
          </p:nvPr>
        </p:nvSpPr>
        <p:spPr/>
        <p:txBody>
          <a:bodyPr>
            <a:normAutofit lnSpcReduction="10000"/>
          </a:bodyPr>
          <a:lstStyle/>
          <a:p>
            <a:r>
              <a:rPr lang="en-GB" dirty="0"/>
              <a:t>- you are going to go into small groups again</a:t>
            </a:r>
          </a:p>
          <a:p>
            <a:r>
              <a:rPr lang="en-GB" dirty="0"/>
              <a:t>- choose a meeting chair</a:t>
            </a:r>
          </a:p>
          <a:p>
            <a:r>
              <a:rPr lang="en-GB" dirty="0"/>
              <a:t>- discuss the topic for 7-10 minutes</a:t>
            </a:r>
          </a:p>
          <a:p>
            <a:r>
              <a:rPr lang="en-GB" dirty="0"/>
              <a:t>- record your thoughts (paper/electronically)</a:t>
            </a:r>
          </a:p>
          <a:p>
            <a:r>
              <a:rPr lang="en-GB" dirty="0"/>
              <a:t>- the meeting chair will feed back to the other group</a:t>
            </a:r>
          </a:p>
          <a:p>
            <a:r>
              <a:rPr lang="en-GB" dirty="0"/>
              <a:t>- I will move between the groups to observe</a:t>
            </a:r>
          </a:p>
          <a:p>
            <a:r>
              <a:rPr lang="en-GB" dirty="0"/>
              <a:t>- don’t forget you can ask me to come into the room if you need me</a:t>
            </a:r>
          </a:p>
          <a:p>
            <a:endParaRPr lang="en-GB" dirty="0"/>
          </a:p>
        </p:txBody>
      </p:sp>
    </p:spTree>
    <p:extLst>
      <p:ext uri="{BB962C8B-B14F-4D97-AF65-F5344CB8AC3E}">
        <p14:creationId xmlns:p14="http://schemas.microsoft.com/office/powerpoint/2010/main" val="470239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5AFFF-FE69-4009-B56A-D0A46913D8B1}"/>
              </a:ext>
            </a:extLst>
          </p:cNvPr>
          <p:cNvSpPr>
            <a:spLocks noGrp="1"/>
          </p:cNvSpPr>
          <p:nvPr>
            <p:ph type="title"/>
          </p:nvPr>
        </p:nvSpPr>
        <p:spPr/>
        <p:txBody>
          <a:bodyPr/>
          <a:lstStyle/>
          <a:p>
            <a:r>
              <a:rPr lang="en-GB" dirty="0"/>
              <a:t>Discussion subject</a:t>
            </a:r>
          </a:p>
        </p:txBody>
      </p:sp>
      <p:sp>
        <p:nvSpPr>
          <p:cNvPr id="3" name="Content Placeholder 2">
            <a:extLst>
              <a:ext uri="{FF2B5EF4-FFF2-40B4-BE49-F238E27FC236}">
                <a16:creationId xmlns:a16="http://schemas.microsoft.com/office/drawing/2014/main" id="{1B711E91-A640-4C1E-97F0-1BE347A2A5F5}"/>
              </a:ext>
            </a:extLst>
          </p:cNvPr>
          <p:cNvSpPr>
            <a:spLocks noGrp="1"/>
          </p:cNvSpPr>
          <p:nvPr>
            <p:ph idx="1"/>
          </p:nvPr>
        </p:nvSpPr>
        <p:spPr/>
        <p:txBody>
          <a:bodyPr/>
          <a:lstStyle/>
          <a:p>
            <a:pPr>
              <a:lnSpc>
                <a:spcPct val="100000"/>
              </a:lnSpc>
            </a:pPr>
            <a:r>
              <a:rPr lang="en-GB" dirty="0"/>
              <a:t>Plan a work-related away day. Its main purpose is teambuilding. Think about what you might do, where you might go and how you will “sell” it to the team.</a:t>
            </a:r>
          </a:p>
          <a:p>
            <a:pPr>
              <a:lnSpc>
                <a:spcPct val="200000"/>
              </a:lnSpc>
            </a:pPr>
            <a:r>
              <a:rPr lang="en-GB" dirty="0"/>
              <a:t>Bring your ideas back to the whole class.</a:t>
            </a:r>
          </a:p>
          <a:p>
            <a:pPr>
              <a:lnSpc>
                <a:spcPct val="200000"/>
              </a:lnSpc>
            </a:pPr>
            <a:r>
              <a:rPr lang="en-GB" b="1" dirty="0"/>
              <a:t>Any questions?</a:t>
            </a:r>
          </a:p>
        </p:txBody>
      </p:sp>
    </p:spTree>
    <p:extLst>
      <p:ext uri="{BB962C8B-B14F-4D97-AF65-F5344CB8AC3E}">
        <p14:creationId xmlns:p14="http://schemas.microsoft.com/office/powerpoint/2010/main" val="4266607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FDCD2-208C-4951-8B56-10E3A6FB6E98}"/>
              </a:ext>
            </a:extLst>
          </p:cNvPr>
          <p:cNvSpPr>
            <a:spLocks noGrp="1"/>
          </p:cNvSpPr>
          <p:nvPr>
            <p:ph type="title"/>
          </p:nvPr>
        </p:nvSpPr>
        <p:spPr/>
        <p:txBody>
          <a:bodyPr/>
          <a:lstStyle/>
          <a:p>
            <a:r>
              <a:rPr lang="en-GB" dirty="0"/>
              <a:t>Feedback on discussion</a:t>
            </a:r>
          </a:p>
        </p:txBody>
      </p:sp>
      <p:sp>
        <p:nvSpPr>
          <p:cNvPr id="3" name="Content Placeholder 2">
            <a:extLst>
              <a:ext uri="{FF2B5EF4-FFF2-40B4-BE49-F238E27FC236}">
                <a16:creationId xmlns:a16="http://schemas.microsoft.com/office/drawing/2014/main" id="{3961000B-2ED7-4CF3-B9B8-DD1DB1100CBF}"/>
              </a:ext>
            </a:extLst>
          </p:cNvPr>
          <p:cNvSpPr>
            <a:spLocks noGrp="1"/>
          </p:cNvSpPr>
          <p:nvPr>
            <p:ph idx="1"/>
          </p:nvPr>
        </p:nvSpPr>
        <p:spPr/>
        <p:txBody>
          <a:bodyPr/>
          <a:lstStyle/>
          <a:p>
            <a:r>
              <a:rPr lang="en-GB" dirty="0"/>
              <a:t>- what positive behaviours did people exhibit in the discussion?</a:t>
            </a:r>
          </a:p>
          <a:p>
            <a:r>
              <a:rPr lang="en-GB" dirty="0"/>
              <a:t>- what could you do better next time?</a:t>
            </a:r>
          </a:p>
        </p:txBody>
      </p:sp>
    </p:spTree>
    <p:extLst>
      <p:ext uri="{BB962C8B-B14F-4D97-AF65-F5344CB8AC3E}">
        <p14:creationId xmlns:p14="http://schemas.microsoft.com/office/powerpoint/2010/main" val="3253450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815C2-C2ED-4E7F-B8CB-FC4AE4280316}"/>
              </a:ext>
            </a:extLst>
          </p:cNvPr>
          <p:cNvSpPr>
            <a:spLocks noGrp="1"/>
          </p:cNvSpPr>
          <p:nvPr>
            <p:ph type="title"/>
          </p:nvPr>
        </p:nvSpPr>
        <p:spPr/>
        <p:txBody>
          <a:bodyPr/>
          <a:lstStyle/>
          <a:p>
            <a:r>
              <a:rPr lang="en-GB" dirty="0"/>
              <a:t>Top 10 S&amp;L skills required at work</a:t>
            </a:r>
          </a:p>
        </p:txBody>
      </p:sp>
      <p:pic>
        <p:nvPicPr>
          <p:cNvPr id="4" name="Content Placeholder 3">
            <a:extLst>
              <a:ext uri="{FF2B5EF4-FFF2-40B4-BE49-F238E27FC236}">
                <a16:creationId xmlns:a16="http://schemas.microsoft.com/office/drawing/2014/main" id="{ADE03434-B252-4E3C-BFDD-B60D2EA14257}"/>
              </a:ext>
            </a:extLst>
          </p:cNvPr>
          <p:cNvPicPr>
            <a:picLocks noGrp="1"/>
          </p:cNvPicPr>
          <p:nvPr>
            <p:ph idx="1"/>
          </p:nvPr>
        </p:nvPicPr>
        <p:blipFill rotWithShape="1">
          <a:blip r:embed="rId2"/>
          <a:srcRect l="527" t="17324" r="-527" b="-947"/>
          <a:stretch/>
        </p:blipFill>
        <p:spPr bwMode="auto">
          <a:xfrm>
            <a:off x="1523000" y="2047874"/>
            <a:ext cx="7144750" cy="401002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37459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BDB13-EE6A-46E9-ADCE-734C83185C9A}"/>
              </a:ext>
            </a:extLst>
          </p:cNvPr>
          <p:cNvSpPr>
            <a:spLocks noGrp="1"/>
          </p:cNvSpPr>
          <p:nvPr>
            <p:ph type="title"/>
          </p:nvPr>
        </p:nvSpPr>
        <p:spPr/>
        <p:txBody>
          <a:bodyPr/>
          <a:lstStyle/>
          <a:p>
            <a:r>
              <a:rPr lang="en-GB" dirty="0"/>
              <a:t>Speaking and listening assessment</a:t>
            </a:r>
          </a:p>
        </p:txBody>
      </p:sp>
      <p:sp>
        <p:nvSpPr>
          <p:cNvPr id="3" name="Content Placeholder 2">
            <a:extLst>
              <a:ext uri="{FF2B5EF4-FFF2-40B4-BE49-F238E27FC236}">
                <a16:creationId xmlns:a16="http://schemas.microsoft.com/office/drawing/2014/main" id="{7DEF7507-AF2D-47E4-8646-99D52AB496BD}"/>
              </a:ext>
            </a:extLst>
          </p:cNvPr>
          <p:cNvSpPr>
            <a:spLocks noGrp="1"/>
          </p:cNvSpPr>
          <p:nvPr>
            <p:ph idx="1"/>
          </p:nvPr>
        </p:nvSpPr>
        <p:spPr/>
        <p:txBody>
          <a:bodyPr>
            <a:normAutofit fontScale="92500" lnSpcReduction="10000"/>
          </a:bodyPr>
          <a:lstStyle/>
          <a:p>
            <a:pPr marL="0" indent="0">
              <a:buNone/>
            </a:pPr>
            <a:r>
              <a:rPr lang="en-GB" b="1" dirty="0"/>
              <a:t>L2 speaking and listening</a:t>
            </a:r>
            <a:endParaRPr lang="en-GB" dirty="0"/>
          </a:p>
          <a:p>
            <a:pPr marL="0" indent="0">
              <a:buNone/>
            </a:pPr>
            <a:r>
              <a:rPr lang="en-GB" b="1" dirty="0"/>
              <a:t> </a:t>
            </a:r>
            <a:endParaRPr lang="en-GB" dirty="0"/>
          </a:p>
          <a:p>
            <a:pPr marL="0" indent="0">
              <a:buNone/>
            </a:pPr>
            <a:r>
              <a:rPr lang="en-GB" dirty="0"/>
              <a:t>You will be asked to:</a:t>
            </a:r>
          </a:p>
          <a:p>
            <a:pPr lvl="0"/>
            <a:r>
              <a:rPr lang="en-GB" dirty="0"/>
              <a:t>Contribute to a </a:t>
            </a:r>
            <a:r>
              <a:rPr lang="en-GB" u="sng" dirty="0"/>
              <a:t>formal</a:t>
            </a:r>
            <a:r>
              <a:rPr lang="en-GB" dirty="0"/>
              <a:t> discussion on an </a:t>
            </a:r>
            <a:r>
              <a:rPr lang="en-GB" u="sng" dirty="0"/>
              <a:t>unfamiliar</a:t>
            </a:r>
            <a:r>
              <a:rPr lang="en-GB" dirty="0"/>
              <a:t> subject (10-15 minutes with at least 3 other people)</a:t>
            </a:r>
          </a:p>
          <a:p>
            <a:pPr lvl="0"/>
            <a:r>
              <a:rPr lang="en-GB" dirty="0"/>
              <a:t>Give a presentation on a </a:t>
            </a:r>
            <a:r>
              <a:rPr lang="en-GB" u="sng" dirty="0"/>
              <a:t>familiar</a:t>
            </a:r>
            <a:r>
              <a:rPr lang="en-GB" dirty="0"/>
              <a:t> subject (5-7 minutes to an audience of at least 3)</a:t>
            </a:r>
          </a:p>
          <a:p>
            <a:pPr lvl="0"/>
            <a:r>
              <a:rPr lang="en-GB" dirty="0"/>
              <a:t>Contribute to a discussion on someone else’s presentation (5-7 minutes)</a:t>
            </a:r>
          </a:p>
        </p:txBody>
      </p:sp>
    </p:spTree>
    <p:extLst>
      <p:ext uri="{BB962C8B-B14F-4D97-AF65-F5344CB8AC3E}">
        <p14:creationId xmlns:p14="http://schemas.microsoft.com/office/powerpoint/2010/main" val="3934418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BDB13-EE6A-46E9-ADCE-734C83185C9A}"/>
              </a:ext>
            </a:extLst>
          </p:cNvPr>
          <p:cNvSpPr>
            <a:spLocks noGrp="1"/>
          </p:cNvSpPr>
          <p:nvPr>
            <p:ph type="title"/>
          </p:nvPr>
        </p:nvSpPr>
        <p:spPr/>
        <p:txBody>
          <a:bodyPr/>
          <a:lstStyle/>
          <a:p>
            <a:r>
              <a:rPr lang="en-GB" dirty="0"/>
              <a:t>Speaking and listening assessment criteria</a:t>
            </a:r>
          </a:p>
        </p:txBody>
      </p:sp>
      <p:sp>
        <p:nvSpPr>
          <p:cNvPr id="3" name="Content Placeholder 2">
            <a:extLst>
              <a:ext uri="{FF2B5EF4-FFF2-40B4-BE49-F238E27FC236}">
                <a16:creationId xmlns:a16="http://schemas.microsoft.com/office/drawing/2014/main" id="{7DEF7507-AF2D-47E4-8646-99D52AB496BD}"/>
              </a:ext>
            </a:extLst>
          </p:cNvPr>
          <p:cNvSpPr>
            <a:spLocks noGrp="1"/>
          </p:cNvSpPr>
          <p:nvPr>
            <p:ph idx="1"/>
          </p:nvPr>
        </p:nvSpPr>
        <p:spPr>
          <a:xfrm>
            <a:off x="838200" y="1905000"/>
            <a:ext cx="10515600" cy="4400549"/>
          </a:xfrm>
        </p:spPr>
        <p:txBody>
          <a:bodyPr>
            <a:normAutofit fontScale="55000" lnSpcReduction="20000"/>
          </a:bodyPr>
          <a:lstStyle/>
          <a:p>
            <a:pPr>
              <a:lnSpc>
                <a:spcPct val="120000"/>
              </a:lnSpc>
            </a:pPr>
            <a:r>
              <a:rPr lang="en-GB" b="1" dirty="0"/>
              <a:t>SCS1. </a:t>
            </a:r>
            <a:r>
              <a:rPr lang="en-GB" dirty="0"/>
              <a:t>Identified relevant information from extended explanations or presentations</a:t>
            </a:r>
          </a:p>
          <a:p>
            <a:pPr>
              <a:lnSpc>
                <a:spcPct val="120000"/>
              </a:lnSpc>
            </a:pPr>
            <a:r>
              <a:rPr lang="en-GB" b="1" dirty="0"/>
              <a:t>SCS2. </a:t>
            </a:r>
            <a:r>
              <a:rPr lang="en-GB" dirty="0"/>
              <a:t>Followed narratives and lines of argument</a:t>
            </a:r>
          </a:p>
          <a:p>
            <a:pPr>
              <a:lnSpc>
                <a:spcPct val="120000"/>
              </a:lnSpc>
            </a:pPr>
            <a:r>
              <a:rPr lang="en-GB" b="1" dirty="0"/>
              <a:t>SCS3. </a:t>
            </a:r>
            <a:r>
              <a:rPr lang="en-GB" dirty="0"/>
              <a:t>Responded effectively to detailed or extended questions and feedback</a:t>
            </a:r>
          </a:p>
          <a:p>
            <a:pPr>
              <a:lnSpc>
                <a:spcPct val="120000"/>
              </a:lnSpc>
            </a:pPr>
            <a:r>
              <a:rPr lang="en-GB" b="1" dirty="0"/>
              <a:t>SCS4. </a:t>
            </a:r>
            <a:r>
              <a:rPr lang="en-GB" dirty="0"/>
              <a:t>Made requests/asked detailed and pertinent questions to obtain specific information in a range of contexts </a:t>
            </a:r>
          </a:p>
          <a:p>
            <a:pPr>
              <a:lnSpc>
                <a:spcPct val="120000"/>
              </a:lnSpc>
            </a:pPr>
            <a:r>
              <a:rPr lang="en-GB" b="1" dirty="0"/>
              <a:t>SCS5. </a:t>
            </a:r>
            <a:r>
              <a:rPr lang="en-GB" dirty="0"/>
              <a:t>Communicated information, ideas and opinions clearly and effectively, providing further detail and development if required</a:t>
            </a:r>
          </a:p>
          <a:p>
            <a:pPr>
              <a:lnSpc>
                <a:spcPct val="120000"/>
              </a:lnSpc>
            </a:pPr>
            <a:r>
              <a:rPr lang="en-GB" b="1" dirty="0"/>
              <a:t>SCS6. </a:t>
            </a:r>
            <a:r>
              <a:rPr lang="en-GB" dirty="0"/>
              <a:t>Expressed opinions and arguments and supported them with relevant and persuasive evidence</a:t>
            </a:r>
          </a:p>
          <a:p>
            <a:pPr>
              <a:lnSpc>
                <a:spcPct val="120000"/>
              </a:lnSpc>
            </a:pPr>
            <a:r>
              <a:rPr lang="en-GB" b="1" dirty="0"/>
              <a:t>SCS7. </a:t>
            </a:r>
            <a:r>
              <a:rPr lang="en-GB" dirty="0"/>
              <a:t>Used language that is effective, accurate and appropriate to context and situation</a:t>
            </a:r>
          </a:p>
          <a:p>
            <a:pPr>
              <a:lnSpc>
                <a:spcPct val="120000"/>
              </a:lnSpc>
            </a:pPr>
            <a:r>
              <a:rPr lang="en-GB" b="1" dirty="0"/>
              <a:t>SCS8. </a:t>
            </a:r>
            <a:r>
              <a:rPr lang="en-GB" dirty="0"/>
              <a:t>Made relevant and constructive contributions to move the discussion forward</a:t>
            </a:r>
          </a:p>
          <a:p>
            <a:pPr>
              <a:lnSpc>
                <a:spcPct val="120000"/>
              </a:lnSpc>
            </a:pPr>
            <a:r>
              <a:rPr lang="en-GB" b="1" dirty="0"/>
              <a:t>SCS9. </a:t>
            </a:r>
            <a:r>
              <a:rPr lang="en-GB" dirty="0"/>
              <a:t>Adapted contributions to discussion to suit audience, purpose and medium</a:t>
            </a:r>
          </a:p>
          <a:p>
            <a:pPr>
              <a:lnSpc>
                <a:spcPct val="120000"/>
              </a:lnSpc>
            </a:pPr>
            <a:r>
              <a:rPr lang="en-GB" b="1" dirty="0"/>
              <a:t>SCS10. </a:t>
            </a:r>
            <a:r>
              <a:rPr lang="en-GB" dirty="0"/>
              <a:t>Interjected and redirected discussion using appropriate language and register</a:t>
            </a:r>
          </a:p>
        </p:txBody>
      </p:sp>
    </p:spTree>
    <p:extLst>
      <p:ext uri="{BB962C8B-B14F-4D97-AF65-F5344CB8AC3E}">
        <p14:creationId xmlns:p14="http://schemas.microsoft.com/office/powerpoint/2010/main" val="2564926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4C893-A3AB-4016-AD1E-B9FC74CA4F28}"/>
              </a:ext>
            </a:extLst>
          </p:cNvPr>
          <p:cNvSpPr>
            <a:spLocks noGrp="1"/>
          </p:cNvSpPr>
          <p:nvPr>
            <p:ph type="title"/>
          </p:nvPr>
        </p:nvSpPr>
        <p:spPr/>
        <p:txBody>
          <a:bodyPr/>
          <a:lstStyle/>
          <a:p>
            <a:r>
              <a:rPr lang="en-GB" dirty="0"/>
              <a:t>Homework</a:t>
            </a:r>
          </a:p>
        </p:txBody>
      </p:sp>
      <p:sp>
        <p:nvSpPr>
          <p:cNvPr id="3" name="Content Placeholder 2">
            <a:extLst>
              <a:ext uri="{FF2B5EF4-FFF2-40B4-BE49-F238E27FC236}">
                <a16:creationId xmlns:a16="http://schemas.microsoft.com/office/drawing/2014/main" id="{F7159403-176A-4032-9D78-8B893D1D767C}"/>
              </a:ext>
            </a:extLst>
          </p:cNvPr>
          <p:cNvSpPr>
            <a:spLocks noGrp="1"/>
          </p:cNvSpPr>
          <p:nvPr>
            <p:ph idx="1"/>
          </p:nvPr>
        </p:nvSpPr>
        <p:spPr/>
        <p:txBody>
          <a:bodyPr/>
          <a:lstStyle/>
          <a:p>
            <a:r>
              <a:rPr lang="en-GB" dirty="0"/>
              <a:t>Prepare for a practice assessed discussion on this unfamiliar topic.</a:t>
            </a:r>
          </a:p>
          <a:p>
            <a:pPr marL="0" indent="0">
              <a:buNone/>
            </a:pPr>
            <a:endParaRPr lang="en-GB" dirty="0"/>
          </a:p>
          <a:p>
            <a:r>
              <a:rPr lang="en-GB" b="1" dirty="0"/>
              <a:t>Should private education be banned?</a:t>
            </a:r>
          </a:p>
          <a:p>
            <a:endParaRPr lang="en-GB" dirty="0"/>
          </a:p>
          <a:p>
            <a:r>
              <a:rPr lang="en-GB" dirty="0"/>
              <a:t>You need to do some research. Look at both/all sides of the argument so that you can give information as well as opinions, and so that you can give counter arguments</a:t>
            </a:r>
          </a:p>
        </p:txBody>
      </p:sp>
    </p:spTree>
    <p:extLst>
      <p:ext uri="{BB962C8B-B14F-4D97-AF65-F5344CB8AC3E}">
        <p14:creationId xmlns:p14="http://schemas.microsoft.com/office/powerpoint/2010/main" val="2122462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DFA10-565C-4AB1-BC3C-CE9F319F913D}"/>
              </a:ext>
            </a:extLst>
          </p:cNvPr>
          <p:cNvSpPr>
            <a:spLocks noGrp="1"/>
          </p:cNvSpPr>
          <p:nvPr>
            <p:ph type="title"/>
          </p:nvPr>
        </p:nvSpPr>
        <p:spPr/>
        <p:txBody>
          <a:bodyPr/>
          <a:lstStyle/>
          <a:p>
            <a:r>
              <a:rPr lang="en-GB" dirty="0"/>
              <a:t>Poll</a:t>
            </a:r>
          </a:p>
        </p:txBody>
      </p:sp>
      <p:sp>
        <p:nvSpPr>
          <p:cNvPr id="3" name="Content Placeholder 2">
            <a:extLst>
              <a:ext uri="{FF2B5EF4-FFF2-40B4-BE49-F238E27FC236}">
                <a16:creationId xmlns:a16="http://schemas.microsoft.com/office/drawing/2014/main" id="{5E622D2D-3CF6-4F1B-85E7-D1171002E125}"/>
              </a:ext>
            </a:extLst>
          </p:cNvPr>
          <p:cNvSpPr>
            <a:spLocks noGrp="1"/>
          </p:cNvSpPr>
          <p:nvPr>
            <p:ph idx="1"/>
          </p:nvPr>
        </p:nvSpPr>
        <p:spPr/>
        <p:txBody>
          <a:bodyPr/>
          <a:lstStyle/>
          <a:p>
            <a:r>
              <a:rPr lang="en-GB" dirty="0"/>
              <a:t>What are the top three speaking and listening skills required at work?</a:t>
            </a:r>
          </a:p>
          <a:p>
            <a:endParaRPr lang="en-GB" dirty="0"/>
          </a:p>
          <a:p>
            <a:r>
              <a:rPr lang="en-GB" dirty="0"/>
              <a:t>Choose </a:t>
            </a:r>
            <a:r>
              <a:rPr lang="en-GB" u="sng" dirty="0"/>
              <a:t>three</a:t>
            </a:r>
            <a:r>
              <a:rPr lang="en-GB" dirty="0"/>
              <a:t> in the Zoom poll.</a:t>
            </a:r>
          </a:p>
          <a:p>
            <a:endParaRPr lang="en-GB" dirty="0"/>
          </a:p>
          <a:p>
            <a:r>
              <a:rPr lang="en-GB" dirty="0"/>
              <a:t>We will look at the results later.</a:t>
            </a:r>
          </a:p>
        </p:txBody>
      </p:sp>
    </p:spTree>
    <p:extLst>
      <p:ext uri="{BB962C8B-B14F-4D97-AF65-F5344CB8AC3E}">
        <p14:creationId xmlns:p14="http://schemas.microsoft.com/office/powerpoint/2010/main" val="2127086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EBE05-996E-4D4E-9118-7809D6AF15BF}"/>
              </a:ext>
            </a:extLst>
          </p:cNvPr>
          <p:cNvSpPr>
            <a:spLocks noGrp="1"/>
          </p:cNvSpPr>
          <p:nvPr>
            <p:ph type="title"/>
          </p:nvPr>
        </p:nvSpPr>
        <p:spPr/>
        <p:txBody>
          <a:bodyPr/>
          <a:lstStyle/>
          <a:p>
            <a:r>
              <a:rPr lang="en-GB" dirty="0"/>
              <a:t>Session aims</a:t>
            </a:r>
          </a:p>
        </p:txBody>
      </p:sp>
      <p:sp>
        <p:nvSpPr>
          <p:cNvPr id="3" name="Content Placeholder 2">
            <a:extLst>
              <a:ext uri="{FF2B5EF4-FFF2-40B4-BE49-F238E27FC236}">
                <a16:creationId xmlns:a16="http://schemas.microsoft.com/office/drawing/2014/main" id="{F359CB83-AACB-4225-8DCD-A11A9AB776DF}"/>
              </a:ext>
            </a:extLst>
          </p:cNvPr>
          <p:cNvSpPr>
            <a:spLocks noGrp="1"/>
          </p:cNvSpPr>
          <p:nvPr>
            <p:ph idx="1"/>
          </p:nvPr>
        </p:nvSpPr>
        <p:spPr/>
        <p:txBody>
          <a:bodyPr/>
          <a:lstStyle/>
          <a:p>
            <a:pPr marL="0" indent="0">
              <a:buNone/>
            </a:pPr>
            <a:r>
              <a:rPr lang="en-GB" dirty="0"/>
              <a:t>- Identify the skills for a good discussion</a:t>
            </a:r>
          </a:p>
          <a:p>
            <a:pPr marL="0" indent="0">
              <a:buNone/>
            </a:pPr>
            <a:r>
              <a:rPr lang="en-GB" dirty="0"/>
              <a:t>- Practise those skills</a:t>
            </a:r>
          </a:p>
          <a:p>
            <a:pPr marL="0" indent="0">
              <a:buNone/>
            </a:pPr>
            <a:r>
              <a:rPr lang="en-GB" dirty="0"/>
              <a:t>- Discuss the assessment criteria for the speaking and listening assessment</a:t>
            </a:r>
          </a:p>
          <a:p>
            <a:pPr marL="0" indent="0">
              <a:buNone/>
            </a:pPr>
            <a:r>
              <a:rPr lang="en-GB" dirty="0"/>
              <a:t>- Begin to prepare for assessed formal discussion</a:t>
            </a:r>
          </a:p>
          <a:p>
            <a:pPr marL="0" indent="0">
              <a:buNone/>
            </a:pPr>
            <a:endParaRPr lang="en-GB" dirty="0"/>
          </a:p>
          <a:p>
            <a:pPr marL="0" indent="0">
              <a:buNone/>
            </a:pPr>
            <a:r>
              <a:rPr lang="en-GB" dirty="0"/>
              <a:t>All resources are on ACL Gateway. Plus a few extras…</a:t>
            </a:r>
          </a:p>
        </p:txBody>
      </p:sp>
    </p:spTree>
    <p:extLst>
      <p:ext uri="{BB962C8B-B14F-4D97-AF65-F5344CB8AC3E}">
        <p14:creationId xmlns:p14="http://schemas.microsoft.com/office/powerpoint/2010/main" val="3399337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F728B-1D47-44FE-9C63-77119ED5B469}"/>
              </a:ext>
            </a:extLst>
          </p:cNvPr>
          <p:cNvSpPr>
            <a:spLocks noGrp="1"/>
          </p:cNvSpPr>
          <p:nvPr>
            <p:ph type="title"/>
          </p:nvPr>
        </p:nvSpPr>
        <p:spPr/>
        <p:txBody>
          <a:bodyPr/>
          <a:lstStyle/>
          <a:p>
            <a:r>
              <a:rPr lang="en-GB" dirty="0"/>
              <a:t>What is a formal discussion?</a:t>
            </a:r>
          </a:p>
        </p:txBody>
      </p:sp>
      <p:sp>
        <p:nvSpPr>
          <p:cNvPr id="3" name="Content Placeholder 2">
            <a:extLst>
              <a:ext uri="{FF2B5EF4-FFF2-40B4-BE49-F238E27FC236}">
                <a16:creationId xmlns:a16="http://schemas.microsoft.com/office/drawing/2014/main" id="{1FA251D0-4CE3-41FA-9003-949065410872}"/>
              </a:ext>
            </a:extLst>
          </p:cNvPr>
          <p:cNvSpPr>
            <a:spLocks noGrp="1"/>
          </p:cNvSpPr>
          <p:nvPr>
            <p:ph idx="1"/>
          </p:nvPr>
        </p:nvSpPr>
        <p:spPr/>
        <p:txBody>
          <a:bodyPr/>
          <a:lstStyle/>
          <a:p>
            <a:r>
              <a:rPr lang="en-GB" dirty="0"/>
              <a:t>Your thoughts?</a:t>
            </a:r>
          </a:p>
          <a:p>
            <a:endParaRPr lang="en-GB" dirty="0"/>
          </a:p>
          <a:p>
            <a:r>
              <a:rPr lang="en-GB" dirty="0"/>
              <a:t>- Group of people</a:t>
            </a:r>
          </a:p>
          <a:p>
            <a:r>
              <a:rPr lang="en-GB" dirty="0"/>
              <a:t>- Has a purpose</a:t>
            </a:r>
          </a:p>
          <a:p>
            <a:r>
              <a:rPr lang="en-GB" dirty="0"/>
              <a:t>- Formal language</a:t>
            </a:r>
          </a:p>
        </p:txBody>
      </p:sp>
    </p:spTree>
    <p:extLst>
      <p:ext uri="{BB962C8B-B14F-4D97-AF65-F5344CB8AC3E}">
        <p14:creationId xmlns:p14="http://schemas.microsoft.com/office/powerpoint/2010/main" val="2748317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4E30B-67B6-4FE5-98A8-90E059AA9014}"/>
              </a:ext>
            </a:extLst>
          </p:cNvPr>
          <p:cNvSpPr>
            <a:spLocks noGrp="1"/>
          </p:cNvSpPr>
          <p:nvPr>
            <p:ph type="title"/>
          </p:nvPr>
        </p:nvSpPr>
        <p:spPr/>
        <p:txBody>
          <a:bodyPr/>
          <a:lstStyle/>
          <a:p>
            <a:r>
              <a:rPr lang="en-GB" dirty="0"/>
              <a:t>S&amp;L self-assessment – your results?</a:t>
            </a:r>
          </a:p>
        </p:txBody>
      </p:sp>
      <p:sp>
        <p:nvSpPr>
          <p:cNvPr id="3" name="Content Placeholder 2">
            <a:extLst>
              <a:ext uri="{FF2B5EF4-FFF2-40B4-BE49-F238E27FC236}">
                <a16:creationId xmlns:a16="http://schemas.microsoft.com/office/drawing/2014/main" id="{3BC00F73-1326-40EA-AA06-D35A6B6C725E}"/>
              </a:ext>
            </a:extLst>
          </p:cNvPr>
          <p:cNvSpPr>
            <a:spLocks noGrp="1"/>
          </p:cNvSpPr>
          <p:nvPr>
            <p:ph idx="1"/>
          </p:nvPr>
        </p:nvSpPr>
        <p:spPr/>
        <p:txBody>
          <a:bodyPr>
            <a:normAutofit fontScale="92500" lnSpcReduction="10000"/>
          </a:bodyPr>
          <a:lstStyle/>
          <a:p>
            <a:pPr>
              <a:lnSpc>
                <a:spcPct val="120000"/>
              </a:lnSpc>
            </a:pPr>
            <a:r>
              <a:rPr lang="en-GB" sz="1400" b="1" dirty="0">
                <a:solidFill>
                  <a:schemeClr val="tx1"/>
                </a:solidFill>
              </a:rPr>
              <a:t>You answered mostly As</a:t>
            </a:r>
          </a:p>
          <a:p>
            <a:pPr>
              <a:lnSpc>
                <a:spcPct val="120000"/>
              </a:lnSpc>
            </a:pPr>
            <a:r>
              <a:rPr lang="en-GB" sz="1400" dirty="0">
                <a:solidFill>
                  <a:schemeClr val="tx1"/>
                </a:solidFill>
              </a:rPr>
              <a:t>Your answers suggest that speaking and listening in a group is right up your street! You would do well in an assessment by engaging so well with the tasks. Speaking in a group gives you a platform to be heard, and you enjoy challenging others' views. However, it's easy to fall into the trap of taking centre stage when you're this fluent and articulate, so make sure you allow others to be heard too!</a:t>
            </a:r>
          </a:p>
          <a:p>
            <a:pPr>
              <a:lnSpc>
                <a:spcPct val="120000"/>
              </a:lnSpc>
            </a:pPr>
            <a:r>
              <a:rPr lang="en-GB" sz="1400" b="1" dirty="0">
                <a:solidFill>
                  <a:schemeClr val="tx1"/>
                </a:solidFill>
              </a:rPr>
              <a:t>You answered mostly Bs</a:t>
            </a:r>
          </a:p>
          <a:p>
            <a:pPr>
              <a:lnSpc>
                <a:spcPct val="120000"/>
              </a:lnSpc>
            </a:pPr>
            <a:r>
              <a:rPr lang="en-GB" sz="1400" dirty="0">
                <a:solidFill>
                  <a:schemeClr val="tx1"/>
                </a:solidFill>
              </a:rPr>
              <a:t>Your answers suggest you're pretty good at speaking and listening in a group, and would do fine in an assessment. Your contributions are confident, but perhaps you need to challenge others more, and develop the discussion. You are also a good listener, but could ask more questions to understand more about what others have got to say.</a:t>
            </a:r>
          </a:p>
          <a:p>
            <a:pPr>
              <a:lnSpc>
                <a:spcPct val="120000"/>
              </a:lnSpc>
            </a:pPr>
            <a:r>
              <a:rPr lang="en-GB" sz="1400" b="1" dirty="0">
                <a:solidFill>
                  <a:schemeClr val="tx1"/>
                </a:solidFill>
              </a:rPr>
              <a:t>You answered mostly Cs</a:t>
            </a:r>
          </a:p>
          <a:p>
            <a:pPr>
              <a:lnSpc>
                <a:spcPct val="120000"/>
              </a:lnSpc>
            </a:pPr>
            <a:r>
              <a:rPr lang="en-GB" sz="1400" dirty="0">
                <a:solidFill>
                  <a:schemeClr val="tx1"/>
                </a:solidFill>
              </a:rPr>
              <a:t>Your answers suggest you are less confident speaking and listening in a group. This might be because you are shy or because English is not your first language. You would struggle to shine in an assessment if you make few responses and show limited interest in what is being discussed. You can follow what is being said, but if you want to pass the assessment you will need to push yourself a little more, make your ideas more relevant to the discussion topic and question what others say.</a:t>
            </a:r>
          </a:p>
        </p:txBody>
      </p:sp>
    </p:spTree>
    <p:extLst>
      <p:ext uri="{BB962C8B-B14F-4D97-AF65-F5344CB8AC3E}">
        <p14:creationId xmlns:p14="http://schemas.microsoft.com/office/powerpoint/2010/main" val="761617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897C8-9691-4EA8-9A73-C94153E58993}"/>
              </a:ext>
            </a:extLst>
          </p:cNvPr>
          <p:cNvSpPr>
            <a:spLocks noGrp="1"/>
          </p:cNvSpPr>
          <p:nvPr>
            <p:ph type="title"/>
          </p:nvPr>
        </p:nvSpPr>
        <p:spPr/>
        <p:txBody>
          <a:bodyPr/>
          <a:lstStyle/>
          <a:p>
            <a:r>
              <a:rPr lang="en-GB" dirty="0"/>
              <a:t>Breakout session</a:t>
            </a:r>
          </a:p>
        </p:txBody>
      </p:sp>
      <p:sp>
        <p:nvSpPr>
          <p:cNvPr id="3" name="Content Placeholder 2">
            <a:extLst>
              <a:ext uri="{FF2B5EF4-FFF2-40B4-BE49-F238E27FC236}">
                <a16:creationId xmlns:a16="http://schemas.microsoft.com/office/drawing/2014/main" id="{010E0D0C-56C8-4ECA-B84E-62243E14D030}"/>
              </a:ext>
            </a:extLst>
          </p:cNvPr>
          <p:cNvSpPr>
            <a:spLocks noGrp="1"/>
          </p:cNvSpPr>
          <p:nvPr>
            <p:ph idx="1"/>
          </p:nvPr>
        </p:nvSpPr>
        <p:spPr/>
        <p:txBody>
          <a:bodyPr>
            <a:normAutofit/>
          </a:bodyPr>
          <a:lstStyle/>
          <a:p>
            <a:pPr>
              <a:lnSpc>
                <a:spcPct val="150000"/>
              </a:lnSpc>
            </a:pPr>
            <a:r>
              <a:rPr lang="en-GB" sz="3600" dirty="0"/>
              <a:t>Two groups</a:t>
            </a:r>
          </a:p>
          <a:p>
            <a:pPr lvl="1">
              <a:lnSpc>
                <a:spcPct val="150000"/>
              </a:lnSpc>
            </a:pPr>
            <a:r>
              <a:rPr lang="en-GB" sz="3200" dirty="0"/>
              <a:t>Group 1 - in a discussion what does a good </a:t>
            </a:r>
            <a:r>
              <a:rPr lang="en-GB" sz="3200" i="1" u="sng" dirty="0"/>
              <a:t>speaker</a:t>
            </a:r>
            <a:r>
              <a:rPr lang="en-GB" sz="3200" dirty="0"/>
              <a:t> do?</a:t>
            </a:r>
          </a:p>
          <a:p>
            <a:pPr lvl="1">
              <a:lnSpc>
                <a:spcPct val="150000"/>
              </a:lnSpc>
            </a:pPr>
            <a:r>
              <a:rPr lang="en-GB" sz="3200" dirty="0"/>
              <a:t>Group 2 - in a discussion what does a good </a:t>
            </a:r>
            <a:r>
              <a:rPr lang="en-GB" sz="3200" i="1" u="sng" dirty="0"/>
              <a:t>listener</a:t>
            </a:r>
            <a:r>
              <a:rPr lang="en-GB" sz="3200" dirty="0"/>
              <a:t> do?</a:t>
            </a:r>
          </a:p>
        </p:txBody>
      </p:sp>
    </p:spTree>
    <p:extLst>
      <p:ext uri="{BB962C8B-B14F-4D97-AF65-F5344CB8AC3E}">
        <p14:creationId xmlns:p14="http://schemas.microsoft.com/office/powerpoint/2010/main" val="338467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822E4-A94A-4517-ACA6-377365B143A2}"/>
              </a:ext>
            </a:extLst>
          </p:cNvPr>
          <p:cNvSpPr>
            <a:spLocks noGrp="1"/>
          </p:cNvSpPr>
          <p:nvPr>
            <p:ph type="title"/>
          </p:nvPr>
        </p:nvSpPr>
        <p:spPr/>
        <p:txBody>
          <a:bodyPr/>
          <a:lstStyle/>
          <a:p>
            <a:endParaRPr lang="en-GB" dirty="0"/>
          </a:p>
        </p:txBody>
      </p:sp>
      <p:graphicFrame>
        <p:nvGraphicFramePr>
          <p:cNvPr id="4" name="Content Placeholder 3">
            <a:extLst>
              <a:ext uri="{FF2B5EF4-FFF2-40B4-BE49-F238E27FC236}">
                <a16:creationId xmlns:a16="http://schemas.microsoft.com/office/drawing/2014/main" id="{4159EF7C-2918-4A3A-84C3-93A6BA4A7D1A}"/>
              </a:ext>
            </a:extLst>
          </p:cNvPr>
          <p:cNvGraphicFramePr>
            <a:graphicFrameLocks noGrp="1"/>
          </p:cNvGraphicFramePr>
          <p:nvPr>
            <p:ph idx="1"/>
            <p:extLst>
              <p:ext uri="{D42A27DB-BD31-4B8C-83A1-F6EECF244321}">
                <p14:modId xmlns:p14="http://schemas.microsoft.com/office/powerpoint/2010/main" val="852771718"/>
              </p:ext>
            </p:extLst>
          </p:nvPr>
        </p:nvGraphicFramePr>
        <p:xfrm>
          <a:off x="1257300" y="1904999"/>
          <a:ext cx="9898380" cy="3819525"/>
        </p:xfrm>
        <a:graphic>
          <a:graphicData uri="http://schemas.openxmlformats.org/drawingml/2006/table">
            <a:tbl>
              <a:tblPr firstRow="1" firstCol="1" bandRow="1">
                <a:tableStyleId>{5C22544A-7EE6-4342-B048-85BDC9FD1C3A}</a:tableStyleId>
              </a:tblPr>
              <a:tblGrid>
                <a:gridCol w="5019054">
                  <a:extLst>
                    <a:ext uri="{9D8B030D-6E8A-4147-A177-3AD203B41FA5}">
                      <a16:colId xmlns:a16="http://schemas.microsoft.com/office/drawing/2014/main" val="211706578"/>
                    </a:ext>
                  </a:extLst>
                </a:gridCol>
                <a:gridCol w="4879326">
                  <a:extLst>
                    <a:ext uri="{9D8B030D-6E8A-4147-A177-3AD203B41FA5}">
                      <a16:colId xmlns:a16="http://schemas.microsoft.com/office/drawing/2014/main" val="2150386549"/>
                    </a:ext>
                  </a:extLst>
                </a:gridCol>
              </a:tblGrid>
              <a:tr h="525757">
                <a:tc>
                  <a:txBody>
                    <a:bodyPr/>
                    <a:lstStyle/>
                    <a:p>
                      <a:pPr>
                        <a:lnSpc>
                          <a:spcPct val="107000"/>
                        </a:lnSpc>
                        <a:spcAft>
                          <a:spcPts val="0"/>
                        </a:spcAft>
                      </a:pPr>
                      <a:r>
                        <a:rPr lang="en-GB" sz="2400">
                          <a:effectLst/>
                        </a:rPr>
                        <a:t>A good speaker…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400">
                          <a:effectLst/>
                        </a:rPr>
                        <a:t>A good listener…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359643"/>
                  </a:ext>
                </a:extLst>
              </a:tr>
              <a:tr h="3293768">
                <a:tc>
                  <a:txBody>
                    <a:bodyPr/>
                    <a:lstStyle/>
                    <a:p>
                      <a:pPr marL="342900" lvl="0" indent="-342900">
                        <a:lnSpc>
                          <a:spcPct val="107000"/>
                        </a:lnSpc>
                        <a:spcAft>
                          <a:spcPts val="0"/>
                        </a:spcAft>
                        <a:buFont typeface="Symbol" panose="05050102010706020507" pitchFamily="18" charset="2"/>
                        <a:buChar char=""/>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24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983746"/>
                  </a:ext>
                </a:extLst>
              </a:tr>
            </a:tbl>
          </a:graphicData>
        </a:graphic>
      </p:graphicFrame>
    </p:spTree>
    <p:extLst>
      <p:ext uri="{BB962C8B-B14F-4D97-AF65-F5344CB8AC3E}">
        <p14:creationId xmlns:p14="http://schemas.microsoft.com/office/powerpoint/2010/main" val="737007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603A4-83F4-42DF-918F-11F93DC3447A}"/>
              </a:ext>
            </a:extLst>
          </p:cNvPr>
          <p:cNvSpPr>
            <a:spLocks noGrp="1"/>
          </p:cNvSpPr>
          <p:nvPr>
            <p:ph type="title"/>
          </p:nvPr>
        </p:nvSpPr>
        <p:spPr/>
        <p:txBody>
          <a:bodyPr/>
          <a:lstStyle/>
          <a:p>
            <a:r>
              <a:rPr lang="en-GB" dirty="0"/>
              <a:t>Let’s look at some examples</a:t>
            </a:r>
          </a:p>
        </p:txBody>
      </p:sp>
      <p:sp>
        <p:nvSpPr>
          <p:cNvPr id="3" name="Content Placeholder 2">
            <a:extLst>
              <a:ext uri="{FF2B5EF4-FFF2-40B4-BE49-F238E27FC236}">
                <a16:creationId xmlns:a16="http://schemas.microsoft.com/office/drawing/2014/main" id="{9618486B-6D17-4D3D-BF40-88357D93F9BC}"/>
              </a:ext>
            </a:extLst>
          </p:cNvPr>
          <p:cNvSpPr>
            <a:spLocks noGrp="1"/>
          </p:cNvSpPr>
          <p:nvPr>
            <p:ph idx="1"/>
          </p:nvPr>
        </p:nvSpPr>
        <p:spPr/>
        <p:txBody>
          <a:bodyPr/>
          <a:lstStyle/>
          <a:p>
            <a:r>
              <a:rPr lang="en-GB" u="sng" dirty="0">
                <a:hlinkClick r:id="rId2"/>
              </a:rPr>
              <a:t>https://www.open.edu/openlearn/ocw/mod/oucontent/view.php?id=85813&amp;section=3.3</a:t>
            </a:r>
            <a:endParaRPr lang="en-GB" u="sng" dirty="0"/>
          </a:p>
          <a:p>
            <a:endParaRPr lang="en-GB" dirty="0"/>
          </a:p>
        </p:txBody>
      </p:sp>
    </p:spTree>
    <p:extLst>
      <p:ext uri="{BB962C8B-B14F-4D97-AF65-F5344CB8AC3E}">
        <p14:creationId xmlns:p14="http://schemas.microsoft.com/office/powerpoint/2010/main" val="2482336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822E4-A94A-4517-ACA6-377365B143A2}"/>
              </a:ext>
            </a:extLst>
          </p:cNvPr>
          <p:cNvSpPr>
            <a:spLocks noGrp="1"/>
          </p:cNvSpPr>
          <p:nvPr>
            <p:ph type="title"/>
          </p:nvPr>
        </p:nvSpPr>
        <p:spPr/>
        <p:txBody>
          <a:bodyPr/>
          <a:lstStyle/>
          <a:p>
            <a:r>
              <a:rPr lang="en-GB" dirty="0"/>
              <a:t>Anything else to add?</a:t>
            </a:r>
          </a:p>
        </p:txBody>
      </p:sp>
      <p:graphicFrame>
        <p:nvGraphicFramePr>
          <p:cNvPr id="4" name="Content Placeholder 3">
            <a:extLst>
              <a:ext uri="{FF2B5EF4-FFF2-40B4-BE49-F238E27FC236}">
                <a16:creationId xmlns:a16="http://schemas.microsoft.com/office/drawing/2014/main" id="{4159EF7C-2918-4A3A-84C3-93A6BA4A7D1A}"/>
              </a:ext>
            </a:extLst>
          </p:cNvPr>
          <p:cNvGraphicFramePr>
            <a:graphicFrameLocks noGrp="1"/>
          </p:cNvGraphicFramePr>
          <p:nvPr>
            <p:ph idx="1"/>
          </p:nvPr>
        </p:nvGraphicFramePr>
        <p:xfrm>
          <a:off x="1257300" y="1904999"/>
          <a:ext cx="9898380" cy="3819525"/>
        </p:xfrm>
        <a:graphic>
          <a:graphicData uri="http://schemas.openxmlformats.org/drawingml/2006/table">
            <a:tbl>
              <a:tblPr firstRow="1" firstCol="1" bandRow="1">
                <a:tableStyleId>{5C22544A-7EE6-4342-B048-85BDC9FD1C3A}</a:tableStyleId>
              </a:tblPr>
              <a:tblGrid>
                <a:gridCol w="5019054">
                  <a:extLst>
                    <a:ext uri="{9D8B030D-6E8A-4147-A177-3AD203B41FA5}">
                      <a16:colId xmlns:a16="http://schemas.microsoft.com/office/drawing/2014/main" val="211706578"/>
                    </a:ext>
                  </a:extLst>
                </a:gridCol>
                <a:gridCol w="4879326">
                  <a:extLst>
                    <a:ext uri="{9D8B030D-6E8A-4147-A177-3AD203B41FA5}">
                      <a16:colId xmlns:a16="http://schemas.microsoft.com/office/drawing/2014/main" val="2150386549"/>
                    </a:ext>
                  </a:extLst>
                </a:gridCol>
              </a:tblGrid>
              <a:tr h="525757">
                <a:tc>
                  <a:txBody>
                    <a:bodyPr/>
                    <a:lstStyle/>
                    <a:p>
                      <a:pPr>
                        <a:lnSpc>
                          <a:spcPct val="107000"/>
                        </a:lnSpc>
                        <a:spcAft>
                          <a:spcPts val="0"/>
                        </a:spcAft>
                      </a:pPr>
                      <a:r>
                        <a:rPr lang="en-GB" sz="2400">
                          <a:effectLst/>
                        </a:rPr>
                        <a:t>A good speaker…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400">
                          <a:effectLst/>
                        </a:rPr>
                        <a:t>A good listener…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359643"/>
                  </a:ext>
                </a:extLst>
              </a:tr>
              <a:tr h="3293768">
                <a:tc>
                  <a:txBody>
                    <a:bodyPr/>
                    <a:lstStyle/>
                    <a:p>
                      <a:pPr marL="342900" lvl="0" indent="-342900">
                        <a:lnSpc>
                          <a:spcPct val="107000"/>
                        </a:lnSpc>
                        <a:spcAft>
                          <a:spcPts val="0"/>
                        </a:spcAft>
                        <a:buFont typeface="Symbol" panose="05050102010706020507" pitchFamily="18" charset="2"/>
                        <a:buChar char=""/>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endParaRPr>
                    </a:p>
                    <a:p>
                      <a:pPr>
                        <a:lnSpc>
                          <a:spcPct val="107000"/>
                        </a:lnSpc>
                        <a:spcAft>
                          <a:spcPts val="0"/>
                        </a:spcAft>
                      </a:pPr>
                      <a:r>
                        <a:rPr lang="en-GB" sz="24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24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983746"/>
                  </a:ext>
                </a:extLst>
              </a:tr>
            </a:tbl>
          </a:graphicData>
        </a:graphic>
      </p:graphicFrame>
    </p:spTree>
    <p:extLst>
      <p:ext uri="{BB962C8B-B14F-4D97-AF65-F5344CB8AC3E}">
        <p14:creationId xmlns:p14="http://schemas.microsoft.com/office/powerpoint/2010/main" val="45885783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99</TotalTime>
  <Words>894</Words>
  <Application>Microsoft Office PowerPoint</Application>
  <PresentationFormat>Widescreen</PresentationFormat>
  <Paragraphs>102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Symbol</vt:lpstr>
      <vt:lpstr>Retrospect</vt:lpstr>
      <vt:lpstr>Discussion skills</vt:lpstr>
      <vt:lpstr>Poll</vt:lpstr>
      <vt:lpstr>Session aims</vt:lpstr>
      <vt:lpstr>What is a formal discussion?</vt:lpstr>
      <vt:lpstr>S&amp;L self-assessment – your results?</vt:lpstr>
      <vt:lpstr>Breakout session</vt:lpstr>
      <vt:lpstr>PowerPoint Presentation</vt:lpstr>
      <vt:lpstr>Let’s look at some examples</vt:lpstr>
      <vt:lpstr>Anything else to add?</vt:lpstr>
      <vt:lpstr>What is the role of a meeting chair?</vt:lpstr>
      <vt:lpstr>Time for you to have a formal discussion …</vt:lpstr>
      <vt:lpstr>Discussion subject</vt:lpstr>
      <vt:lpstr>Feedback on discussion</vt:lpstr>
      <vt:lpstr>Top 10 S&amp;L skills required at work</vt:lpstr>
      <vt:lpstr>Speaking and listening assessment</vt:lpstr>
      <vt:lpstr>Speaking and listening assessment criteria</vt:lpstr>
      <vt:lpstr>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skills</dc:title>
  <dc:creator>jrobinson655@btinternet.com</dc:creator>
  <cp:lastModifiedBy>jrobinson655@btinternet.com</cp:lastModifiedBy>
  <cp:revision>11</cp:revision>
  <dcterms:created xsi:type="dcterms:W3CDTF">2020-04-18T14:57:57Z</dcterms:created>
  <dcterms:modified xsi:type="dcterms:W3CDTF">2020-04-18T16:37:55Z</dcterms:modified>
</cp:coreProperties>
</file>