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4" r:id="rId4"/>
    <p:sldId id="266" r:id="rId5"/>
    <p:sldId id="267" r:id="rId6"/>
    <p:sldId id="268" r:id="rId7"/>
    <p:sldId id="257" r:id="rId8"/>
    <p:sldId id="258" r:id="rId9"/>
    <p:sldId id="259" r:id="rId10"/>
    <p:sldId id="270" r:id="rId11"/>
    <p:sldId id="260" r:id="rId12"/>
    <p:sldId id="261" r:id="rId13"/>
    <p:sldId id="262" r:id="rId14"/>
    <p:sldId id="263" r:id="rId15"/>
    <p:sldId id="264" r:id="rId16"/>
    <p:sldId id="265" r:id="rId17"/>
    <p:sldId id="273" r:id="rId18"/>
    <p:sldId id="271" r:id="rId19"/>
    <p:sldId id="272" r:id="rId20"/>
    <p:sldId id="276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27" autoAdjust="0"/>
    <p:restoredTop sz="94660"/>
  </p:normalViewPr>
  <p:slideViewPr>
    <p:cSldViewPr>
      <p:cViewPr varScale="1">
        <p:scale>
          <a:sx n="98" d="100"/>
          <a:sy n="98" d="100"/>
        </p:scale>
        <p:origin x="1017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Cím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cxnSp>
        <p:nvCxnSpPr>
          <p:cNvPr id="8" name="Egyenes összekötő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zis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átum hely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16" name="Dia számának hely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artalom helye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15" name="Dia számának hely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Élőláb hely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Cím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cxnSp>
        <p:nvCxnSpPr>
          <p:cNvPr id="7" name="Egyenes összekötő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32" name="Tartalom helye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34" name="Tartalom helye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2" name="Szöveg hely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cxnSp>
        <p:nvCxnSpPr>
          <p:cNvPr id="10" name="Egyenes összekötő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artalom helye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31" name="Cím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Dátum hely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Dátum hely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zöveg hely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24" name="Dátum hely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9361B19-CCE0-42C9-A3FD-B7551BA7A269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ím hely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topics/z4hrt39/articles/zfxfwty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topics/z4hrt39/articles/zfxfwt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How to improve your writing</a:t>
            </a:r>
            <a:endParaRPr lang="en-US" dirty="0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 Sentences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924944"/>
            <a:ext cx="7067128" cy="3171056"/>
          </a:xfrm>
        </p:spPr>
        <p:txBody>
          <a:bodyPr/>
          <a:lstStyle/>
          <a:p>
            <a:r>
              <a:rPr lang="en-GB" b="1" dirty="0"/>
              <a:t>My mate came round and said, 'Do you want to go out?' and I did so we went to </a:t>
            </a:r>
            <a:r>
              <a:rPr lang="en-GB" b="1" dirty="0" smtClean="0"/>
              <a:t>the park </a:t>
            </a:r>
            <a:r>
              <a:rPr lang="en-GB" b="1" dirty="0"/>
              <a:t>and sat around for a bit and then these other girls came over who we knew </a:t>
            </a:r>
            <a:r>
              <a:rPr lang="en-GB" b="1" dirty="0" smtClean="0"/>
              <a:t>from school </a:t>
            </a:r>
            <a:r>
              <a:rPr lang="en-GB" b="1" dirty="0"/>
              <a:t>so we started talking to them and then we felt a bit hungry so...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340496"/>
          </a:xfrm>
        </p:spPr>
        <p:txBody>
          <a:bodyPr>
            <a:normAutofit/>
          </a:bodyPr>
          <a:lstStyle/>
          <a:p>
            <a:r>
              <a:rPr lang="en-GB" dirty="0" smtClean="0"/>
              <a:t>Run–on task – Correct this run- on sentence using conjunctions and/ or punctuation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667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Write your own words, phrases and clauses using the conjunction </a:t>
            </a:r>
            <a:r>
              <a:rPr lang="en-GB" i="1" dirty="0" smtClean="0"/>
              <a:t>AND</a:t>
            </a:r>
            <a:r>
              <a:rPr lang="en-GB" dirty="0" smtClean="0"/>
              <a:t>.</a:t>
            </a:r>
            <a:endParaRPr lang="en-US" dirty="0"/>
          </a:p>
        </p:txBody>
      </p:sp>
      <p:sp>
        <p:nvSpPr>
          <p:cNvPr id="4" name="Ellipszis feliratnak 3"/>
          <p:cNvSpPr/>
          <p:nvPr/>
        </p:nvSpPr>
        <p:spPr>
          <a:xfrm>
            <a:off x="755576" y="1578361"/>
            <a:ext cx="7776864" cy="5256584"/>
          </a:xfrm>
          <a:prstGeom prst="wedgeEllipseCallout">
            <a:avLst>
              <a:gd name="adj1" fmla="val -49952"/>
              <a:gd name="adj2" fmla="val 456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323528" y="1124744"/>
          <a:ext cx="843528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1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9296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for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and 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nor 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but 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or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yet 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so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after                           </a:t>
                      </a:r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until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although </a:t>
                      </a:r>
                      <a:r>
                        <a:rPr lang="en-GB" dirty="0" smtClean="0"/>
                        <a:t>               </a:t>
                      </a:r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unless 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as </a:t>
                      </a:r>
                      <a:r>
                        <a:rPr lang="en-GB" dirty="0" smtClean="0"/>
                        <a:t>                           </a:t>
                      </a:r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though</a:t>
                      </a:r>
                    </a:p>
                    <a:p>
                      <a:r>
                        <a:rPr lang="en-GB" dirty="0" smtClean="0"/>
                        <a:t>as if                          </a:t>
                      </a:r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where</a:t>
                      </a:r>
                    </a:p>
                    <a:p>
                      <a:r>
                        <a:rPr lang="en-GB" dirty="0" smtClean="0"/>
                        <a:t>as long</a:t>
                      </a:r>
                      <a:r>
                        <a:rPr lang="en-GB" baseline="0" dirty="0" smtClean="0"/>
                        <a:t> as                 </a:t>
                      </a:r>
                      <a:r>
                        <a:rPr lang="en-GB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when</a:t>
                      </a:r>
                    </a:p>
                    <a:p>
                      <a:r>
                        <a:rPr lang="en-GB" baseline="0" dirty="0" smtClean="0"/>
                        <a:t>as much as              </a:t>
                      </a:r>
                      <a:r>
                        <a:rPr lang="en-GB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while</a:t>
                      </a:r>
                    </a:p>
                    <a:p>
                      <a:r>
                        <a:rPr lang="en-GB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because </a:t>
                      </a:r>
                    </a:p>
                    <a:p>
                      <a:r>
                        <a:rPr lang="en-GB" baseline="0" dirty="0" smtClean="0"/>
                        <a:t>before</a:t>
                      </a:r>
                    </a:p>
                    <a:p>
                      <a:r>
                        <a:rPr lang="en-GB" baseline="0" dirty="0" smtClean="0"/>
                        <a:t>by the time</a:t>
                      </a:r>
                    </a:p>
                    <a:p>
                      <a:r>
                        <a:rPr lang="en-GB" baseline="0" dirty="0" smtClean="0"/>
                        <a:t>even if</a:t>
                      </a:r>
                    </a:p>
                    <a:p>
                      <a:r>
                        <a:rPr lang="en-GB" baseline="0" dirty="0" smtClean="0"/>
                        <a:t>even though</a:t>
                      </a:r>
                    </a:p>
                    <a:p>
                      <a:r>
                        <a:rPr lang="en-GB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if</a:t>
                      </a:r>
                    </a:p>
                    <a:p>
                      <a:r>
                        <a:rPr lang="en-GB" baseline="0" dirty="0" smtClean="0"/>
                        <a:t>in order that</a:t>
                      </a:r>
                    </a:p>
                    <a:p>
                      <a:r>
                        <a:rPr lang="en-GB" baseline="0" dirty="0" smtClean="0"/>
                        <a:t>in case</a:t>
                      </a:r>
                    </a:p>
                    <a:p>
                      <a:r>
                        <a:rPr lang="en-GB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since</a:t>
                      </a:r>
                    </a:p>
                    <a:p>
                      <a:r>
                        <a:rPr lang="en-GB" baseline="0" dirty="0" smtClean="0"/>
                        <a:t>so that</a:t>
                      </a:r>
                    </a:p>
                    <a:p>
                      <a:r>
                        <a:rPr lang="en-GB" baseline="0" dirty="0" smtClean="0"/>
                        <a:t>that</a:t>
                      </a:r>
                    </a:p>
                    <a:p>
                      <a:r>
                        <a:rPr lang="en-GB" baseline="0" dirty="0" smtClean="0"/>
                        <a:t>than</a:t>
                      </a:r>
                    </a:p>
                    <a:p>
                      <a:endParaRPr lang="en-GB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both...and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either...or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neither...nor</a:t>
                      </a:r>
                    </a:p>
                    <a:p>
                      <a:r>
                        <a:rPr lang="en-GB" dirty="0" smtClean="0"/>
                        <a:t>not only...but also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whether...or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/>
          <a:lstStyle/>
          <a:p>
            <a:r>
              <a:rPr lang="en-GB" i="1" dirty="0" smtClean="0"/>
              <a:t>‘AND’</a:t>
            </a:r>
            <a:r>
              <a:rPr lang="en-GB" dirty="0" smtClean="0"/>
              <a:t> is not the only conjunction!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 like learning English it makes me tired.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She was very small she couldn’t reach the shelf.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leaders of the two nations saw no hope for a settlement they were willing to meet again.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Some butterflies eat poisonous or bitter plants, this makes them taste bad for predators.</a:t>
            </a:r>
            <a:endParaRPr lang="en-US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Now try to correct these run-on sentences: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</a:t>
            </a:r>
          </a:p>
          <a:p>
            <a:r>
              <a:rPr lang="en-US" dirty="0" smtClean="0"/>
              <a:t>a) Greece is a fantastic country it has lovely people and great food. </a:t>
            </a:r>
          </a:p>
          <a:p>
            <a:r>
              <a:rPr lang="en-US" dirty="0" smtClean="0"/>
              <a:t>b) Despite a long flight, arriving in Athens is always a good feeling. </a:t>
            </a:r>
          </a:p>
          <a:p>
            <a:r>
              <a:rPr lang="en-US" dirty="0" smtClean="0"/>
              <a:t>c) She gave me a withering stare I was really scared.</a:t>
            </a:r>
          </a:p>
          <a:p>
            <a:r>
              <a:rPr lang="en-US" dirty="0" smtClean="0"/>
              <a:t>d) There is nothing better for a cold than a hot whisky and a big box of chocolates. </a:t>
            </a:r>
          </a:p>
          <a:p>
            <a:endParaRPr lang="en-US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Identifying run-on sentences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63344"/>
          </a:xfrm>
        </p:spPr>
        <p:txBody>
          <a:bodyPr/>
          <a:lstStyle/>
          <a:p>
            <a:r>
              <a:rPr lang="en-US" dirty="0" smtClean="0"/>
              <a:t>2</a:t>
            </a:r>
          </a:p>
          <a:p>
            <a:r>
              <a:rPr lang="en-US" dirty="0" smtClean="0"/>
              <a:t>a) The chest contained large amounts of gold, rubies, sapphires and other precious stones. </a:t>
            </a:r>
          </a:p>
          <a:p>
            <a:r>
              <a:rPr lang="en-US" dirty="0" smtClean="0"/>
              <a:t>b) She ran out of the room the shadows in the corner had scared her. </a:t>
            </a:r>
          </a:p>
          <a:p>
            <a:r>
              <a:rPr lang="en-US" dirty="0" smtClean="0"/>
              <a:t>c) I will never fly again it is far too polluting.</a:t>
            </a:r>
          </a:p>
          <a:p>
            <a:r>
              <a:rPr lang="en-US" dirty="0" smtClean="0"/>
              <a:t>d) She always recycles her bottles they are collected twice a month. </a:t>
            </a:r>
          </a:p>
          <a:p>
            <a:endParaRPr lang="en-US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475312"/>
          </a:xfrm>
        </p:spPr>
        <p:txBody>
          <a:bodyPr/>
          <a:lstStyle/>
          <a:p>
            <a:r>
              <a:rPr lang="en-US" dirty="0" smtClean="0"/>
              <a:t>3</a:t>
            </a:r>
          </a:p>
          <a:p>
            <a:r>
              <a:rPr lang="en-US" dirty="0" smtClean="0"/>
              <a:t>a) I hate kippers the smell puts me off.</a:t>
            </a:r>
          </a:p>
          <a:p>
            <a:r>
              <a:rPr lang="en-US" dirty="0" smtClean="0"/>
              <a:t>b) Bill rushed to his mate's house there was cold Pepsi in the fridge.</a:t>
            </a:r>
          </a:p>
          <a:p>
            <a:r>
              <a:rPr lang="en-US" dirty="0" smtClean="0"/>
              <a:t>c) She never walks anywhere she is really lazy.</a:t>
            </a:r>
          </a:p>
          <a:p>
            <a:r>
              <a:rPr lang="en-US" dirty="0" smtClean="0"/>
              <a:t>d) Tim loves jelly strawberry it is his </a:t>
            </a:r>
            <a:r>
              <a:rPr lang="en-US" dirty="0" err="1" smtClean="0"/>
              <a:t>favourite</a:t>
            </a:r>
            <a:r>
              <a:rPr lang="en-US" dirty="0" smtClean="0"/>
              <a:t> </a:t>
            </a:r>
            <a:r>
              <a:rPr lang="en-US" dirty="0" err="1" smtClean="0"/>
              <a:t>flavour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824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https://www.bbc.co.uk/bitesize/topics/z4hrt39/articles/zfxfwty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Sentences</a:t>
            </a:r>
            <a:r>
              <a:rPr lang="en-GB" dirty="0" smtClean="0"/>
              <a:t> – BBC </a:t>
            </a:r>
            <a:r>
              <a:rPr lang="en-GB" dirty="0" err="1" smtClean="0"/>
              <a:t>Bitesize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571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</a:t>
            </a:r>
            <a:r>
              <a:rPr lang="en-GB" b="1" dirty="0"/>
              <a:t>complex sentence </a:t>
            </a:r>
            <a:r>
              <a:rPr lang="en-GB" dirty="0"/>
              <a:t>communicates more than one idea, and joins them in different</a:t>
            </a:r>
          </a:p>
          <a:p>
            <a:r>
              <a:rPr lang="en-GB" dirty="0"/>
              <a:t>ways. The ideas involve the use of commas to guide the reader through the sentence.</a:t>
            </a:r>
          </a:p>
          <a:p>
            <a:r>
              <a:rPr lang="en-GB" dirty="0"/>
              <a:t>The parts of the sentence - clauses - are joined by using conjunctions or connectives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Eg</a:t>
            </a:r>
            <a:endParaRPr lang="en-GB" dirty="0" smtClean="0"/>
          </a:p>
          <a:p>
            <a:r>
              <a:rPr lang="en-GB" b="1" dirty="0" smtClean="0"/>
              <a:t>Although </a:t>
            </a:r>
            <a:r>
              <a:rPr lang="en-GB" b="1" dirty="0"/>
              <a:t>we had to stay indoors because of the rain, there were plenty of videos to</a:t>
            </a:r>
          </a:p>
          <a:p>
            <a:r>
              <a:rPr lang="en-GB" b="1" dirty="0"/>
              <a:t>watch.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L1-L2 sentences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758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Simple</a:t>
            </a:r>
            <a:r>
              <a:rPr lang="en-GB" dirty="0"/>
              <a:t> - ‘George was feeling excited. It was dark in the forest.’</a:t>
            </a:r>
          </a:p>
          <a:p>
            <a:r>
              <a:rPr lang="en-GB" b="1" dirty="0"/>
              <a:t>Compound</a:t>
            </a:r>
            <a:r>
              <a:rPr lang="en-GB" dirty="0"/>
              <a:t> - ‘George was feeling excited and it was dark in the forest.’</a:t>
            </a:r>
          </a:p>
          <a:p>
            <a:r>
              <a:rPr lang="en-GB" b="1" dirty="0"/>
              <a:t>Complex</a:t>
            </a:r>
            <a:r>
              <a:rPr lang="en-GB" dirty="0"/>
              <a:t> - ‘George was feeling excited, despite the darkness of the forest.’</a:t>
            </a:r>
          </a:p>
          <a:p>
            <a:r>
              <a:rPr lang="en-GB" dirty="0"/>
              <a:t>The complex sentence example presents the reader with a more interesting idea and </a:t>
            </a:r>
            <a:r>
              <a:rPr lang="en-GB" b="1" dirty="0"/>
              <a:t>shows the relationship</a:t>
            </a:r>
            <a:r>
              <a:rPr lang="en-GB" dirty="0"/>
              <a:t> between George feeling excited and the darkness of the forest.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Developing a complex sentence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473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recognise when a run on sentence is being used</a:t>
            </a:r>
          </a:p>
          <a:p>
            <a:endParaRPr lang="en-GB" dirty="0" smtClean="0"/>
          </a:p>
          <a:p>
            <a:r>
              <a:rPr lang="en-GB" dirty="0" smtClean="0"/>
              <a:t>To use the knowledge gained in today’s lesson to avoid a run on sentence</a:t>
            </a:r>
          </a:p>
          <a:p>
            <a:endParaRPr lang="en-GB" dirty="0" smtClean="0"/>
          </a:p>
          <a:p>
            <a:r>
              <a:rPr lang="en-GB" dirty="0" smtClean="0"/>
              <a:t>Use conjunctions to join sentences</a:t>
            </a:r>
          </a:p>
          <a:p>
            <a:endParaRPr lang="en-GB" dirty="0" smtClean="0"/>
          </a:p>
          <a:p>
            <a:r>
              <a:rPr lang="en-GB" dirty="0" smtClean="0"/>
              <a:t>To create a variety of different sentence structures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 objectives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593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717032"/>
            <a:ext cx="6419056" cy="237896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3024336"/>
          </a:xfrm>
        </p:spPr>
        <p:txBody>
          <a:bodyPr>
            <a:normAutofit/>
          </a:bodyPr>
          <a:lstStyle/>
          <a:p>
            <a:r>
              <a:rPr lang="en-GB" sz="3200" dirty="0" smtClean="0"/>
              <a:t>Create a compound and a complex sentence using the same simple sentence that you have created.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64290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did you do?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Complete this short </a:t>
            </a:r>
            <a:r>
              <a:rPr lang="en-GB" dirty="0" smtClean="0">
                <a:hlinkClick r:id="rId2"/>
              </a:rPr>
              <a:t>quiz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5722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Let’s listen to your ideas about what makes a sentence before we continue</a:t>
            </a:r>
          </a:p>
          <a:p>
            <a:r>
              <a:rPr lang="en-GB" dirty="0" smtClean="0"/>
              <a:t>A sentence must have a verb</a:t>
            </a:r>
          </a:p>
          <a:p>
            <a:r>
              <a:rPr lang="en-GB" dirty="0" err="1" smtClean="0"/>
              <a:t>Eg</a:t>
            </a:r>
            <a:r>
              <a:rPr lang="en-GB" dirty="0" smtClean="0"/>
              <a:t> Mark walked to the shops</a:t>
            </a:r>
          </a:p>
          <a:p>
            <a:endParaRPr lang="en-GB" dirty="0"/>
          </a:p>
          <a:p>
            <a:r>
              <a:rPr lang="en-GB" dirty="0" smtClean="0"/>
              <a:t>A </a:t>
            </a:r>
            <a:r>
              <a:rPr lang="en-GB" dirty="0"/>
              <a:t>sentences must have a </a:t>
            </a:r>
            <a:r>
              <a:rPr lang="en-GB" dirty="0" smtClean="0"/>
              <a:t>subject – the subject is who or what the sentences is about </a:t>
            </a:r>
          </a:p>
          <a:p>
            <a:r>
              <a:rPr lang="en-GB" dirty="0" err="1" smtClean="0"/>
              <a:t>Eg</a:t>
            </a:r>
            <a:r>
              <a:rPr lang="en-GB" dirty="0" smtClean="0"/>
              <a:t> Joan loves to bake soda bread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makes a sentence?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8734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GB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3600" dirty="0" smtClean="0">
                <a:solidFill>
                  <a:schemeClr val="tx2">
                    <a:lumMod val="50000"/>
                  </a:schemeClr>
                </a:solidFill>
              </a:rPr>
              <a:t>Sarah</a:t>
            </a:r>
            <a:r>
              <a:rPr lang="en-GB" sz="3600" dirty="0" smtClean="0"/>
              <a:t> </a:t>
            </a:r>
            <a:r>
              <a:rPr lang="en-GB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loves</a:t>
            </a:r>
            <a:r>
              <a:rPr lang="en-GB" sz="3600" dirty="0" smtClean="0"/>
              <a:t> spaghetti.  </a:t>
            </a:r>
          </a:p>
          <a:p>
            <a:pPr algn="ctr"/>
            <a:r>
              <a:rPr lang="en-GB" dirty="0" smtClean="0">
                <a:solidFill>
                  <a:schemeClr val="tx2">
                    <a:lumMod val="50000"/>
                  </a:schemeClr>
                </a:solidFill>
              </a:rPr>
              <a:t>Subject</a:t>
            </a:r>
            <a:r>
              <a:rPr lang="en-GB" dirty="0" smtClean="0"/>
              <a:t> + </a:t>
            </a:r>
            <a:r>
              <a:rPr lang="en-GB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verb</a:t>
            </a:r>
          </a:p>
          <a:p>
            <a:pPr algn="ctr"/>
            <a:endParaRPr lang="en-GB" dirty="0" smtClean="0"/>
          </a:p>
          <a:p>
            <a:pPr algn="ctr"/>
            <a:r>
              <a:rPr lang="en-GB" sz="3600" dirty="0" smtClean="0">
                <a:solidFill>
                  <a:schemeClr val="tx2">
                    <a:lumMod val="50000"/>
                  </a:schemeClr>
                </a:solidFill>
              </a:rPr>
              <a:t>Spaghetti </a:t>
            </a:r>
            <a:r>
              <a:rPr lang="en-GB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is</a:t>
            </a:r>
            <a:r>
              <a:rPr lang="en-GB" sz="36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GB" sz="3600" dirty="0" smtClean="0"/>
              <a:t>delicious.  </a:t>
            </a:r>
          </a:p>
          <a:p>
            <a:pPr algn="ctr"/>
            <a:r>
              <a:rPr lang="en-GB" dirty="0" smtClean="0">
                <a:solidFill>
                  <a:schemeClr val="tx2">
                    <a:lumMod val="50000"/>
                  </a:schemeClr>
                </a:solidFill>
              </a:rPr>
              <a:t>Subject</a:t>
            </a:r>
            <a:r>
              <a:rPr lang="en-GB" dirty="0" smtClean="0"/>
              <a:t> + </a:t>
            </a:r>
            <a:r>
              <a:rPr lang="en-GB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verb</a:t>
            </a:r>
          </a:p>
          <a:p>
            <a:endParaRPr lang="en-GB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en-GB" dirty="0" smtClean="0"/>
              <a:t>Are these complete sentences that can stand alone? How would you change them to make them sound incomplete? </a:t>
            </a:r>
            <a:endParaRPr lang="en-US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Starter activity - The </a:t>
            </a:r>
            <a:r>
              <a:rPr lang="en-GB" dirty="0" smtClean="0"/>
              <a:t>Main Clause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The main clause is the part of a sentence that has a complete, independent thought in it and can be used on its own to form a sentence. </a:t>
            </a:r>
          </a:p>
          <a:p>
            <a:r>
              <a:rPr lang="en-GB" sz="36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Sarah loves spaghetti.</a:t>
            </a:r>
          </a:p>
          <a:p>
            <a:endParaRPr lang="en-GB" sz="3600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r>
              <a:rPr lang="en-GB" dirty="0" smtClean="0"/>
              <a:t>Some sentences have more than one main clause:</a:t>
            </a:r>
          </a:p>
          <a:p>
            <a:r>
              <a:rPr lang="en-GB" sz="3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Sarah loves spaghetti </a:t>
            </a:r>
            <a:r>
              <a:rPr lang="en-GB" sz="3600" dirty="0" smtClean="0"/>
              <a:t>because </a:t>
            </a:r>
            <a:r>
              <a:rPr lang="en-GB" sz="36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spaghetti is delicious</a:t>
            </a:r>
            <a:r>
              <a:rPr lang="en-GB" sz="3600" dirty="0" smtClean="0"/>
              <a:t>.</a:t>
            </a:r>
          </a:p>
          <a:p>
            <a:r>
              <a:rPr lang="en-GB" sz="3600" dirty="0" smtClean="0"/>
              <a:t>What do you notice about the two main clauses in the sentence?</a:t>
            </a:r>
            <a:endParaRPr lang="en-US" sz="3600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Main Clause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47320"/>
          </a:xfrm>
        </p:spPr>
        <p:txBody>
          <a:bodyPr>
            <a:normAutofit fontScale="92500"/>
          </a:bodyPr>
          <a:lstStyle/>
          <a:p>
            <a:r>
              <a:rPr lang="en-GB" sz="4000" dirty="0" smtClean="0">
                <a:latin typeface="Kristen ITC" pitchFamily="66" charset="0"/>
              </a:rPr>
              <a:t>Now try to remember what we have discussed and write down the definition of MAIN CLAUSE.</a:t>
            </a:r>
          </a:p>
          <a:p>
            <a:endParaRPr lang="en-GB" sz="4000" dirty="0" smtClean="0">
              <a:latin typeface="Kristen ITC" pitchFamily="66" charset="0"/>
            </a:endParaRPr>
          </a:p>
          <a:p>
            <a:r>
              <a:rPr lang="en-GB" sz="4000" dirty="0" smtClean="0"/>
              <a:t>The main clause is the part of a sentence that has a complete, independent thought in it and can be used on its own to form a sentence.</a:t>
            </a:r>
            <a:endParaRPr lang="en-US" sz="4000" dirty="0">
              <a:latin typeface="Kristen ITC" pitchFamily="66" charset="0"/>
            </a:endParaRP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5226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   A run-on sentence is a sentence with at least two independent complete thoughts (main clauses) which are forced together instead of properly being connected.</a:t>
            </a:r>
          </a:p>
          <a:p>
            <a:r>
              <a:rPr lang="en-GB" sz="1800" dirty="0" smtClean="0"/>
              <a:t>Get into groups and try to describe what a run-on sentence is.</a:t>
            </a:r>
          </a:p>
          <a:p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He put on sunscreen the sun was burning hot.</a:t>
            </a:r>
          </a:p>
          <a:p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He put on sunscreen, the sun was burning hot.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Are these sentences correct? How many independent complete thoughts do we have in each sentence?</a:t>
            </a:r>
          </a:p>
          <a:p>
            <a:endParaRPr lang="en-US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run-on sentences?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He put on sunscreen </a:t>
            </a:r>
            <a:r>
              <a:rPr lang="en-GB" dirty="0" smtClean="0">
                <a:solidFill>
                  <a:schemeClr val="tx2">
                    <a:lumMod val="50000"/>
                  </a:schemeClr>
                </a:solidFill>
                <a:latin typeface="Kristen ITC" pitchFamily="66" charset="0"/>
              </a:rPr>
              <a:t>because</a:t>
            </a:r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 the sun was burning hot.</a:t>
            </a:r>
          </a:p>
          <a:p>
            <a:pPr algn="ctr">
              <a:buNone/>
            </a:pPr>
            <a:r>
              <a:rPr lang="en-GB" dirty="0" smtClean="0"/>
              <a:t>OR</a:t>
            </a:r>
          </a:p>
          <a:p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He put on sunscreen</a:t>
            </a:r>
            <a:r>
              <a:rPr lang="en-GB" dirty="0" smtClean="0">
                <a:solidFill>
                  <a:schemeClr val="tx2">
                    <a:lumMod val="50000"/>
                  </a:schemeClr>
                </a:solidFill>
                <a:latin typeface="Kristen ITC" pitchFamily="66" charset="0"/>
              </a:rPr>
              <a:t>; </a:t>
            </a:r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the sun was burning hot.</a:t>
            </a:r>
          </a:p>
          <a:p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He put on sunscreen </a:t>
            </a:r>
            <a:r>
              <a:rPr lang="en-GB" dirty="0" smtClean="0">
                <a:solidFill>
                  <a:schemeClr val="tx2">
                    <a:lumMod val="50000"/>
                  </a:schemeClr>
                </a:solidFill>
                <a:latin typeface="Kristen ITC" pitchFamily="66" charset="0"/>
              </a:rPr>
              <a:t>as</a:t>
            </a:r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 the sun was burning hot.</a:t>
            </a:r>
          </a:p>
          <a:p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He put on sunscreen </a:t>
            </a:r>
            <a:r>
              <a:rPr lang="en-GB" dirty="0" smtClean="0">
                <a:solidFill>
                  <a:schemeClr val="tx2">
                    <a:lumMod val="50000"/>
                  </a:schemeClr>
                </a:solidFill>
                <a:latin typeface="Kristen ITC" pitchFamily="66" charset="0"/>
              </a:rPr>
              <a:t>for</a:t>
            </a:r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 the sun was burning hot.</a:t>
            </a:r>
          </a:p>
          <a:p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He put on sunscreen </a:t>
            </a:r>
            <a:r>
              <a:rPr lang="en-GB" dirty="0" smtClean="0">
                <a:solidFill>
                  <a:schemeClr val="tx2">
                    <a:lumMod val="50000"/>
                  </a:schemeClr>
                </a:solidFill>
                <a:latin typeface="Kristen ITC" pitchFamily="66" charset="0"/>
              </a:rPr>
              <a:t>since</a:t>
            </a:r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 the sun was burning hot.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Let’s correct the sentence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conjunction is a word that joins two or more words, phrases, or clauses.</a:t>
            </a:r>
          </a:p>
          <a:p>
            <a:endParaRPr lang="en-GB" dirty="0" smtClean="0"/>
          </a:p>
          <a:p>
            <a:r>
              <a:rPr lang="en-GB" dirty="0" smtClean="0">
                <a:latin typeface="Calligraph421 BT" pitchFamily="66" charset="0"/>
              </a:rPr>
              <a:t>Joining 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Calligraph421 BT" pitchFamily="66" charset="0"/>
              </a:rPr>
              <a:t>words</a:t>
            </a:r>
            <a:r>
              <a:rPr lang="en-GB" dirty="0" smtClean="0"/>
              <a:t>: </a:t>
            </a:r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silver</a:t>
            </a:r>
            <a:r>
              <a:rPr lang="en-GB" sz="3200" dirty="0" smtClean="0"/>
              <a:t> </a:t>
            </a:r>
            <a:r>
              <a:rPr lang="en-GB" sz="3200" dirty="0" smtClean="0">
                <a:solidFill>
                  <a:srgbClr val="C00000"/>
                </a:solidFill>
              </a:rPr>
              <a:t>and</a:t>
            </a:r>
            <a:r>
              <a:rPr lang="en-GB" sz="3200" dirty="0" smtClean="0"/>
              <a:t> </a:t>
            </a:r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gold</a:t>
            </a:r>
          </a:p>
          <a:p>
            <a:r>
              <a:rPr lang="en-GB" dirty="0" smtClean="0">
                <a:latin typeface="Calligraph421 BT" pitchFamily="66" charset="0"/>
              </a:rPr>
              <a:t>Joining </a:t>
            </a:r>
            <a:r>
              <a:rPr lang="en-GB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ligraph421 BT" pitchFamily="66" charset="0"/>
              </a:rPr>
              <a:t>phrases</a:t>
            </a:r>
            <a:r>
              <a:rPr lang="en-GB" dirty="0" smtClean="0"/>
              <a:t>: </a:t>
            </a:r>
            <a:r>
              <a:rPr lang="en-GB" sz="3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over the river </a:t>
            </a:r>
            <a:r>
              <a:rPr lang="en-GB" sz="3200" dirty="0" smtClean="0">
                <a:solidFill>
                  <a:srgbClr val="C00000"/>
                </a:solidFill>
              </a:rPr>
              <a:t>and</a:t>
            </a:r>
            <a:r>
              <a:rPr lang="en-GB" sz="3200" dirty="0" smtClean="0"/>
              <a:t> </a:t>
            </a:r>
            <a:r>
              <a:rPr lang="en-GB" sz="3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through the woods</a:t>
            </a:r>
          </a:p>
          <a:p>
            <a:r>
              <a:rPr lang="en-GB" dirty="0" smtClean="0">
                <a:latin typeface="Calligraph421 BT" pitchFamily="66" charset="0"/>
              </a:rPr>
              <a:t>Joining </a:t>
            </a:r>
            <a:r>
              <a:rPr lang="en-GB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ligraph421 BT" pitchFamily="66" charset="0"/>
              </a:rPr>
              <a:t>clauses</a:t>
            </a:r>
            <a:r>
              <a:rPr lang="en-GB" dirty="0" smtClean="0"/>
              <a:t>: </a:t>
            </a:r>
            <a:r>
              <a:rPr lang="en-GB" sz="3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Maria planted a flower </a:t>
            </a:r>
            <a:r>
              <a:rPr lang="en-GB" sz="3200" dirty="0" smtClean="0">
                <a:solidFill>
                  <a:srgbClr val="C00000"/>
                </a:solidFill>
              </a:rPr>
              <a:t>and</a:t>
            </a:r>
            <a:r>
              <a:rPr lang="en-GB" sz="3200" dirty="0" smtClean="0"/>
              <a:t> </a:t>
            </a:r>
            <a:r>
              <a:rPr lang="en-GB" sz="3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she watched it grow.</a:t>
            </a:r>
            <a:endParaRPr lang="en-US" sz="3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Conjunctions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297</TotalTime>
  <Words>1021</Words>
  <Application>Microsoft Office PowerPoint</Application>
  <PresentationFormat>On-screen Show (4:3)</PresentationFormat>
  <Paragraphs>136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Calligraph421 BT</vt:lpstr>
      <vt:lpstr>Constantia</vt:lpstr>
      <vt:lpstr>Kristen ITC</vt:lpstr>
      <vt:lpstr>Wingdings 2</vt:lpstr>
      <vt:lpstr>Papír</vt:lpstr>
      <vt:lpstr> Sentences</vt:lpstr>
      <vt:lpstr>Lesson objectives</vt:lpstr>
      <vt:lpstr>What makes a sentence?</vt:lpstr>
      <vt:lpstr>Starter activity - The Main Clause</vt:lpstr>
      <vt:lpstr>The Main Clause</vt:lpstr>
      <vt:lpstr>PowerPoint Presentation</vt:lpstr>
      <vt:lpstr>What are run-on sentences?</vt:lpstr>
      <vt:lpstr>Let’s correct the sentence</vt:lpstr>
      <vt:lpstr>Conjunctions</vt:lpstr>
      <vt:lpstr>Run–on task – Correct this run- on sentence using conjunctions and/ or punctuation</vt:lpstr>
      <vt:lpstr>Write your own words, phrases and clauses using the conjunction AND.</vt:lpstr>
      <vt:lpstr>‘AND’ is not the only conjunction!</vt:lpstr>
      <vt:lpstr>Now try to correct these run-on sentences:</vt:lpstr>
      <vt:lpstr>Identifying run-on sentences</vt:lpstr>
      <vt:lpstr>PowerPoint Presentation</vt:lpstr>
      <vt:lpstr>PowerPoint Presentation</vt:lpstr>
      <vt:lpstr>Sentences – BBC Bitesize</vt:lpstr>
      <vt:lpstr>L1-L2 sentences</vt:lpstr>
      <vt:lpstr>Developing a complex sentence</vt:lpstr>
      <vt:lpstr>Create a compound and a complex sentence using the same simple sentence that you have created.</vt:lpstr>
      <vt:lpstr>Complete this short quiz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Run-on Sentences</dc:title>
  <dc:creator>Timea</dc:creator>
  <cp:lastModifiedBy>Hill, Deborah</cp:lastModifiedBy>
  <cp:revision>14</cp:revision>
  <dcterms:created xsi:type="dcterms:W3CDTF">2011-10-16T17:41:50Z</dcterms:created>
  <dcterms:modified xsi:type="dcterms:W3CDTF">2021-06-08T15:06:43Z</dcterms:modified>
</cp:coreProperties>
</file>