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98" r:id="rId4"/>
    <p:sldId id="285" r:id="rId5"/>
    <p:sldId id="259" r:id="rId6"/>
    <p:sldId id="260" r:id="rId7"/>
    <p:sldId id="261" r:id="rId8"/>
    <p:sldId id="263" r:id="rId9"/>
    <p:sldId id="264" r:id="rId10"/>
    <p:sldId id="286" r:id="rId11"/>
    <p:sldId id="289" r:id="rId12"/>
    <p:sldId id="290" r:id="rId13"/>
    <p:sldId id="293" r:id="rId14"/>
    <p:sldId id="294" r:id="rId15"/>
    <p:sldId id="296" r:id="rId16"/>
    <p:sldId id="295" r:id="rId17"/>
    <p:sldId id="280" r:id="rId18"/>
    <p:sldId id="297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9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grammar-and-vocabulary/english-grammar/spite-despite-and-although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grammar-and-vocabulary/english-grammar/spite-despite-and-althoug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campaigns/mental-health-awareness-week" TargetMode="External"/><Relationship Id="rId2" Type="http://schemas.openxmlformats.org/officeDocument/2006/relationships/hyperlink" Target="https://mentalhealth-u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458C.D013DE6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mind.org.uk/get-involved/mental-health-awareness-wee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10th May </a:t>
            </a:r>
            <a:r>
              <a:rPr lang="en-GB" sz="4000" dirty="0" smtClean="0"/>
              <a:t>2021 –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Jul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</a:t>
            </a:r>
            <a:r>
              <a:rPr lang="en-GB" altLang="en-US" b="1" dirty="0" smtClean="0">
                <a:latin typeface="Arial" charset="0"/>
              </a:rPr>
              <a:t/>
            </a:r>
            <a:br>
              <a:rPr lang="en-GB" altLang="en-US" b="1" dirty="0" smtClean="0">
                <a:latin typeface="Arial" charset="0"/>
              </a:rPr>
            </a:br>
            <a:r>
              <a:rPr lang="en-GB" altLang="en-US" b="1" dirty="0" smtClean="0">
                <a:latin typeface="Arial" charset="0"/>
              </a:rPr>
              <a:t>(</a:t>
            </a:r>
            <a:r>
              <a:rPr lang="en-GB" altLang="en-US" b="1" dirty="0">
                <a:latin typeface="Arial" charset="0"/>
              </a:rPr>
              <a:t>ESOL Level 1)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66125" y="3862389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484688" y="3746533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Level 1</a:t>
            </a: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2" y="2668588"/>
            <a:ext cx="2996576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Language related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to </a:t>
            </a:r>
            <a:r>
              <a:rPr lang="en-GB" altLang="en-US" sz="1800" dirty="0" smtClean="0">
                <a:latin typeface="Comic Sans MS" charset="0"/>
              </a:rPr>
              <a:t>Travel and Transport</a:t>
            </a:r>
            <a:endParaRPr lang="en-GB" altLang="en-US" sz="1800" dirty="0">
              <a:latin typeface="Comic Sans MS" charset="0"/>
            </a:endParaRPr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2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308" y="32759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2400" b="1" dirty="0"/>
              <a:t>Ensure successful learning </a:t>
            </a:r>
            <a:r>
              <a:rPr lang="en-GB" altLang="en-US" sz="2400" b="1" dirty="0" smtClean="0"/>
              <a:t>for </a:t>
            </a:r>
            <a:r>
              <a:rPr lang="en-GB" altLang="en-US" sz="2400" b="1" dirty="0"/>
              <a:t>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9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8" y="363681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</a:t>
            </a:r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04" y="1866694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</a:t>
            </a:r>
            <a:r>
              <a:rPr lang="en-GB" altLang="en-US" sz="3200" dirty="0" smtClean="0"/>
              <a:t>from </a:t>
            </a:r>
            <a:r>
              <a:rPr lang="en-GB" altLang="en-US" sz="3200" dirty="0"/>
              <a:t>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34" y="836712"/>
            <a:ext cx="4992220" cy="425646"/>
          </a:xfrm>
        </p:spPr>
        <p:txBody>
          <a:bodyPr/>
          <a:lstStyle/>
          <a:p>
            <a:r>
              <a:rPr lang="en-GB" dirty="0" smtClean="0"/>
              <a:t>Linking words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816" t="38903" r="24197" b="14820"/>
          <a:stretch/>
        </p:blipFill>
        <p:spPr>
          <a:xfrm>
            <a:off x="3891538" y="0"/>
            <a:ext cx="5109315" cy="66274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7CF6-8D6F-4BA2-8A3D-EC7265025FB5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208" y="1556534"/>
            <a:ext cx="36113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Linking words join sentences and ideas together. They make your English much clearer and more </a:t>
            </a:r>
            <a:r>
              <a:rPr lang="en-US" sz="2800" dirty="0" smtClean="0"/>
              <a:t>fluent.</a:t>
            </a:r>
          </a:p>
          <a:p>
            <a:r>
              <a:rPr lang="en-GB" sz="2800" dirty="0" smtClean="0"/>
              <a:t>These are common conjunctions or linking words you can use.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729519" y="4615048"/>
            <a:ext cx="2537717" cy="234250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9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39" y="1724599"/>
            <a:ext cx="11610997" cy="4507657"/>
          </a:xfrm>
        </p:spPr>
        <p:txBody>
          <a:bodyPr/>
          <a:lstStyle/>
          <a:p>
            <a:r>
              <a:rPr lang="en-GB" sz="2800" dirty="0" smtClean="0"/>
              <a:t>However, at L1, you can use more complex ones to link your sentences together.</a:t>
            </a:r>
          </a:p>
          <a:p>
            <a:endParaRPr lang="en-GB" sz="2800" dirty="0" smtClean="0"/>
          </a:p>
          <a:p>
            <a:pPr marL="0" indent="0">
              <a:buNone/>
            </a:pPr>
            <a:r>
              <a:rPr lang="en-US" sz="2800" dirty="0" smtClean="0"/>
              <a:t>Three </a:t>
            </a:r>
            <a:r>
              <a:rPr lang="en-US" sz="2800" dirty="0"/>
              <a:t>good linking expressions are in spite of, despite and although. </a:t>
            </a:r>
            <a:endParaRPr lang="en-GB" sz="3600" dirty="0" smtClean="0"/>
          </a:p>
          <a:p>
            <a:endParaRPr lang="en-GB" sz="28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1AF5-08CC-4FAA-98AF-F12389847362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620" t="47864" r="48083" b="23367"/>
          <a:stretch/>
        </p:blipFill>
        <p:spPr>
          <a:xfrm>
            <a:off x="2917863" y="3322218"/>
            <a:ext cx="6586254" cy="35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esol.britishcouncil.org/content/learners/grammar-and-vocabulary/english-grammar/spite-despite-and-although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C8A6-1C7C-46DE-B881-37F5572D74AF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7486" y="2068258"/>
            <a:ext cx="11610997" cy="450765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In the lesson, you </a:t>
            </a:r>
            <a:endParaRPr lang="en-GB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u</a:t>
            </a:r>
            <a:r>
              <a:rPr lang="en-GB" sz="2800" dirty="0" smtClean="0"/>
              <a:t>se linking words to extend your sentences in writing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</a:t>
            </a:r>
            <a:r>
              <a:rPr lang="en-GB" sz="2800" dirty="0"/>
              <a:t>linking words to extend your sentences </a:t>
            </a:r>
            <a:r>
              <a:rPr lang="en-GB" sz="2800" dirty="0" smtClean="0"/>
              <a:t>in your speech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u</a:t>
            </a:r>
            <a:r>
              <a:rPr lang="en-GB" sz="2800" dirty="0" smtClean="0"/>
              <a:t>se the correct grammar structures when communicating verbally and in written 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take part in a conversation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72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036" y="775066"/>
            <a:ext cx="2547529" cy="2040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8039" y="836145"/>
            <a:ext cx="9338997" cy="4644382"/>
          </a:xfrm>
        </p:spPr>
        <p:txBody>
          <a:bodyPr/>
          <a:lstStyle/>
          <a:p>
            <a:pPr marL="0" indent="0">
              <a:buNone/>
            </a:pPr>
            <a:r>
              <a:rPr lang="en-GB" sz="2200" i="1" dirty="0" smtClean="0"/>
              <a:t>This conversation segment is for you, to be run by you.</a:t>
            </a:r>
          </a:p>
          <a:p>
            <a:pPr marL="0" indent="0">
              <a:buNone/>
            </a:pPr>
            <a:r>
              <a:rPr lang="en-GB" sz="2200" i="1" dirty="0" smtClean="0"/>
              <a:t>It is 30 minutes of talking time to enable you to just chat! This will help you to build confidence and fluency in English S/L. You could use these prompts to help get the conversation started but you can also talk about any other topics/matters too.</a:t>
            </a:r>
          </a:p>
          <a:p>
            <a:endParaRPr lang="en-GB" dirty="0"/>
          </a:p>
          <a:p>
            <a:pPr lvl="0"/>
            <a:r>
              <a:rPr lang="en-GB" sz="2800" dirty="0"/>
              <a:t>How would your friends and family describe you</a:t>
            </a:r>
            <a:r>
              <a:rPr lang="en-GB" sz="2800" dirty="0" smtClean="0"/>
              <a:t>? </a:t>
            </a:r>
          </a:p>
          <a:p>
            <a:pPr lvl="0"/>
            <a:r>
              <a:rPr lang="en-GB" sz="2400" i="1" dirty="0" smtClean="0"/>
              <a:t>A: my friends/family would describe me as….</a:t>
            </a:r>
          </a:p>
          <a:p>
            <a:pPr lvl="0"/>
            <a:r>
              <a:rPr lang="en-GB" sz="2800" dirty="0" smtClean="0"/>
              <a:t>Have you changed as you have grown as a person/ gotten older?</a:t>
            </a:r>
          </a:p>
          <a:p>
            <a:pPr lvl="0"/>
            <a:r>
              <a:rPr lang="en-GB" sz="2400" i="1" dirty="0" smtClean="0"/>
              <a:t>A: I have changed…</a:t>
            </a:r>
            <a:endParaRPr lang="en-GB" sz="2400" i="1" dirty="0"/>
          </a:p>
          <a:p>
            <a:pPr lvl="0"/>
            <a:r>
              <a:rPr lang="en-GB" sz="2800" dirty="0"/>
              <a:t>How have your goals changed as you've gotten older</a:t>
            </a:r>
            <a:r>
              <a:rPr lang="en-GB" sz="2800" dirty="0" smtClean="0"/>
              <a:t>?</a:t>
            </a:r>
          </a:p>
          <a:p>
            <a:pPr lvl="0"/>
            <a:r>
              <a:rPr lang="en-GB" sz="2400" i="1" dirty="0" smtClean="0"/>
              <a:t>A: my goals have changed because my priorities have changed. Before, it was…now it’s…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463" y="295516"/>
            <a:ext cx="6708005" cy="410400"/>
          </a:xfrm>
        </p:spPr>
        <p:txBody>
          <a:bodyPr/>
          <a:lstStyle/>
          <a:p>
            <a:r>
              <a:rPr lang="en-GB" dirty="0" smtClean="0"/>
              <a:t>Conversation starter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427036" y="3405884"/>
            <a:ext cx="254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Any other topics?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2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esol.britishcouncil.org/content/learners/grammar-and-vocabulary/english-grammar/spite-despite-and-although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To </a:t>
            </a:r>
            <a:r>
              <a:rPr lang="en-US" sz="3200" b="1" dirty="0" smtClean="0"/>
              <a:t>explore linking words</a:t>
            </a: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linking words to extend your sentences in writing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Use linking words to extend your sentences </a:t>
            </a:r>
            <a:r>
              <a:rPr lang="en-GB" sz="2800" dirty="0" smtClean="0"/>
              <a:t>in your speech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Use the correct grammar structures when communicating verbally and in written 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Take </a:t>
            </a:r>
            <a:r>
              <a:rPr lang="en-GB" sz="2800" dirty="0"/>
              <a:t>part in a conversation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3426" y="1368000"/>
            <a:ext cx="4238204" cy="46443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1096" y="941622"/>
            <a:ext cx="8141906" cy="46443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Mental Health Awareness Week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Getting out and communing with nature looks to be a very positive theme this year. And the 5 Ways to Wellbeing are always worth a reminder.  Enjoy!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2"/>
              </a:rPr>
              <a:t>https://mentalhealth-uk.org/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3"/>
              </a:rPr>
              <a:t>https://www.mentalhealth.org.uk/campaigns/mental-health-awareness-week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4"/>
              </a:rPr>
              <a:t>https://www.mind.org.uk/get-involved/mental-health-awareness-week/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8" y="287044"/>
            <a:ext cx="11604332" cy="410400"/>
          </a:xfrm>
        </p:spPr>
        <p:txBody>
          <a:bodyPr/>
          <a:lstStyle/>
          <a:p>
            <a:r>
              <a:rPr lang="en-GB" dirty="0" smtClean="0"/>
              <a:t>Announcements/news</a:t>
            </a:r>
            <a:endParaRPr lang="en-GB" dirty="0"/>
          </a:p>
        </p:txBody>
      </p:sp>
      <p:pic>
        <p:nvPicPr>
          <p:cNvPr id="6" name="Picture 5" descr="cid:image002.png@01D7458C.D013DE6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26" y="2004214"/>
            <a:ext cx="4238204" cy="285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43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origin, any children, job etc.)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000" i="1" dirty="0"/>
              <a:t>(</a:t>
            </a:r>
            <a:r>
              <a:rPr lang="en-US" sz="3000" b="1" i="1" dirty="0"/>
              <a:t>speaking: </a:t>
            </a:r>
            <a:r>
              <a:rPr lang="en-US" sz="3000" i="1" dirty="0" smtClean="0"/>
              <a:t>“</a:t>
            </a:r>
            <a:r>
              <a:rPr lang="en-US" sz="3000" b="1" i="1" dirty="0" smtClean="0"/>
              <a:t>my name is, I am from…”)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dirty="0"/>
          </a:p>
          <a:p>
            <a:r>
              <a:rPr lang="en-US" sz="3200" dirty="0" smtClean="0"/>
              <a:t>A person who inspires you</a:t>
            </a:r>
          </a:p>
          <a:p>
            <a:pPr marL="0" indent="0">
              <a:buNone/>
            </a:pPr>
            <a:r>
              <a:rPr lang="en-US" sz="3000" i="1" dirty="0" smtClean="0"/>
              <a:t>(</a:t>
            </a:r>
            <a:r>
              <a:rPr lang="en-US" sz="3000" b="1" i="1" dirty="0" smtClean="0"/>
              <a:t>speaking: </a:t>
            </a:r>
            <a:r>
              <a:rPr lang="en-US" sz="3000" i="1" dirty="0" smtClean="0"/>
              <a:t>“</a:t>
            </a:r>
            <a:r>
              <a:rPr lang="en-US" sz="3000" b="1" i="1" dirty="0" smtClean="0"/>
              <a:t>a person who inspires me is…because”)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706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829</Words>
  <Application>Microsoft Office PowerPoint</Application>
  <PresentationFormat>Widescreen</PresentationFormat>
  <Paragraphs>167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Islington Council</vt:lpstr>
      <vt:lpstr>ESOL L1 Summer Term</vt:lpstr>
      <vt:lpstr>Session aims/objs</vt:lpstr>
      <vt:lpstr>Announcements/news</vt:lpstr>
      <vt:lpstr>Getting to know you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Skills you will develop on this course  (ESOL Level 1)</vt:lpstr>
      <vt:lpstr>My role</vt:lpstr>
      <vt:lpstr>Your role</vt:lpstr>
      <vt:lpstr>Linking words</vt:lpstr>
      <vt:lpstr>PowerPoint Presentation</vt:lpstr>
      <vt:lpstr>PowerPoint Presentation</vt:lpstr>
      <vt:lpstr>Summary of lesson</vt:lpstr>
      <vt:lpstr>PowerPoint Presentation</vt:lpstr>
      <vt:lpstr>Conversation starter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56</cp:revision>
  <dcterms:created xsi:type="dcterms:W3CDTF">2021-04-24T10:31:55Z</dcterms:created>
  <dcterms:modified xsi:type="dcterms:W3CDTF">2021-05-10T11:14:08Z</dcterms:modified>
</cp:coreProperties>
</file>