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307" r:id="rId12"/>
    <p:sldId id="304" r:id="rId13"/>
    <p:sldId id="305" r:id="rId14"/>
    <p:sldId id="309" r:id="rId15"/>
    <p:sldId id="306" r:id="rId16"/>
    <p:sldId id="312" r:id="rId17"/>
    <p:sldId id="311" r:id="rId18"/>
    <p:sldId id="302" r:id="rId19"/>
    <p:sldId id="295" r:id="rId20"/>
    <p:sldId id="280" r:id="rId21"/>
    <p:sldId id="303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s.bbc.co.uk/learningenglish/newsreview/unit_2/200512_news_review_cycling_download.mp3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bbc.co.uk/learningenglish/newsreview/unit_2/200512_news_review_cycling_download.mp3" TargetMode="External"/><Relationship Id="rId2" Type="http://schemas.openxmlformats.org/officeDocument/2006/relationships/hyperlink" Target="https://www.bbc.co.uk/learningenglish/english/course/newsreview/unit-13/session-142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learners/uk-life/be-safe-uk/staying-safe-public-transport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bbc.co.uk/learningenglish/newsreview/unit_2/200512_news_review_cycling_download.mp3" TargetMode="External"/><Relationship Id="rId2" Type="http://schemas.openxmlformats.org/officeDocument/2006/relationships/hyperlink" Target="https://esol.britishcouncil.org/content/learners/uk-life/be-safe-uk/staying-safe-public-transpor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CLSafeguarding@islington.ac.u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Summer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24th May </a:t>
            </a:r>
            <a:r>
              <a:rPr lang="en-GB" sz="4000" dirty="0" smtClean="0"/>
              <a:t>2021 – 12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Jul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31" t="12801" r="26413" b="10147"/>
          <a:stretch/>
        </p:blipFill>
        <p:spPr>
          <a:xfrm>
            <a:off x="-359596" y="73168"/>
            <a:ext cx="6647379" cy="67370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219" t="21209" r="26627" b="19587"/>
          <a:stretch/>
        </p:blipFill>
        <p:spPr>
          <a:xfrm>
            <a:off x="6325455" y="73168"/>
            <a:ext cx="5866545" cy="5364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8130" y="5513277"/>
            <a:ext cx="589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is the purpose of this text?</a:t>
            </a:r>
          </a:p>
          <a:p>
            <a:r>
              <a:rPr lang="en-GB" sz="2400" b="1" dirty="0" smtClean="0"/>
              <a:t>What language style has been used?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044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75" y="1726059"/>
            <a:ext cx="10397446" cy="160836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The </a:t>
            </a:r>
            <a:r>
              <a:rPr lang="en-US" sz="2400" b="1" dirty="0" smtClean="0"/>
              <a:t>story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400" dirty="0"/>
              <a:t>The fear of catching coronavirus on public transport is leading to a boom in cycle-to-work schemes, which allow new bicycles to be bought tax-free. Bike shops have reported a surge in </a:t>
            </a:r>
            <a:r>
              <a:rPr lang="en-US" sz="2400" dirty="0" smtClean="0"/>
              <a:t>sales.</a:t>
            </a:r>
          </a:p>
          <a:p>
            <a:endParaRPr lang="en-US" sz="2400" dirty="0"/>
          </a:p>
          <a:p>
            <a:r>
              <a:rPr lang="en-US" sz="2400" dirty="0" smtClean="0"/>
              <a:t>Listen to the audio/watch the video and answer some </a:t>
            </a:r>
            <a:r>
              <a:rPr lang="en-US" sz="2400" dirty="0" smtClean="0"/>
              <a:t>questions</a:t>
            </a:r>
          </a:p>
          <a:p>
            <a:endParaRPr lang="en-US" sz="2400" dirty="0"/>
          </a:p>
          <a:p>
            <a:r>
              <a:rPr lang="en-GB" sz="2400" dirty="0">
                <a:hlinkClick r:id="rId2"/>
              </a:rPr>
              <a:t>downloads.bbc.co.uk/</a:t>
            </a:r>
            <a:r>
              <a:rPr lang="en-GB" sz="2400" dirty="0" err="1">
                <a:hlinkClick r:id="rId2"/>
              </a:rPr>
              <a:t>learningenglish</a:t>
            </a:r>
            <a:r>
              <a:rPr lang="en-GB" sz="2400" dirty="0">
                <a:hlinkClick r:id="rId2"/>
              </a:rPr>
              <a:t>/</a:t>
            </a:r>
            <a:r>
              <a:rPr lang="en-GB" sz="2400" dirty="0" err="1">
                <a:hlinkClick r:id="rId2"/>
              </a:rPr>
              <a:t>newsreview</a:t>
            </a:r>
            <a:r>
              <a:rPr lang="en-GB" sz="2400" dirty="0">
                <a:hlinkClick r:id="rId2"/>
              </a:rPr>
              <a:t>/unit_2/200512_news_review_cycling_download.mp3</a:t>
            </a:r>
            <a:endParaRPr lang="en-GB" sz="2400" dirty="0"/>
          </a:p>
          <a:p>
            <a:endParaRPr lang="en-US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92" y="1014633"/>
            <a:ext cx="11604332" cy="425646"/>
          </a:xfrm>
        </p:spPr>
        <p:txBody>
          <a:bodyPr/>
          <a:lstStyle/>
          <a:p>
            <a:r>
              <a:rPr lang="en-GB" sz="1800" b="0" dirty="0" smtClean="0">
                <a:hlinkClick r:id="rId2"/>
              </a:rPr>
              <a:t/>
            </a:r>
            <a:br>
              <a:rPr lang="en-GB" sz="1800" b="0" dirty="0" smtClean="0">
                <a:hlinkClick r:id="rId2"/>
              </a:rPr>
            </a:br>
            <a:r>
              <a:rPr lang="en-GB" sz="1800" b="0" dirty="0" smtClean="0">
                <a:hlinkClick r:id="rId2"/>
              </a:rPr>
              <a:t/>
            </a:r>
            <a:br>
              <a:rPr lang="en-GB" sz="1800" b="0" dirty="0" smtClean="0">
                <a:hlinkClick r:id="rId2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76" y="1724599"/>
            <a:ext cx="11610997" cy="4507657"/>
          </a:xfrm>
        </p:spPr>
        <p:txBody>
          <a:bodyPr/>
          <a:lstStyle/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2"/>
              </a:rPr>
              <a:t>https://www.bbc.co.uk/learningenglish/english/course/newsreview/unit-13/session-142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 smtClean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BDE-00B8-4343-9310-73DFA16B7F23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D36E-D9FD-4F51-9DB7-3E63B098F9FF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2818" y="788811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boom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4440" y="673621"/>
            <a:ext cx="7695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period in which there is a large increase in demand for </a:t>
            </a:r>
            <a:r>
              <a:rPr lang="en-US" sz="2400" dirty="0" smtClean="0"/>
              <a:t>something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42818" y="2981469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golden age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3513762" y="2901542"/>
            <a:ext cx="734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period in which a particular activity is popular or successful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816" y="4991141"/>
            <a:ext cx="274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at the crossroads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706560" y="4991141"/>
            <a:ext cx="8339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at a point where an important decision needs to be made</a:t>
            </a:r>
          </a:p>
        </p:txBody>
      </p:sp>
    </p:spTree>
    <p:extLst>
      <p:ext uri="{BB962C8B-B14F-4D97-AF65-F5344CB8AC3E}">
        <p14:creationId xmlns:p14="http://schemas.microsoft.com/office/powerpoint/2010/main" val="28632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4269" y="194653"/>
            <a:ext cx="108775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boom time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2400" u="sng" dirty="0">
                <a:solidFill>
                  <a:srgbClr val="333333"/>
                </a:solidFill>
                <a:latin typeface="Arial" panose="020B0604020202020204" pitchFamily="34" charset="0"/>
              </a:rPr>
              <a:t>a period in which there is a large increase in demand for something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33333"/>
                </a:solidFill>
                <a:latin typeface="Arial" panose="020B0604020202020204" pitchFamily="34" charset="0"/>
              </a:rPr>
              <a:t>Lockdown is a boom time for online shops.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33333"/>
                </a:solidFill>
                <a:latin typeface="Arial" panose="020B0604020202020204" pitchFamily="34" charset="0"/>
              </a:rPr>
              <a:t>While radio was big in the last century, it’s now a boom time for podcasts</a:t>
            </a:r>
            <a:r>
              <a:rPr lang="en-US" sz="2400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golden age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2400" u="sng" dirty="0">
                <a:solidFill>
                  <a:srgbClr val="333333"/>
                </a:solidFill>
                <a:latin typeface="Arial" panose="020B0604020202020204" pitchFamily="34" charset="0"/>
              </a:rPr>
              <a:t>a period in which a particular activity is popular or successful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33333"/>
                </a:solidFill>
                <a:latin typeface="Arial" panose="020B0604020202020204" pitchFamily="34" charset="0"/>
              </a:rPr>
              <a:t>Critics say Hollywood’s golden age ended in the early 1960s.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2000s have been a golden age for social media companies.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at the crossroads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2400" u="sng" dirty="0">
                <a:solidFill>
                  <a:srgbClr val="333333"/>
                </a:solidFill>
                <a:latin typeface="Arial" panose="020B0604020202020204" pitchFamily="34" charset="0"/>
              </a:rPr>
              <a:t>at a point where an important decision needs to be made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climate stands at the crossroads. Our decisions now will change the future of the planet.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33333"/>
                </a:solidFill>
                <a:latin typeface="Arial" panose="020B0604020202020204" pitchFamily="34" charset="0"/>
              </a:rPr>
              <a:t>With many countries debating their future membership, the EU could be standing at the crossroads.</a:t>
            </a:r>
            <a:endParaRPr lang="en-US" sz="2400" b="0" i="1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will play a matching (travel) vocab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esol.britishcouncil.org/content/learners/uk-life/be-safe-uk/staying-safe-public-transport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D3B0-AA14-42A2-80A5-83F9651FFA2C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3834" y="1662429"/>
            <a:ext cx="11610997" cy="450765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solidFill>
                  <a:prstClr val="black"/>
                </a:solidFill>
              </a:rPr>
              <a:t>Use words related to travel &amp; transport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solidFill>
                  <a:prstClr val="black"/>
                </a:solidFill>
              </a:rPr>
              <a:t>Use words to extend your sentences in your speech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solidFill>
                  <a:prstClr val="black"/>
                </a:solidFill>
              </a:rPr>
              <a:t>Use correct pronunciation when communicating verbally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solidFill>
                  <a:prstClr val="black"/>
                </a:solidFill>
              </a:rPr>
              <a:t>Take part in a </a:t>
            </a:r>
            <a:r>
              <a:rPr lang="en-GB" sz="2800" dirty="0" smtClean="0">
                <a:solidFill>
                  <a:prstClr val="black"/>
                </a:solidFill>
              </a:rPr>
              <a:t>conversation</a:t>
            </a: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72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0836" y="979060"/>
            <a:ext cx="10628616" cy="455357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Conversation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segment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transport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holidays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food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your interests/hobbies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103" y="2870994"/>
            <a:ext cx="2547529" cy="2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esol.britishcouncil.org/content/learners/uk-life/be-safe-uk/staying-safe-public-transport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downloads.bbc.co.uk/</a:t>
            </a:r>
            <a:r>
              <a:rPr lang="en-GB" dirty="0" err="1">
                <a:hlinkClick r:id="rId3"/>
              </a:rPr>
              <a:t>learningenglish</a:t>
            </a:r>
            <a:r>
              <a:rPr lang="en-GB" dirty="0">
                <a:hlinkClick r:id="rId3"/>
              </a:rPr>
              <a:t>/</a:t>
            </a:r>
            <a:r>
              <a:rPr lang="en-GB" dirty="0" err="1">
                <a:hlinkClick r:id="rId3"/>
              </a:rPr>
              <a:t>newsreview</a:t>
            </a:r>
            <a:r>
              <a:rPr lang="en-GB" dirty="0">
                <a:hlinkClick r:id="rId3"/>
              </a:rPr>
              <a:t>/unit_2/200512_news_review_cycling_download.mp3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To </a:t>
            </a:r>
            <a:r>
              <a:rPr lang="en-US" sz="3200" b="1" dirty="0" smtClean="0"/>
              <a:t>explore vocabulary relative to travel &amp; transport</a:t>
            </a:r>
            <a:endParaRPr lang="en-US" sz="3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Read about staying safe on public transport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Use words </a:t>
            </a:r>
            <a:r>
              <a:rPr lang="en-GB" sz="2800" dirty="0"/>
              <a:t>to extend your sentences </a:t>
            </a:r>
            <a:r>
              <a:rPr lang="en-GB" sz="2800" dirty="0" smtClean="0"/>
              <a:t>in your speech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Use correct pronunciation when communicating verbally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Listen to audio and answer questions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Take </a:t>
            </a:r>
            <a:r>
              <a:rPr lang="en-GB" sz="2800" dirty="0"/>
              <a:t>part in a conversation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Coleman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Safeguarding Lead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 020 7527 3343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ACLSafeguarding@islington.ac.uk</a:t>
            </a:r>
            <a:endParaRPr kumimoji="0" lang="en-GB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en-US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Details/video</a:t>
            </a:r>
            <a:r>
              <a:rPr kumimoji="0" lang="en-GB" altLang="en-US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available on Moodle (our VLE platform)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3804-ADCD-40E9-BBA9-0EF7CA3089D7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28" name="Picture 4" descr="https://esol.britishcouncil.org/sites/default/files/styles/activity_image_full/public/train_friends_timetable_smiling.jpg?itok=rtsXBJ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07" y="3244617"/>
            <a:ext cx="5900655" cy="26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1114" y="953803"/>
            <a:ext cx="11001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often travel by bus or train in the </a:t>
            </a:r>
            <a:r>
              <a:rPr lang="en-US" alt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alt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always feel safe on public transport? </a:t>
            </a:r>
            <a:endParaRPr lang="en-US" alt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</a:t>
            </a:r>
            <a:r>
              <a:rPr lang="en-US" alt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you will read some advice about how you can stay safe when you are travelling by bus, train or taxi.</a:t>
            </a:r>
          </a:p>
        </p:txBody>
      </p:sp>
    </p:spTree>
    <p:extLst>
      <p:ext uri="{BB962C8B-B14F-4D97-AF65-F5344CB8AC3E}">
        <p14:creationId xmlns:p14="http://schemas.microsoft.com/office/powerpoint/2010/main" val="41278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24" t="12686" r="27070"/>
          <a:stretch/>
        </p:blipFill>
        <p:spPr>
          <a:xfrm>
            <a:off x="0" y="74842"/>
            <a:ext cx="5845996" cy="69644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376" t="13885" r="27103" b="6697"/>
          <a:stretch/>
        </p:blipFill>
        <p:spPr>
          <a:xfrm>
            <a:off x="5918536" y="76592"/>
            <a:ext cx="6235792" cy="69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0" ma:contentTypeDescription="Create a new document." ma:contentTypeScope="" ma:versionID="6ef9e6ddf963df66e16d2dd6efb4d043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03d992c496e7e667a48664b042170677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0A306C-4057-4B0B-A1AF-835D66634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37CFDF-E8C0-4EBE-A115-3D1F992BA6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08E090-FCB7-4083-909F-B0B7F853532B}">
  <ds:schemaRefs>
    <ds:schemaRef ds:uri="15214c3a-c4c8-4e1b-a9e9-78803475fd2c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758</Words>
  <Application>Microsoft Office PowerPoint</Application>
  <PresentationFormat>Widescreen</PresentationFormat>
  <Paragraphs>159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Sassoon Infant Rg</vt:lpstr>
      <vt:lpstr>Twinkl</vt:lpstr>
      <vt:lpstr>Wingdings</vt:lpstr>
      <vt:lpstr>Islington Council</vt:lpstr>
      <vt:lpstr>ESOL L1 Summer Term</vt:lpstr>
      <vt:lpstr>Session aims/objs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We will play a matching (travel) vocab game</vt:lpstr>
      <vt:lpstr>Summary of lesson</vt:lpstr>
      <vt:lpstr>PowerPoint Presentation</vt:lpstr>
      <vt:lpstr>PowerPoint Presentation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135</cp:revision>
  <dcterms:created xsi:type="dcterms:W3CDTF">2021-04-24T10:31:55Z</dcterms:created>
  <dcterms:modified xsi:type="dcterms:W3CDTF">2021-05-24T13:43:55Z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