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041" r:id="rId2"/>
    <p:sldId id="1043" r:id="rId3"/>
    <p:sldId id="1047" r:id="rId4"/>
    <p:sldId id="1044" r:id="rId5"/>
    <p:sldId id="1042" r:id="rId6"/>
    <p:sldId id="1040" r:id="rId7"/>
    <p:sldId id="1048" r:id="rId8"/>
    <p:sldId id="1034" r:id="rId9"/>
    <p:sldId id="1072" r:id="rId10"/>
    <p:sldId id="1074" r:id="rId11"/>
    <p:sldId id="1071" r:id="rId12"/>
    <p:sldId id="1054" r:id="rId13"/>
    <p:sldId id="1053" r:id="rId14"/>
    <p:sldId id="963" r:id="rId15"/>
    <p:sldId id="964" r:id="rId16"/>
    <p:sldId id="1049" r:id="rId17"/>
    <p:sldId id="10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EC081-CF72-452A-8266-366934ED67D5}" v="1" dt="2023-10-13T15:43:19.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alado-Tivy, Mercedes" userId="e0bc87c2-8991-4d64-973b-b51d8803d5bf" providerId="ADAL" clId="{F42EC081-CF72-452A-8266-366934ED67D5}"/>
    <pc:docChg chg="modSld">
      <pc:chgData name="Regalado-Tivy, Mercedes" userId="e0bc87c2-8991-4d64-973b-b51d8803d5bf" providerId="ADAL" clId="{F42EC081-CF72-452A-8266-366934ED67D5}" dt="2023-10-14T07:40:42.214" v="6" actId="403"/>
      <pc:docMkLst>
        <pc:docMk/>
      </pc:docMkLst>
      <pc:sldChg chg="modSp mod">
        <pc:chgData name="Regalado-Tivy, Mercedes" userId="e0bc87c2-8991-4d64-973b-b51d8803d5bf" providerId="ADAL" clId="{F42EC081-CF72-452A-8266-366934ED67D5}" dt="2023-10-13T15:43:19.962" v="2" actId="1076"/>
        <pc:sldMkLst>
          <pc:docMk/>
          <pc:sldMk cId="2286813523" sldId="1041"/>
        </pc:sldMkLst>
        <pc:spChg chg="mod">
          <ac:chgData name="Regalado-Tivy, Mercedes" userId="e0bc87c2-8991-4d64-973b-b51d8803d5bf" providerId="ADAL" clId="{F42EC081-CF72-452A-8266-366934ED67D5}" dt="2023-10-13T15:43:18.316" v="1" actId="1076"/>
          <ac:spMkLst>
            <pc:docMk/>
            <pc:sldMk cId="2286813523" sldId="1041"/>
            <ac:spMk id="8" creationId="{BDAD4892-3A67-3AD9-5A88-CDB3590BF518}"/>
          </ac:spMkLst>
        </pc:spChg>
        <pc:picChg chg="mod">
          <ac:chgData name="Regalado-Tivy, Mercedes" userId="e0bc87c2-8991-4d64-973b-b51d8803d5bf" providerId="ADAL" clId="{F42EC081-CF72-452A-8266-366934ED67D5}" dt="2023-10-13T15:43:19.962" v="2" actId="1076"/>
          <ac:picMkLst>
            <pc:docMk/>
            <pc:sldMk cId="2286813523" sldId="1041"/>
            <ac:picMk id="10" creationId="{CE9C5511-04D8-430E-D399-47E0B94DFCE0}"/>
          </ac:picMkLst>
        </pc:picChg>
      </pc:sldChg>
      <pc:sldChg chg="modSp mod">
        <pc:chgData name="Regalado-Tivy, Mercedes" userId="e0bc87c2-8991-4d64-973b-b51d8803d5bf" providerId="ADAL" clId="{F42EC081-CF72-452A-8266-366934ED67D5}" dt="2023-10-14T07:40:42.214" v="6" actId="403"/>
        <pc:sldMkLst>
          <pc:docMk/>
          <pc:sldMk cId="3550598993" sldId="1075"/>
        </pc:sldMkLst>
        <pc:spChg chg="mod">
          <ac:chgData name="Regalado-Tivy, Mercedes" userId="e0bc87c2-8991-4d64-973b-b51d8803d5bf" providerId="ADAL" clId="{F42EC081-CF72-452A-8266-366934ED67D5}" dt="2023-10-14T07:40:42.214" v="6" actId="403"/>
          <ac:spMkLst>
            <pc:docMk/>
            <pc:sldMk cId="3550598993" sldId="1075"/>
            <ac:spMk id="3" creationId="{19B43C3D-2E25-265B-7C23-0D21A2F8AF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E390B-6697-4031-AD82-79D4A407847B}" type="datetimeFigureOut">
              <a:rPr lang="en-GB" smtClean="0"/>
              <a:t>14/10/2023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C55CE-4461-47C9-8FC2-97B362814549}" type="slidenum">
              <a:rPr lang="en-GB" smtClean="0"/>
              <a:t>‹#›</a:t>
            </a:fld>
            <a:endParaRPr lang="en-GB"/>
          </a:p>
        </p:txBody>
      </p:sp>
    </p:spTree>
    <p:extLst>
      <p:ext uri="{BB962C8B-B14F-4D97-AF65-F5344CB8AC3E}">
        <p14:creationId xmlns:p14="http://schemas.microsoft.com/office/powerpoint/2010/main" val="350776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4D4EA8-EFDE-4FB1-ABA6-922719C6BDA0}" type="slidenum">
              <a:rPr lang="es-ES" smtClean="0"/>
              <a:t>7</a:t>
            </a:fld>
            <a:endParaRPr lang="es-ES"/>
          </a:p>
        </p:txBody>
      </p:sp>
    </p:spTree>
    <p:extLst>
      <p:ext uri="{BB962C8B-B14F-4D97-AF65-F5344CB8AC3E}">
        <p14:creationId xmlns:p14="http://schemas.microsoft.com/office/powerpoint/2010/main" val="124862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F925-03CD-8756-4254-B7C96A85DA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D4096E-3D92-DD27-B42A-186076FA46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C43718-DBF6-4E97-8B58-B181DBAEE2CD}"/>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5" name="Footer Placeholder 4">
            <a:extLst>
              <a:ext uri="{FF2B5EF4-FFF2-40B4-BE49-F238E27FC236}">
                <a16:creationId xmlns:a16="http://schemas.microsoft.com/office/drawing/2014/main" id="{962B5CC3-01D1-13AD-156E-E525AEF80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DFA2C1-EC06-30ED-A44E-9112CDF679DD}"/>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416296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C7BF-062D-D9D2-7078-7A25058646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95AFA1-4D65-6E22-F5D6-05906BD8B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F6D193-6C75-CA5C-DF01-7F27BEC31386}"/>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5" name="Footer Placeholder 4">
            <a:extLst>
              <a:ext uri="{FF2B5EF4-FFF2-40B4-BE49-F238E27FC236}">
                <a16:creationId xmlns:a16="http://schemas.microsoft.com/office/drawing/2014/main" id="{5C610A23-C955-4EB9-9DDE-0D9C91645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2D6C7-6422-35EC-FF12-C244E3B5528B}"/>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305062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B570E-13DF-9416-3543-58F28D3233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8DC1A8-0B24-7F7D-AE55-0523F9CE93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4EAB75-B285-D050-D5D9-F8DC104B6A1E}"/>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5" name="Footer Placeholder 4">
            <a:extLst>
              <a:ext uri="{FF2B5EF4-FFF2-40B4-BE49-F238E27FC236}">
                <a16:creationId xmlns:a16="http://schemas.microsoft.com/office/drawing/2014/main" id="{534E1654-33B3-CB3F-EF35-06C68371A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5D72D-DCA7-B10D-4EA1-5D20D3411CE5}"/>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264838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5E17-3732-1948-523E-B5FC206124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EE09AD-A9F3-D88C-12E7-EED32B647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E616FA-D301-F1C3-67EF-98DC1EC762AF}"/>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5" name="Footer Placeholder 4">
            <a:extLst>
              <a:ext uri="{FF2B5EF4-FFF2-40B4-BE49-F238E27FC236}">
                <a16:creationId xmlns:a16="http://schemas.microsoft.com/office/drawing/2014/main" id="{375ABAC1-183F-FECB-97DF-B4B930C0C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7DF775-99C6-4F02-9641-94DD68F1FFA5}"/>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274078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8587-92B1-258F-F81F-F6BFF9925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5C5FEFA-CAE0-07A3-973A-A696CF29C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7F672-8280-B868-C4A2-6A44D2FC08CF}"/>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5" name="Footer Placeholder 4">
            <a:extLst>
              <a:ext uri="{FF2B5EF4-FFF2-40B4-BE49-F238E27FC236}">
                <a16:creationId xmlns:a16="http://schemas.microsoft.com/office/drawing/2014/main" id="{3E3D6145-CD44-F86F-FC93-97D573F03D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A5A10-BBCA-106B-0DF5-0D54846ED120}"/>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163663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19CF-0963-01A4-334C-436DAA8535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6FB26-F4A4-AB20-3481-60DB8C29C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12895F-7EFF-10F8-2D99-1AD1685DBA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B2336E-E7FC-994B-684E-88D1685CF702}"/>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6" name="Footer Placeholder 5">
            <a:extLst>
              <a:ext uri="{FF2B5EF4-FFF2-40B4-BE49-F238E27FC236}">
                <a16:creationId xmlns:a16="http://schemas.microsoft.com/office/drawing/2014/main" id="{F8A1A1AF-0090-6D87-B63B-B08C5211A8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39C1A3-3723-A3B5-BAA7-309FFC90932A}"/>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404978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26D5-DB34-1154-2166-BAB4B5D665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CC56F-DFB5-5163-849A-3CEF1FF7E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8E7CB-FE58-CEB3-DCFD-CED1B605A4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34A7C2B-2F64-6F46-8CD3-6782FA0B3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23031-EA3A-98B4-7CAA-E6CA779CE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5997AA-2800-6B3D-4BD2-F32850BD2680}"/>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8" name="Footer Placeholder 7">
            <a:extLst>
              <a:ext uri="{FF2B5EF4-FFF2-40B4-BE49-F238E27FC236}">
                <a16:creationId xmlns:a16="http://schemas.microsoft.com/office/drawing/2014/main" id="{CD14A1A6-A8F9-30B4-CC7C-E602BE8CA7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847CA9-591C-7E6A-AA50-BF09E8CE7CFD}"/>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407058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3261-57F7-0026-A7B7-04F4B830AB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65D9C6-F37F-6CD5-1D63-19F277AC3830}"/>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4" name="Footer Placeholder 3">
            <a:extLst>
              <a:ext uri="{FF2B5EF4-FFF2-40B4-BE49-F238E27FC236}">
                <a16:creationId xmlns:a16="http://schemas.microsoft.com/office/drawing/2014/main" id="{D0F1646E-9F55-C76D-D98F-9FC72B15E5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DCF4F5-DEE0-BDA3-D0AB-FD444433597D}"/>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428703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0D915-D28D-502E-E5D1-AB9E507B4463}"/>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3" name="Footer Placeholder 2">
            <a:extLst>
              <a:ext uri="{FF2B5EF4-FFF2-40B4-BE49-F238E27FC236}">
                <a16:creationId xmlns:a16="http://schemas.microsoft.com/office/drawing/2014/main" id="{DCB8A262-975D-05A5-3D55-69319BFCBC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5F20D8-31F5-B41A-0588-228A0554D65F}"/>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347687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56E3-C71C-006C-7573-E47503511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7B0C69-CDF1-CCE1-B2B8-F91D2B36D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15DFA8-FDA1-F023-80EB-4244EEEF9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2FFD2-B292-6340-F974-B58517025B4F}"/>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6" name="Footer Placeholder 5">
            <a:extLst>
              <a:ext uri="{FF2B5EF4-FFF2-40B4-BE49-F238E27FC236}">
                <a16:creationId xmlns:a16="http://schemas.microsoft.com/office/drawing/2014/main" id="{CFCF8DA3-4182-19AA-64E8-D46BEF37C3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EFCA52-C36C-9784-9CF0-2F06EE11778B}"/>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333071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7094-7FA1-1254-A41C-A03D8F64E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70B12B-ECA9-F927-F3DA-03BD4E21C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12DD1C-7776-AAF0-76F8-637379708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DC617-17DF-19B2-32AC-8C3D9B45637D}"/>
              </a:ext>
            </a:extLst>
          </p:cNvPr>
          <p:cNvSpPr>
            <a:spLocks noGrp="1"/>
          </p:cNvSpPr>
          <p:nvPr>
            <p:ph type="dt" sz="half" idx="10"/>
          </p:nvPr>
        </p:nvSpPr>
        <p:spPr/>
        <p:txBody>
          <a:bodyPr/>
          <a:lstStyle/>
          <a:p>
            <a:fld id="{7719E464-7671-4E64-9791-8566EF3E82E4}" type="datetimeFigureOut">
              <a:rPr lang="en-GB" smtClean="0"/>
              <a:t>14/10/2023</a:t>
            </a:fld>
            <a:endParaRPr lang="en-GB"/>
          </a:p>
        </p:txBody>
      </p:sp>
      <p:sp>
        <p:nvSpPr>
          <p:cNvPr id="6" name="Footer Placeholder 5">
            <a:extLst>
              <a:ext uri="{FF2B5EF4-FFF2-40B4-BE49-F238E27FC236}">
                <a16:creationId xmlns:a16="http://schemas.microsoft.com/office/drawing/2014/main" id="{42716DC9-4E99-C1D8-60E9-A9CFA04AA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6C5231-6E59-50F5-7CB3-9C5CA6059D5E}"/>
              </a:ext>
            </a:extLst>
          </p:cNvPr>
          <p:cNvSpPr>
            <a:spLocks noGrp="1"/>
          </p:cNvSpPr>
          <p:nvPr>
            <p:ph type="sldNum" sz="quarter" idx="12"/>
          </p:nvPr>
        </p:nvSpPr>
        <p:spPr/>
        <p:txBody>
          <a:bodyPr/>
          <a:lstStyle/>
          <a:p>
            <a:fld id="{687EF8B3-2C96-439D-8E23-655DAFDB7C82}" type="slidenum">
              <a:rPr lang="en-GB" smtClean="0"/>
              <a:t>‹#›</a:t>
            </a:fld>
            <a:endParaRPr lang="en-GB"/>
          </a:p>
        </p:txBody>
      </p:sp>
    </p:spTree>
    <p:extLst>
      <p:ext uri="{BB962C8B-B14F-4D97-AF65-F5344CB8AC3E}">
        <p14:creationId xmlns:p14="http://schemas.microsoft.com/office/powerpoint/2010/main" val="211025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1A0E6-3369-3D18-ACCD-5F8BD45B3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3D9E2F-A28E-C048-B1B9-5B4956D1B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583F09-1840-E721-F9D1-883DB419B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9E464-7671-4E64-9791-8566EF3E82E4}" type="datetimeFigureOut">
              <a:rPr lang="en-GB" smtClean="0"/>
              <a:t>14/10/2023</a:t>
            </a:fld>
            <a:endParaRPr lang="en-GB"/>
          </a:p>
        </p:txBody>
      </p:sp>
      <p:sp>
        <p:nvSpPr>
          <p:cNvPr id="5" name="Footer Placeholder 4">
            <a:extLst>
              <a:ext uri="{FF2B5EF4-FFF2-40B4-BE49-F238E27FC236}">
                <a16:creationId xmlns:a16="http://schemas.microsoft.com/office/drawing/2014/main" id="{9B2F144D-2D5B-4167-C1FC-42C0A00B2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A6B368-4763-B21B-4E40-4080FAB5E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EF8B3-2C96-439D-8E23-655DAFDB7C82}" type="slidenum">
              <a:rPr lang="en-GB" smtClean="0"/>
              <a:t>‹#›</a:t>
            </a:fld>
            <a:endParaRPr lang="en-GB"/>
          </a:p>
        </p:txBody>
      </p:sp>
    </p:spTree>
    <p:extLst>
      <p:ext uri="{BB962C8B-B14F-4D97-AF65-F5344CB8AC3E}">
        <p14:creationId xmlns:p14="http://schemas.microsoft.com/office/powerpoint/2010/main" val="147957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veworksheets.com/w/en/english-second-language-esl/1430437"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liveworksheets.com/w/en/english-second-language-esl/143044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veworksheets.com/w/en/english-language/2322222" TargetMode="External"/><Relationship Id="rId2" Type="http://schemas.openxmlformats.org/officeDocument/2006/relationships/hyperlink" Target="https://wordwall.net/resource/36270982/english/capital-letters" TargetMode="External"/><Relationship Id="rId1" Type="http://schemas.openxmlformats.org/officeDocument/2006/relationships/slideLayout" Target="../slideLayouts/slideLayout7.xml"/><Relationship Id="rId4" Type="http://schemas.openxmlformats.org/officeDocument/2006/relationships/hyperlink" Target="https://wordwall.net/resource/58590056/%d0%b0%d0%bd%d0%b3%d0%bb%d1%96%d0%b9%d1%81%d1%8c%d0%ba%d0%b0-%d0%bc%d0%be%d0%b2%d0%b0/this-that-these-thos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liveworksheets.com/worksheets/en/English_as_a_Second_Language_(ESL)/Wh_questions/What,_where_and_when_la1804076cy" TargetMode="External"/><Relationship Id="rId3" Type="http://schemas.openxmlformats.org/officeDocument/2006/relationships/hyperlink" Target="https://www.liveworksheets.com/da2886397tn" TargetMode="External"/><Relationship Id="rId7" Type="http://schemas.openxmlformats.org/officeDocument/2006/relationships/hyperlink" Target="https://www.liveworksheets.com/worksheets/en/English_as_a_Second_Language_(ESL)/Yes-no_questions/Simple_present_yes-no_questions_yf29389gaIs/are" TargetMode="External"/><Relationship Id="rId2" Type="http://schemas.openxmlformats.org/officeDocument/2006/relationships/hyperlink" Target="https://wordwall.net/play/15449/538/76000https:/www.liveworksheets.com/worksheets/en/English_as_a_Second_Language_(ESL)/Wh_questions/Question_words_iq1459212ak" TargetMode="External"/><Relationship Id="rId1" Type="http://schemas.openxmlformats.org/officeDocument/2006/relationships/slideLayout" Target="../slideLayouts/slideLayout7.xml"/><Relationship Id="rId6" Type="http://schemas.openxmlformats.org/officeDocument/2006/relationships/hyperlink" Target="https://www.liveworksheets.com/worksheets/en/English_as_a_Second_Language_(ESL)/Yes-no_questions/Yes-No_questions_-_to_be_and_to_have_got_sv1390350jq" TargetMode="External"/><Relationship Id="rId5" Type="http://schemas.openxmlformats.org/officeDocument/2006/relationships/hyperlink" Target="https://www.liveworksheets.com/worksheets/en/English_as_a_Second_Language_(ESL)/Wh_questions/WH_questions_with_DO_or_DOES_uj1599143ll" TargetMode="External"/><Relationship Id="rId4" Type="http://schemas.openxmlformats.org/officeDocument/2006/relationships/hyperlink" Target="https://www.liveworksheets.com/worksheets/en/English_as_a_Second_Language_(ESL)/Wh_questions/Question_words_jj118035n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ordwall.net/resource/54917841/%d0%b0%d0%bd%d0%b3%d0%bb%d1%96%d0%b9%d1%81%d1%8c%d0%ba%d0%b0-%d0%bc%d0%be%d0%b2%d0%b0/questions-with-b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liveworksheets.com/w/en/english-language/1517412"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6E2A4E-C848-180B-B84C-203037E24D92}"/>
              </a:ext>
            </a:extLst>
          </p:cNvPr>
          <p:cNvSpPr>
            <a:spLocks noGrp="1"/>
          </p:cNvSpPr>
          <p:nvPr>
            <p:ph type="sldNum" sz="quarter" idx="12"/>
          </p:nvPr>
        </p:nvSpPr>
        <p:spPr/>
        <p:txBody>
          <a:bodyPr/>
          <a:lstStyle/>
          <a:p>
            <a:fld id="{584212D8-4143-4863-8670-EBE7383A4A86}" type="slidenum">
              <a:rPr lang="es-ES" smtClean="0"/>
              <a:t>1</a:t>
            </a:fld>
            <a:endParaRPr lang="es-ES"/>
          </a:p>
        </p:txBody>
      </p:sp>
      <p:sp>
        <p:nvSpPr>
          <p:cNvPr id="8" name="TextBox 7">
            <a:extLst>
              <a:ext uri="{FF2B5EF4-FFF2-40B4-BE49-F238E27FC236}">
                <a16:creationId xmlns:a16="http://schemas.microsoft.com/office/drawing/2014/main" id="{BDAD4892-3A67-3AD9-5A88-CDB3590BF518}"/>
              </a:ext>
            </a:extLst>
          </p:cNvPr>
          <p:cNvSpPr txBox="1"/>
          <p:nvPr/>
        </p:nvSpPr>
        <p:spPr>
          <a:xfrm>
            <a:off x="2424418" y="354639"/>
            <a:ext cx="5146377" cy="3477875"/>
          </a:xfrm>
          <a:prstGeom prst="rect">
            <a:avLst/>
          </a:prstGeom>
          <a:noFill/>
        </p:spPr>
        <p:txBody>
          <a:bodyPr wrap="square">
            <a:spAutoFit/>
          </a:bodyPr>
          <a:lstStyle/>
          <a:p>
            <a:pPr algn="ctr"/>
            <a:r>
              <a:rPr lang="en-GB" altLang="en-US" sz="3200" dirty="0">
                <a:solidFill>
                  <a:schemeClr val="folHlink"/>
                </a:solidFill>
                <a:latin typeface="Comic Sans MS" panose="030F0702030302020204" pitchFamily="66" charset="0"/>
              </a:rPr>
              <a:t>Islington Adult Community Learning Service.</a:t>
            </a:r>
          </a:p>
          <a:p>
            <a:pPr algn="ctr"/>
            <a:r>
              <a:rPr lang="en-GB" altLang="en-US" sz="2400" dirty="0">
                <a:solidFill>
                  <a:schemeClr val="folHlink"/>
                </a:solidFill>
                <a:latin typeface="Comic Sans MS" panose="030F0702030302020204" pitchFamily="66" charset="0"/>
              </a:rPr>
              <a:t> Autumn 2023. Parent House. Thursday 1 to 3 pm</a:t>
            </a:r>
          </a:p>
          <a:p>
            <a:pPr algn="ctr"/>
            <a:r>
              <a:rPr lang="en-GB" sz="2800" dirty="0">
                <a:solidFill>
                  <a:schemeClr val="folHlink"/>
                </a:solidFill>
                <a:latin typeface="Comic Sans MS" panose="030F0702030302020204" pitchFamily="66" charset="0"/>
              </a:rPr>
              <a:t>Lessons 5</a:t>
            </a:r>
          </a:p>
          <a:p>
            <a:pPr algn="ctr"/>
            <a:r>
              <a:rPr lang="en-GB" sz="1600" dirty="0">
                <a:solidFill>
                  <a:schemeClr val="folHlink"/>
                </a:solidFill>
                <a:latin typeface="Comic Sans MS" panose="030F0702030302020204" pitchFamily="66" charset="0"/>
              </a:rPr>
              <a:t>Teacher: Mercedes F Regalado-Tivy </a:t>
            </a:r>
          </a:p>
          <a:p>
            <a:pPr algn="ctr"/>
            <a:r>
              <a:rPr lang="en-GB" sz="1600" dirty="0">
                <a:solidFill>
                  <a:schemeClr val="folHlink"/>
                </a:solidFill>
                <a:latin typeface="Comic Sans MS" panose="030F0702030302020204" pitchFamily="66" charset="0"/>
              </a:rPr>
              <a:t>Phone:07595462023 Email: Mercedes.Regalado@islington.gov.uk</a:t>
            </a:r>
            <a:endParaRPr lang="en-GB" sz="1600" dirty="0"/>
          </a:p>
        </p:txBody>
      </p:sp>
      <p:pic>
        <p:nvPicPr>
          <p:cNvPr id="10" name="Picture 32" descr="MCj04326550000[1]">
            <a:extLst>
              <a:ext uri="{FF2B5EF4-FFF2-40B4-BE49-F238E27FC236}">
                <a16:creationId xmlns:a16="http://schemas.microsoft.com/office/drawing/2014/main" id="{CE9C5511-04D8-430E-D399-47E0B94DF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573" y="2789369"/>
            <a:ext cx="3566981" cy="356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81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26ED1-44A4-9649-6B2A-68898A0B033B}"/>
              </a:ext>
            </a:extLst>
          </p:cNvPr>
          <p:cNvSpPr>
            <a:spLocks noGrp="1"/>
          </p:cNvSpPr>
          <p:nvPr>
            <p:ph type="sldNum" sz="quarter" idx="12"/>
          </p:nvPr>
        </p:nvSpPr>
        <p:spPr/>
        <p:txBody>
          <a:bodyPr/>
          <a:lstStyle/>
          <a:p>
            <a:fld id="{584212D8-4143-4863-8670-EBE7383A4A86}" type="slidenum">
              <a:rPr lang="es-ES" smtClean="0"/>
              <a:t>10</a:t>
            </a:fld>
            <a:endParaRPr lang="es-ES"/>
          </a:p>
        </p:txBody>
      </p:sp>
      <p:pic>
        <p:nvPicPr>
          <p:cNvPr id="2050" name="Picture 2">
            <a:extLst>
              <a:ext uri="{FF2B5EF4-FFF2-40B4-BE49-F238E27FC236}">
                <a16:creationId xmlns:a16="http://schemas.microsoft.com/office/drawing/2014/main" id="{192FDEEB-9118-2F5E-6AEE-DDCB73651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84" y="59603"/>
            <a:ext cx="5726389" cy="647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2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51F22F-A14B-F35E-37AC-6C816E604A5C}"/>
              </a:ext>
            </a:extLst>
          </p:cNvPr>
          <p:cNvSpPr>
            <a:spLocks noGrp="1"/>
          </p:cNvSpPr>
          <p:nvPr>
            <p:ph type="sldNum" sz="quarter" idx="12"/>
          </p:nvPr>
        </p:nvSpPr>
        <p:spPr/>
        <p:txBody>
          <a:bodyPr/>
          <a:lstStyle/>
          <a:p>
            <a:fld id="{584212D8-4143-4863-8670-EBE7383A4A86}" type="slidenum">
              <a:rPr lang="es-ES" smtClean="0"/>
              <a:t>11</a:t>
            </a:fld>
            <a:endParaRPr lang="es-ES"/>
          </a:p>
        </p:txBody>
      </p:sp>
      <p:pic>
        <p:nvPicPr>
          <p:cNvPr id="8" name="Picture 7">
            <a:extLst>
              <a:ext uri="{FF2B5EF4-FFF2-40B4-BE49-F238E27FC236}">
                <a16:creationId xmlns:a16="http://schemas.microsoft.com/office/drawing/2014/main" id="{C85CE424-6675-B4D7-A028-90B2593E965C}"/>
              </a:ext>
            </a:extLst>
          </p:cNvPr>
          <p:cNvPicPr>
            <a:picLocks noChangeAspect="1"/>
          </p:cNvPicPr>
          <p:nvPr/>
        </p:nvPicPr>
        <p:blipFill>
          <a:blip r:embed="rId2"/>
          <a:stretch>
            <a:fillRect/>
          </a:stretch>
        </p:blipFill>
        <p:spPr>
          <a:xfrm>
            <a:off x="5326216" y="0"/>
            <a:ext cx="6865784" cy="6858000"/>
          </a:xfrm>
          <a:prstGeom prst="rect">
            <a:avLst/>
          </a:prstGeom>
        </p:spPr>
      </p:pic>
      <p:sp>
        <p:nvSpPr>
          <p:cNvPr id="9" name="TextBox 8">
            <a:extLst>
              <a:ext uri="{FF2B5EF4-FFF2-40B4-BE49-F238E27FC236}">
                <a16:creationId xmlns:a16="http://schemas.microsoft.com/office/drawing/2014/main" id="{3CE10425-3A28-6BB1-E369-5B933A8C0AC1}"/>
              </a:ext>
            </a:extLst>
          </p:cNvPr>
          <p:cNvSpPr txBox="1"/>
          <p:nvPr/>
        </p:nvSpPr>
        <p:spPr>
          <a:xfrm>
            <a:off x="147781" y="295564"/>
            <a:ext cx="5310909" cy="6740307"/>
          </a:xfrm>
          <a:prstGeom prst="rect">
            <a:avLst/>
          </a:prstGeom>
          <a:noFill/>
        </p:spPr>
        <p:txBody>
          <a:bodyPr wrap="square" rtlCol="0">
            <a:spAutoFit/>
          </a:bodyPr>
          <a:lstStyle/>
          <a:p>
            <a:r>
              <a:rPr lang="en-GB" b="1" dirty="0"/>
              <a:t>Where</a:t>
            </a:r>
            <a:r>
              <a:rPr lang="en-GB" dirty="0"/>
              <a:t>- Place, country, city, location </a:t>
            </a:r>
          </a:p>
          <a:p>
            <a:r>
              <a:rPr lang="en-GB" dirty="0"/>
              <a:t>Where do you live? I live in Islington</a:t>
            </a:r>
          </a:p>
          <a:p>
            <a:r>
              <a:rPr lang="en-GB" dirty="0"/>
              <a:t>Where do you come from? I come from Somalia</a:t>
            </a:r>
          </a:p>
          <a:p>
            <a:endParaRPr lang="en-GB" dirty="0"/>
          </a:p>
          <a:p>
            <a:r>
              <a:rPr lang="en-GB" b="1" dirty="0"/>
              <a:t>When</a:t>
            </a:r>
            <a:r>
              <a:rPr lang="en-GB" dirty="0"/>
              <a:t>- Time, date</a:t>
            </a:r>
          </a:p>
          <a:p>
            <a:r>
              <a:rPr lang="en-GB" dirty="0"/>
              <a:t>When do we have English class? On Thursday</a:t>
            </a:r>
          </a:p>
          <a:p>
            <a:r>
              <a:rPr lang="en-GB" dirty="0"/>
              <a:t>When is half term holiday? It is on 23</a:t>
            </a:r>
            <a:r>
              <a:rPr lang="en-GB" baseline="30000" dirty="0"/>
              <a:t>rd</a:t>
            </a:r>
            <a:r>
              <a:rPr lang="en-GB" dirty="0"/>
              <a:t> October.</a:t>
            </a:r>
          </a:p>
          <a:p>
            <a:endParaRPr lang="en-GB" dirty="0"/>
          </a:p>
          <a:p>
            <a:r>
              <a:rPr lang="en-GB" b="1" dirty="0"/>
              <a:t>What- </a:t>
            </a:r>
            <a:r>
              <a:rPr lang="en-GB" dirty="0"/>
              <a:t>Asking about things</a:t>
            </a:r>
          </a:p>
          <a:p>
            <a:r>
              <a:rPr lang="en-GB" dirty="0"/>
              <a:t>What is your favourite food? My favourite food is pasta</a:t>
            </a:r>
          </a:p>
          <a:p>
            <a:r>
              <a:rPr lang="en-GB" dirty="0"/>
              <a:t>What is the time? It is ten o’clock</a:t>
            </a:r>
          </a:p>
          <a:p>
            <a:endParaRPr lang="en-GB" dirty="0"/>
          </a:p>
          <a:p>
            <a:r>
              <a:rPr lang="en-GB" dirty="0"/>
              <a:t>Who- asking about people</a:t>
            </a:r>
          </a:p>
          <a:p>
            <a:r>
              <a:rPr lang="en-GB" dirty="0"/>
              <a:t>Who is your teacher? My teacher is Mercedes</a:t>
            </a:r>
          </a:p>
          <a:p>
            <a:r>
              <a:rPr lang="en-GB" dirty="0"/>
              <a:t>Who is better Ronaldo or Messi? I do not know</a:t>
            </a:r>
          </a:p>
          <a:p>
            <a:endParaRPr lang="en-GB" dirty="0"/>
          </a:p>
          <a:p>
            <a:r>
              <a:rPr lang="en-GB" b="1" dirty="0"/>
              <a:t>Which- </a:t>
            </a:r>
            <a:r>
              <a:rPr lang="en-GB" dirty="0"/>
              <a:t>asking about choice </a:t>
            </a:r>
          </a:p>
          <a:p>
            <a:r>
              <a:rPr lang="en-GB" dirty="0"/>
              <a:t>Which is better eating or drinking?</a:t>
            </a:r>
          </a:p>
          <a:p>
            <a:r>
              <a:rPr lang="en-GB" dirty="0"/>
              <a:t>Which colours do you like?</a:t>
            </a:r>
          </a:p>
          <a:p>
            <a:endParaRPr lang="en-GB" dirty="0"/>
          </a:p>
          <a:p>
            <a:r>
              <a:rPr lang="en-GB" dirty="0"/>
              <a:t>How- We will study later in the term, but look at:</a:t>
            </a:r>
          </a:p>
          <a:p>
            <a:r>
              <a:rPr lang="en-GB" dirty="0"/>
              <a:t>How long, How old, How much, How many, How often</a:t>
            </a:r>
          </a:p>
          <a:p>
            <a:r>
              <a:rPr lang="en-GB" dirty="0"/>
              <a:t>How tall…</a:t>
            </a:r>
          </a:p>
          <a:p>
            <a:endParaRPr lang="en-GB" dirty="0"/>
          </a:p>
        </p:txBody>
      </p:sp>
    </p:spTree>
    <p:extLst>
      <p:ext uri="{BB962C8B-B14F-4D97-AF65-F5344CB8AC3E}">
        <p14:creationId xmlns:p14="http://schemas.microsoft.com/office/powerpoint/2010/main" val="152167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C41A79-3BDA-F288-5865-A7861D9DF112}"/>
              </a:ext>
            </a:extLst>
          </p:cNvPr>
          <p:cNvSpPr>
            <a:spLocks noGrp="1"/>
          </p:cNvSpPr>
          <p:nvPr>
            <p:ph type="sldNum" sz="quarter" idx="12"/>
          </p:nvPr>
        </p:nvSpPr>
        <p:spPr/>
        <p:txBody>
          <a:bodyPr/>
          <a:lstStyle/>
          <a:p>
            <a:fld id="{584212D8-4143-4863-8670-EBE7383A4A86}" type="slidenum">
              <a:rPr lang="es-ES" smtClean="0"/>
              <a:t>12</a:t>
            </a:fld>
            <a:endParaRPr lang="es-ES"/>
          </a:p>
        </p:txBody>
      </p:sp>
      <p:sp>
        <p:nvSpPr>
          <p:cNvPr id="6" name="TextBox 5">
            <a:extLst>
              <a:ext uri="{FF2B5EF4-FFF2-40B4-BE49-F238E27FC236}">
                <a16:creationId xmlns:a16="http://schemas.microsoft.com/office/drawing/2014/main" id="{ED8C0832-398B-D989-3670-1D62CC5FE28A}"/>
              </a:ext>
            </a:extLst>
          </p:cNvPr>
          <p:cNvSpPr txBox="1"/>
          <p:nvPr/>
        </p:nvSpPr>
        <p:spPr>
          <a:xfrm>
            <a:off x="3786909" y="0"/>
            <a:ext cx="6096000" cy="369332"/>
          </a:xfrm>
          <a:prstGeom prst="rect">
            <a:avLst/>
          </a:prstGeom>
          <a:noFill/>
        </p:spPr>
        <p:txBody>
          <a:bodyPr wrap="square">
            <a:spAutoFit/>
          </a:bodyPr>
          <a:lstStyle/>
          <a:p>
            <a:r>
              <a:rPr lang="en-GB" dirty="0"/>
              <a:t>AM, IS, ARE, DO ,DOES?????</a:t>
            </a:r>
          </a:p>
        </p:txBody>
      </p:sp>
      <p:pic>
        <p:nvPicPr>
          <p:cNvPr id="8" name="Picture 7">
            <a:extLst>
              <a:ext uri="{FF2B5EF4-FFF2-40B4-BE49-F238E27FC236}">
                <a16:creationId xmlns:a16="http://schemas.microsoft.com/office/drawing/2014/main" id="{CCF92E97-753E-12F5-4848-54DF6E4ED986}"/>
              </a:ext>
            </a:extLst>
          </p:cNvPr>
          <p:cNvPicPr>
            <a:picLocks noChangeAspect="1"/>
          </p:cNvPicPr>
          <p:nvPr/>
        </p:nvPicPr>
        <p:blipFill>
          <a:blip r:embed="rId2"/>
          <a:stretch>
            <a:fillRect/>
          </a:stretch>
        </p:blipFill>
        <p:spPr>
          <a:xfrm>
            <a:off x="138545" y="369332"/>
            <a:ext cx="11951855" cy="6352143"/>
          </a:xfrm>
          <a:prstGeom prst="rect">
            <a:avLst/>
          </a:prstGeom>
        </p:spPr>
      </p:pic>
      <p:sp>
        <p:nvSpPr>
          <p:cNvPr id="10" name="TextBox 9">
            <a:extLst>
              <a:ext uri="{FF2B5EF4-FFF2-40B4-BE49-F238E27FC236}">
                <a16:creationId xmlns:a16="http://schemas.microsoft.com/office/drawing/2014/main" id="{AB293DC8-2A3D-B31C-15A4-935AB894F942}"/>
              </a:ext>
            </a:extLst>
          </p:cNvPr>
          <p:cNvSpPr txBox="1"/>
          <p:nvPr/>
        </p:nvSpPr>
        <p:spPr>
          <a:xfrm>
            <a:off x="7583055" y="0"/>
            <a:ext cx="4507345" cy="738664"/>
          </a:xfrm>
          <a:prstGeom prst="rect">
            <a:avLst/>
          </a:prstGeom>
          <a:noFill/>
        </p:spPr>
        <p:txBody>
          <a:bodyPr wrap="square">
            <a:spAutoFit/>
          </a:bodyPr>
          <a:lstStyle/>
          <a:p>
            <a:r>
              <a:rPr lang="en-GB" sz="1050" dirty="0">
                <a:hlinkClick r:id="rId3"/>
              </a:rPr>
              <a:t>https://www.liveworksheets.com/w/en/english-second-language-esl/1430437</a:t>
            </a:r>
            <a:endParaRPr lang="en-GB" sz="1050" dirty="0"/>
          </a:p>
          <a:p>
            <a:r>
              <a:rPr lang="en-GB" sz="1050" dirty="0">
                <a:hlinkClick r:id="rId4"/>
              </a:rPr>
              <a:t>https://www.liveworksheets.com/w/en/english-second-language-esl/1430448</a:t>
            </a:r>
            <a:endParaRPr lang="en-GB" sz="1050" dirty="0"/>
          </a:p>
          <a:p>
            <a:endParaRPr lang="en-GB" sz="1050" dirty="0"/>
          </a:p>
          <a:p>
            <a:endParaRPr lang="en-GB" sz="1050" dirty="0"/>
          </a:p>
        </p:txBody>
      </p:sp>
    </p:spTree>
    <p:extLst>
      <p:ext uri="{BB962C8B-B14F-4D97-AF65-F5344CB8AC3E}">
        <p14:creationId xmlns:p14="http://schemas.microsoft.com/office/powerpoint/2010/main" val="250522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27445-08C3-042E-A76E-C8EA36DFA214}"/>
              </a:ext>
            </a:extLst>
          </p:cNvPr>
          <p:cNvSpPr>
            <a:spLocks noGrp="1"/>
          </p:cNvSpPr>
          <p:nvPr>
            <p:ph type="sldNum" sz="quarter" idx="12"/>
          </p:nvPr>
        </p:nvSpPr>
        <p:spPr/>
        <p:txBody>
          <a:bodyPr/>
          <a:lstStyle/>
          <a:p>
            <a:fld id="{584212D8-4143-4863-8670-EBE7383A4A86}" type="slidenum">
              <a:rPr lang="es-ES" smtClean="0"/>
              <a:t>13</a:t>
            </a:fld>
            <a:endParaRPr lang="es-ES"/>
          </a:p>
        </p:txBody>
      </p:sp>
      <p:sp>
        <p:nvSpPr>
          <p:cNvPr id="4" name="TextBox 3">
            <a:extLst>
              <a:ext uri="{FF2B5EF4-FFF2-40B4-BE49-F238E27FC236}">
                <a16:creationId xmlns:a16="http://schemas.microsoft.com/office/drawing/2014/main" id="{45307804-841B-5D6B-6646-36036AFD3742}"/>
              </a:ext>
            </a:extLst>
          </p:cNvPr>
          <p:cNvSpPr txBox="1"/>
          <p:nvPr/>
        </p:nvSpPr>
        <p:spPr>
          <a:xfrm>
            <a:off x="129308" y="180216"/>
            <a:ext cx="11092873" cy="646331"/>
          </a:xfrm>
          <a:prstGeom prst="rect">
            <a:avLst/>
          </a:prstGeom>
          <a:noFill/>
        </p:spPr>
        <p:txBody>
          <a:bodyPr wrap="square">
            <a:spAutoFit/>
          </a:bodyPr>
          <a:lstStyle/>
          <a:p>
            <a:r>
              <a:rPr lang="en-GB" dirty="0"/>
              <a:t>WH- QUESTIONS and word order who, what, when, where, how much/many</a:t>
            </a:r>
            <a:endParaRPr lang="en-GB" u="sng" dirty="0">
              <a:solidFill>
                <a:srgbClr val="0070C0"/>
              </a:solidFill>
            </a:endParaRPr>
          </a:p>
          <a:p>
            <a:endParaRPr lang="en-GB" u="sng" dirty="0">
              <a:solidFill>
                <a:srgbClr val="0070C0"/>
              </a:solidFill>
            </a:endParaRPr>
          </a:p>
        </p:txBody>
      </p:sp>
      <p:pic>
        <p:nvPicPr>
          <p:cNvPr id="6" name="Picture 5">
            <a:extLst>
              <a:ext uri="{FF2B5EF4-FFF2-40B4-BE49-F238E27FC236}">
                <a16:creationId xmlns:a16="http://schemas.microsoft.com/office/drawing/2014/main" id="{F6975BBD-E7A1-1689-AF11-1AAF16EABA3D}"/>
              </a:ext>
            </a:extLst>
          </p:cNvPr>
          <p:cNvPicPr>
            <a:picLocks noChangeAspect="1"/>
          </p:cNvPicPr>
          <p:nvPr/>
        </p:nvPicPr>
        <p:blipFill>
          <a:blip r:embed="rId2"/>
          <a:stretch>
            <a:fillRect/>
          </a:stretch>
        </p:blipFill>
        <p:spPr>
          <a:xfrm>
            <a:off x="72942" y="463442"/>
            <a:ext cx="4739203" cy="5957347"/>
          </a:xfrm>
          <a:prstGeom prst="rect">
            <a:avLst/>
          </a:prstGeom>
        </p:spPr>
      </p:pic>
      <p:sp>
        <p:nvSpPr>
          <p:cNvPr id="7" name="TextBox 6">
            <a:extLst>
              <a:ext uri="{FF2B5EF4-FFF2-40B4-BE49-F238E27FC236}">
                <a16:creationId xmlns:a16="http://schemas.microsoft.com/office/drawing/2014/main" id="{E5AFE08B-A99E-D2EF-2B92-A1094316445C}"/>
              </a:ext>
            </a:extLst>
          </p:cNvPr>
          <p:cNvSpPr txBox="1"/>
          <p:nvPr/>
        </p:nvSpPr>
        <p:spPr>
          <a:xfrm>
            <a:off x="6096000" y="729673"/>
            <a:ext cx="5394036" cy="5355312"/>
          </a:xfrm>
          <a:prstGeom prst="rect">
            <a:avLst/>
          </a:prstGeom>
          <a:noFill/>
        </p:spPr>
        <p:txBody>
          <a:bodyPr wrap="square" rtlCol="0">
            <a:spAutoFit/>
          </a:bodyPr>
          <a:lstStyle/>
          <a:p>
            <a:r>
              <a:rPr lang="en-GB" dirty="0"/>
              <a:t>Where does Sarah live?</a:t>
            </a:r>
          </a:p>
          <a:p>
            <a:endParaRPr lang="en-GB" dirty="0"/>
          </a:p>
          <a:p>
            <a:endParaRPr lang="en-GB" dirty="0"/>
          </a:p>
          <a:p>
            <a:r>
              <a:rPr lang="en-GB" dirty="0"/>
              <a:t>W…………………………………………………………?</a:t>
            </a:r>
          </a:p>
          <a:p>
            <a:endParaRPr lang="en-GB" dirty="0"/>
          </a:p>
          <a:p>
            <a:endParaRPr lang="en-GB" dirty="0"/>
          </a:p>
          <a:p>
            <a:r>
              <a:rPr lang="en-GB" dirty="0"/>
              <a:t>H………………………………………………………..?</a:t>
            </a:r>
          </a:p>
          <a:p>
            <a:endParaRPr lang="en-GB" dirty="0"/>
          </a:p>
          <a:p>
            <a:endParaRPr lang="en-GB" dirty="0"/>
          </a:p>
          <a:p>
            <a:endParaRPr lang="en-GB" dirty="0"/>
          </a:p>
          <a:p>
            <a:r>
              <a:rPr lang="en-GB" dirty="0"/>
              <a:t>W………………………………………?</a:t>
            </a:r>
          </a:p>
          <a:p>
            <a:endParaRPr lang="en-GB" dirty="0"/>
          </a:p>
          <a:p>
            <a:endParaRPr lang="en-GB" dirty="0"/>
          </a:p>
          <a:p>
            <a:endParaRPr lang="en-GB" dirty="0"/>
          </a:p>
          <a:p>
            <a:r>
              <a:rPr lang="en-GB" dirty="0"/>
              <a:t>W…………………………………………….?</a:t>
            </a:r>
          </a:p>
          <a:p>
            <a:endParaRPr lang="en-GB" dirty="0"/>
          </a:p>
          <a:p>
            <a:endParaRPr lang="en-GB" dirty="0"/>
          </a:p>
          <a:p>
            <a:endParaRPr lang="en-GB" dirty="0"/>
          </a:p>
          <a:p>
            <a:r>
              <a:rPr lang="en-GB" dirty="0"/>
              <a:t>W………………………….?</a:t>
            </a:r>
          </a:p>
        </p:txBody>
      </p:sp>
    </p:spTree>
    <p:extLst>
      <p:ext uri="{BB962C8B-B14F-4D97-AF65-F5344CB8AC3E}">
        <p14:creationId xmlns:p14="http://schemas.microsoft.com/office/powerpoint/2010/main" val="291960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FE284-6FAA-48A9-87C6-2E6D48F4011F}"/>
              </a:ext>
            </a:extLst>
          </p:cNvPr>
          <p:cNvSpPr txBox="1"/>
          <p:nvPr/>
        </p:nvSpPr>
        <p:spPr>
          <a:xfrm>
            <a:off x="47625" y="143815"/>
            <a:ext cx="12096750" cy="6212535"/>
          </a:xfrm>
          <a:prstGeom prst="rect">
            <a:avLst/>
          </a:prstGeom>
          <a:noFill/>
        </p:spPr>
        <p:txBody>
          <a:bodyPr wrap="square">
            <a:spAutoFit/>
          </a:bodyPr>
          <a:lstStyle/>
          <a:p>
            <a:pPr marL="342900" indent="-342900">
              <a:lnSpc>
                <a:spcPct val="107000"/>
              </a:lnSpc>
              <a:spcBef>
                <a:spcPts val="600"/>
              </a:spcBef>
              <a:spcAft>
                <a:spcPts val="600"/>
              </a:spcAft>
              <a:buAutoNum type="arabicPeriod"/>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 or Yes/No Questions</a:t>
            </a:r>
          </a:p>
          <a:p>
            <a:pPr>
              <a:lnSpc>
                <a:spcPct val="107000"/>
              </a:lnSpc>
              <a:spcBef>
                <a:spcPts val="600"/>
              </a:spcBef>
              <a:spcAft>
                <a:spcPts val="600"/>
              </a:spcAft>
            </a:pPr>
            <a:r>
              <a:rPr lang="en-GB" sz="16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en-GB" sz="1600" b="1" dirty="0">
                <a:latin typeface="Arial" panose="020B0604020202020204" pitchFamily="34" charset="0"/>
                <a:ea typeface="Times New Roman" panose="02020603050405020304" pitchFamily="18" charset="0"/>
                <a:cs typeface="Arial" panose="020B0604020202020204" pitchFamily="34" charset="0"/>
              </a:rPr>
              <a:t> </a:t>
            </a:r>
            <a:r>
              <a:rPr lang="en-GB" sz="1600" b="1" dirty="0">
                <a:solidFill>
                  <a:srgbClr val="00B050"/>
                </a:solidFill>
                <a:latin typeface="Arial" panose="020B0604020202020204" pitchFamily="34" charset="0"/>
                <a:ea typeface="Times New Roman" panose="02020603050405020304" pitchFamily="18" charset="0"/>
                <a:cs typeface="Arial" panose="020B0604020202020204" pitchFamily="34" charset="0"/>
              </a:rPr>
              <a:t>it </a:t>
            </a:r>
            <a:r>
              <a:rPr lang="en-GB" sz="1600" b="1" dirty="0">
                <a:latin typeface="Arial" panose="020B0604020202020204" pitchFamily="34" charset="0"/>
                <a:ea typeface="Times New Roman" panose="02020603050405020304" pitchFamily="18" charset="0"/>
                <a:cs typeface="Arial" panose="020B0604020202020204" pitchFamily="34" charset="0"/>
              </a:rPr>
              <a:t>cold outside? </a:t>
            </a:r>
          </a:p>
          <a:p>
            <a:pPr>
              <a:lnSpc>
                <a:spcPct val="107000"/>
              </a:lnSpc>
              <a:spcBef>
                <a:spcPts val="600"/>
              </a:spcBef>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Yes,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it </a:t>
            </a:r>
            <a:r>
              <a:rPr lang="en-GB"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en-GB" sz="1600" dirty="0">
                <a:latin typeface="Arial" panose="020B0604020202020204" pitchFamily="34" charset="0"/>
                <a:ea typeface="Times New Roman" panose="02020603050405020304" pitchFamily="18" charset="0"/>
                <a:cs typeface="Arial" panose="020B0604020202020204" pitchFamily="34" charset="0"/>
              </a:rPr>
              <a:t> cold outside 		Yes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it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en-GB" sz="160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spcBef>
                <a:spcPts val="600"/>
              </a:spcBef>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No,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it </a:t>
            </a:r>
            <a:r>
              <a:rPr lang="en-GB"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en-GB" sz="1600" dirty="0">
                <a:latin typeface="Arial" panose="020B0604020202020204" pitchFamily="34" charset="0"/>
                <a:ea typeface="Times New Roman" panose="02020603050405020304" pitchFamily="18" charset="0"/>
                <a:cs typeface="Arial" panose="020B0604020202020204" pitchFamily="34" charset="0"/>
              </a:rPr>
              <a:t> not cold outside 		No, </a:t>
            </a:r>
            <a:r>
              <a:rPr lang="en-GB" sz="1600" dirty="0">
                <a:solidFill>
                  <a:schemeClr val="accent6"/>
                </a:solidFill>
                <a:latin typeface="Arial" panose="020B0604020202020204" pitchFamily="34" charset="0"/>
                <a:ea typeface="Times New Roman" panose="02020603050405020304" pitchFamily="18" charset="0"/>
                <a:cs typeface="Arial" panose="020B0604020202020204" pitchFamily="34" charset="0"/>
              </a:rPr>
              <a:t>it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is</a:t>
            </a:r>
            <a:r>
              <a:rPr lang="en-GB" sz="1600" dirty="0">
                <a:latin typeface="Arial" panose="020B0604020202020204" pitchFamily="34" charset="0"/>
                <a:ea typeface="Times New Roman" panose="02020603050405020304" pitchFamily="18" charset="0"/>
                <a:cs typeface="Arial" panose="020B0604020202020204" pitchFamily="34" charset="0"/>
              </a:rPr>
              <a:t> not (it isn’t)</a:t>
            </a:r>
          </a:p>
          <a:p>
            <a:pPr>
              <a:lnSpc>
                <a:spcPct val="107000"/>
              </a:lnSpc>
              <a:spcBef>
                <a:spcPts val="600"/>
              </a:spcBef>
              <a:spcAft>
                <a:spcPts val="600"/>
              </a:spcAft>
            </a:pPr>
            <a:r>
              <a:rPr lang="en-GB"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Are</a:t>
            </a:r>
            <a:r>
              <a:rPr lang="en-GB" sz="16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they</a:t>
            </a:r>
            <a:r>
              <a:rPr lang="en-GB" sz="16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600" b="1" dirty="0">
                <a:effectLst/>
                <a:latin typeface="Arial" panose="020B0604020202020204" pitchFamily="34" charset="0"/>
                <a:ea typeface="Times New Roman" panose="02020603050405020304" pitchFamily="18" charset="0"/>
                <a:cs typeface="Arial" panose="020B0604020202020204" pitchFamily="34" charset="0"/>
              </a:rPr>
              <a:t>hungry? </a:t>
            </a:r>
          </a:p>
          <a:p>
            <a:pPr>
              <a:lnSpc>
                <a:spcPct val="107000"/>
              </a:lnSpc>
              <a:spcBef>
                <a:spcPts val="600"/>
              </a:spcBef>
              <a:spcAft>
                <a:spcPts val="6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Yes,</a:t>
            </a:r>
            <a:r>
              <a:rPr lang="en-GB"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they </a:t>
            </a:r>
            <a: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are </a:t>
            </a:r>
            <a:r>
              <a:rPr lang="en-GB" sz="16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Yes, </a:t>
            </a:r>
            <a:r>
              <a:rPr lang="en-GB" sz="16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they</a:t>
            </a:r>
            <a:r>
              <a:rPr lang="en-GB" sz="16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are</a:t>
            </a:r>
            <a:r>
              <a:rPr lang="en-GB" sz="16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hungry</a:t>
            </a:r>
          </a:p>
          <a:p>
            <a:pPr>
              <a:lnSpc>
                <a:spcPct val="107000"/>
              </a:lnSpc>
              <a:spcBef>
                <a:spcPts val="600"/>
              </a:spcBef>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No,</a:t>
            </a:r>
            <a:r>
              <a:rPr lang="en-GB" sz="1600" dirty="0">
                <a:solidFill>
                  <a:srgbClr val="6F757B"/>
                </a:solidFill>
                <a:latin typeface="Arial" panose="020B0604020202020204" pitchFamily="34" charset="0"/>
                <a:ea typeface="Calibri" panose="020F0502020204030204" pitchFamily="34" charset="0"/>
                <a:cs typeface="Arial" panose="020B0604020202020204" pitchFamily="34" charset="0"/>
              </a:rPr>
              <a:t> </a:t>
            </a:r>
            <a:r>
              <a:rPr lang="en-GB"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they </a:t>
            </a:r>
            <a: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are </a:t>
            </a:r>
            <a:r>
              <a:rPr lang="en-GB"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not (aren’t)</a:t>
            </a:r>
            <a:r>
              <a:rPr lang="en-GB" sz="1600" dirty="0">
                <a:latin typeface="Arial" panose="020B0604020202020204" pitchFamily="34" charset="0"/>
                <a:ea typeface="Calibri" panose="020F0502020204030204" pitchFamily="34" charset="0"/>
                <a:cs typeface="Arial" panose="020B0604020202020204" pitchFamily="34" charset="0"/>
              </a:rPr>
              <a:t> hungry </a:t>
            </a:r>
            <a:r>
              <a:rPr lang="en-GB" sz="1600" dirty="0">
                <a:solidFill>
                  <a:srgbClr val="6F757B"/>
                </a:solidFill>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No, they aren’t</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endParaRPr lang="es-ES" sz="16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a:t>
            </a:r>
            <a:r>
              <a:rPr lang="en-GB" sz="1600" b="1" dirty="0">
                <a:effectLst/>
                <a:latin typeface="Arial" panose="020B0604020202020204" pitchFamily="34" charset="0"/>
                <a:ea typeface="Times New Roman" panose="02020603050405020304" pitchFamily="18" charset="0"/>
                <a:cs typeface="Arial" panose="020B0604020202020204" pitchFamily="34" charset="0"/>
              </a:rPr>
              <a:t> </a:t>
            </a:r>
            <a:r>
              <a:rPr lang="en-GB" sz="1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you</a:t>
            </a:r>
            <a:r>
              <a:rPr lang="en-GB" sz="1600" b="1" dirty="0">
                <a:effectLst/>
                <a:latin typeface="Arial" panose="020B0604020202020204" pitchFamily="34" charset="0"/>
                <a:ea typeface="Times New Roman" panose="02020603050405020304" pitchFamily="18" charset="0"/>
                <a:cs typeface="Arial" panose="020B0604020202020204" pitchFamily="34" charset="0"/>
              </a:rPr>
              <a:t> like this </a:t>
            </a:r>
            <a:r>
              <a:rPr lang="en-GB" sz="1600" b="1" dirty="0">
                <a:latin typeface="Arial" panose="020B0604020202020204" pitchFamily="34" charset="0"/>
                <a:ea typeface="Times New Roman" panose="02020603050405020304" pitchFamily="18" charset="0"/>
                <a:cs typeface="Arial" panose="020B0604020202020204" pitchFamily="34" charset="0"/>
              </a:rPr>
              <a:t>country?</a:t>
            </a:r>
          </a:p>
          <a:p>
            <a:pPr>
              <a:lnSpc>
                <a:spcPct val="107000"/>
              </a:lnSpc>
              <a:spcBef>
                <a:spcPts val="600"/>
              </a:spcBef>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Yes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I</a:t>
            </a:r>
            <a:r>
              <a:rPr lang="en-GB" sz="1600" dirty="0">
                <a:latin typeface="Arial" panose="020B0604020202020204" pitchFamily="34" charset="0"/>
                <a:ea typeface="Times New Roman" panose="02020603050405020304" pitchFamily="18" charset="0"/>
                <a:cs typeface="Arial" panose="020B0604020202020204" pitchFamily="34" charset="0"/>
              </a:rPr>
              <a:t> like this country            		Yes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I</a:t>
            </a:r>
            <a:r>
              <a:rPr lang="en-GB" sz="1600" dirty="0">
                <a:latin typeface="Arial" panose="020B0604020202020204" pitchFamily="34" charset="0"/>
                <a:ea typeface="Times New Roman" panose="02020603050405020304" pitchFamily="18" charset="0"/>
                <a:cs typeface="Arial" panose="020B0604020202020204" pitchFamily="34" charset="0"/>
              </a:rPr>
              <a:t> do </a:t>
            </a:r>
          </a:p>
          <a:p>
            <a:pPr>
              <a:lnSpc>
                <a:spcPct val="107000"/>
              </a:lnSpc>
              <a:spcBef>
                <a:spcPts val="600"/>
              </a:spcBef>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No,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I</a:t>
            </a:r>
            <a:r>
              <a:rPr lang="en-GB" sz="1600" dirty="0">
                <a:latin typeface="Arial" panose="020B0604020202020204" pitchFamily="34" charset="0"/>
                <a:ea typeface="Times New Roman" panose="02020603050405020304" pitchFamily="18" charset="0"/>
                <a:cs typeface="Arial" panose="020B0604020202020204" pitchFamily="34" charset="0"/>
              </a:rPr>
              <a:t> do not (don’t) like this country  	No,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I</a:t>
            </a:r>
            <a:r>
              <a:rPr lang="en-GB" sz="1600" dirty="0">
                <a:latin typeface="Arial" panose="020B0604020202020204" pitchFamily="34" charset="0"/>
                <a:ea typeface="Times New Roman" panose="02020603050405020304" pitchFamily="18" charset="0"/>
                <a:cs typeface="Arial" panose="020B0604020202020204" pitchFamily="34" charset="0"/>
              </a:rPr>
              <a:t> don’t</a:t>
            </a:r>
          </a:p>
          <a:p>
            <a:pPr lvl="0">
              <a:lnSpc>
                <a:spcPct val="107000"/>
              </a:lnSpc>
              <a:spcBef>
                <a:spcPts val="600"/>
              </a:spcBef>
              <a:spcAft>
                <a:spcPts val="600"/>
              </a:spcAft>
              <a:buSzPts val="1000"/>
              <a:tabLst>
                <a:tab pos="457200" algn="l"/>
              </a:tabLst>
            </a:pPr>
            <a:r>
              <a:rPr lang="en-GB" sz="16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Does Jane study hard? </a:t>
            </a:r>
          </a:p>
          <a:p>
            <a:pPr>
              <a:lnSpc>
                <a:spcPct val="107000"/>
              </a:lnSpc>
              <a:spcBef>
                <a:spcPts val="600"/>
              </a:spcBef>
              <a:spcAft>
                <a:spcPts val="600"/>
              </a:spcAft>
            </a:pPr>
            <a:r>
              <a:rPr lang="en-GB"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Does</a:t>
            </a:r>
            <a:r>
              <a:rPr lang="en-GB" sz="1600" b="1" dirty="0">
                <a:effectLst/>
                <a:latin typeface="Arial" panose="020B0604020202020204" pitchFamily="34" charset="0"/>
                <a:ea typeface="Times New Roman" panose="02020603050405020304" pitchFamily="18" charset="0"/>
                <a:cs typeface="Arial" panose="020B0604020202020204" pitchFamily="34" charset="0"/>
              </a:rPr>
              <a:t> </a:t>
            </a:r>
            <a:r>
              <a:rPr lang="en-GB" sz="1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Jane</a:t>
            </a:r>
            <a:r>
              <a:rPr lang="en-GB" sz="1600" b="1" dirty="0">
                <a:effectLst/>
                <a:latin typeface="Arial" panose="020B0604020202020204" pitchFamily="34" charset="0"/>
                <a:ea typeface="Times New Roman" panose="02020603050405020304" pitchFamily="18" charset="0"/>
                <a:cs typeface="Arial" panose="020B0604020202020204" pitchFamily="34" charset="0"/>
              </a:rPr>
              <a:t> study hard? </a:t>
            </a:r>
          </a:p>
          <a:p>
            <a:pPr>
              <a:lnSpc>
                <a:spcPct val="107000"/>
              </a:lnSpc>
              <a:spcBef>
                <a:spcPts val="600"/>
              </a:spcBef>
              <a:spcAft>
                <a:spcPts val="6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Yes, </a:t>
            </a:r>
            <a:r>
              <a:rPr lang="en-GB"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she</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studies hard 		Y</a:t>
            </a:r>
            <a:r>
              <a:rPr lang="en-GB" sz="1600" dirty="0">
                <a:effectLst/>
                <a:latin typeface="Arial" panose="020B0604020202020204" pitchFamily="34" charset="0"/>
                <a:ea typeface="Times New Roman" panose="02020603050405020304" pitchFamily="18" charset="0"/>
                <a:cs typeface="Arial" panose="020B0604020202020204" pitchFamily="34" charset="0"/>
              </a:rPr>
              <a:t>es, </a:t>
            </a:r>
            <a:r>
              <a:rPr lang="en-GB" sz="16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she</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does</a:t>
            </a:r>
          </a:p>
          <a:p>
            <a:pPr>
              <a:lnSpc>
                <a:spcPct val="107000"/>
              </a:lnSpc>
              <a:spcBef>
                <a:spcPts val="600"/>
              </a:spcBef>
              <a:spcAft>
                <a:spcPts val="600"/>
              </a:spcAft>
            </a:pPr>
            <a:r>
              <a:rPr lang="en-GB" sz="1600" dirty="0">
                <a:latin typeface="Arial" panose="020B0604020202020204" pitchFamily="34" charset="0"/>
                <a:ea typeface="Times New Roman" panose="02020603050405020304" pitchFamily="18" charset="0"/>
                <a:cs typeface="Arial" panose="020B0604020202020204" pitchFamily="34" charset="0"/>
              </a:rPr>
              <a:t>No,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she </a:t>
            </a:r>
            <a:r>
              <a:rPr lang="en-GB"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does </a:t>
            </a:r>
            <a:r>
              <a:rPr lang="en-GB" sz="1600" dirty="0">
                <a:latin typeface="Arial" panose="020B0604020202020204" pitchFamily="34" charset="0"/>
                <a:ea typeface="Times New Roman" panose="02020603050405020304" pitchFamily="18" charset="0"/>
                <a:cs typeface="Arial" panose="020B0604020202020204" pitchFamily="34" charset="0"/>
              </a:rPr>
              <a:t>not study hard </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en-GB" sz="1600" dirty="0">
                <a:latin typeface="Arial" panose="020B0604020202020204" pitchFamily="34" charset="0"/>
                <a:ea typeface="Times New Roman" panose="02020603050405020304" pitchFamily="18" charset="0"/>
                <a:cs typeface="Arial" panose="020B0604020202020204" pitchFamily="34" charset="0"/>
              </a:rPr>
              <a:t>No</a:t>
            </a:r>
            <a:r>
              <a:rPr lang="en-GB"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 she </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does</a:t>
            </a:r>
            <a:r>
              <a:rPr lang="en-GB" sz="1600" dirty="0">
                <a:latin typeface="Arial" panose="020B0604020202020204" pitchFamily="34" charset="0"/>
                <a:ea typeface="Times New Roman" panose="02020603050405020304" pitchFamily="18" charset="0"/>
                <a:cs typeface="Arial" panose="020B0604020202020204" pitchFamily="34" charset="0"/>
              </a:rPr>
              <a:t>n’t</a:t>
            </a:r>
          </a:p>
        </p:txBody>
      </p:sp>
      <p:sp>
        <p:nvSpPr>
          <p:cNvPr id="2" name="Slide Number Placeholder 1">
            <a:extLst>
              <a:ext uri="{FF2B5EF4-FFF2-40B4-BE49-F238E27FC236}">
                <a16:creationId xmlns:a16="http://schemas.microsoft.com/office/drawing/2014/main" id="{F164149A-A02B-7BCF-6883-008B85689CE3}"/>
              </a:ext>
            </a:extLst>
          </p:cNvPr>
          <p:cNvSpPr>
            <a:spLocks noGrp="1"/>
          </p:cNvSpPr>
          <p:nvPr>
            <p:ph type="sldNum" sz="quarter" idx="12"/>
          </p:nvPr>
        </p:nvSpPr>
        <p:spPr/>
        <p:txBody>
          <a:bodyPr/>
          <a:lstStyle/>
          <a:p>
            <a:fld id="{584212D8-4143-4863-8670-EBE7383A4A86}" type="slidenum">
              <a:rPr lang="es-ES" smtClean="0"/>
              <a:t>14</a:t>
            </a:fld>
            <a:endParaRPr lang="es-ES"/>
          </a:p>
        </p:txBody>
      </p:sp>
    </p:spTree>
    <p:extLst>
      <p:ext uri="{BB962C8B-B14F-4D97-AF65-F5344CB8AC3E}">
        <p14:creationId xmlns:p14="http://schemas.microsoft.com/office/powerpoint/2010/main" val="269062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6239D-1A19-44A5-8EAF-3CD94F492523}"/>
              </a:ext>
            </a:extLst>
          </p:cNvPr>
          <p:cNvSpPr txBox="1"/>
          <p:nvPr/>
        </p:nvSpPr>
        <p:spPr>
          <a:xfrm>
            <a:off x="209549" y="326901"/>
            <a:ext cx="11649075" cy="5827621"/>
          </a:xfrm>
          <a:prstGeom prst="rect">
            <a:avLst/>
          </a:prstGeom>
          <a:noFill/>
        </p:spPr>
        <p:txBody>
          <a:bodyPr wrap="square">
            <a:spAutoFit/>
          </a:bodyPr>
          <a:lstStyle/>
          <a:p>
            <a:pPr>
              <a:lnSpc>
                <a:spcPct val="107000"/>
              </a:lnSpc>
              <a:spcBef>
                <a:spcPts val="600"/>
              </a:spcBef>
              <a:spcAft>
                <a:spcPts val="600"/>
              </a:spcAft>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Special or </a:t>
            </a:r>
            <a:r>
              <a:rPr lang="en-GB" sz="1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-Questions</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A special question, as you can guess, uses a certain word at the beginning of the sentence to ask a specific question. The questions words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who</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what</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where</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when</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why</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how</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how many</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etc., are used to begin the question:</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rgbClr val="6F757B"/>
                </a:solidFill>
                <a:effectLst/>
                <a:latin typeface="Arial" panose="020B0604020202020204" pitchFamily="34" charset="0"/>
                <a:ea typeface="Times New Roman" panose="02020603050405020304" pitchFamily="18" charset="0"/>
                <a:cs typeface="Arial" panose="020B0604020202020204" pitchFamily="34" charset="0"/>
              </a:rPr>
              <a:t>Where</a:t>
            </a:r>
            <a:r>
              <a:rPr lang="es-ES"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rgbClr val="6F757B"/>
                </a:solidFill>
                <a:effectLst/>
                <a:latin typeface="Arial" panose="020B0604020202020204" pitchFamily="34" charset="0"/>
                <a:ea typeface="Times New Roman" panose="02020603050405020304" pitchFamily="18" charset="0"/>
                <a:cs typeface="Arial" panose="020B0604020202020204" pitchFamily="34" charset="0"/>
              </a:rPr>
              <a:t>is</a:t>
            </a:r>
            <a:r>
              <a:rPr lang="es-ES"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he from? </a:t>
            </a:r>
            <a:endParaRPr lang="es-ES" sz="12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When does he come here? </a:t>
            </a:r>
            <a:endParaRPr lang="es-ES" sz="12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How </a:t>
            </a:r>
            <a:r>
              <a:rPr lang="en-GB" sz="1400" dirty="0">
                <a:solidFill>
                  <a:srgbClr val="6F757B"/>
                </a:solidFill>
                <a:latin typeface="Arial" panose="020B0604020202020204" pitchFamily="34" charset="0"/>
                <a:ea typeface="Times New Roman" panose="02020603050405020304" pitchFamily="18" charset="0"/>
                <a:cs typeface="Arial" panose="020B0604020202020204" pitchFamily="34" charset="0"/>
              </a:rPr>
              <a:t>do you know her?</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endParaRPr lang="es-ES" sz="12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How many eggs do we need for this cake? </a:t>
            </a:r>
            <a:endParaRPr lang="es-ES" sz="12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Who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goes</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to the cinema?</a:t>
            </a:r>
            <a:endParaRPr lang="es-ES" sz="12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What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is</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on the table?</a:t>
            </a:r>
            <a:endParaRPr lang="es-ES" sz="12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You can see that after the question words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who</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and </a:t>
            </a:r>
            <a:r>
              <a:rPr lang="en-GB" sz="1400" b="1"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what</a:t>
            </a: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the third-person singular form of the verb should be used, no auxiliary. </a:t>
            </a:r>
            <a:endParaRPr lang="es-ES"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4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Answers: More detailed.</a:t>
            </a:r>
          </a:p>
          <a:p>
            <a:pPr>
              <a:lnSpc>
                <a:spcPct val="107000"/>
              </a:lnSpc>
              <a:spcBef>
                <a:spcPts val="600"/>
              </a:spcBef>
              <a:spcAft>
                <a:spcPts val="600"/>
              </a:spcAft>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Choice Questions</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r>
              <a:rPr lang="en-GB" sz="12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There is a choice, and the word OR in the middle.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2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Does</a:t>
            </a:r>
            <a:r>
              <a:rPr lang="en-GB" sz="12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she like ice cream or sweets? – She like</a:t>
            </a:r>
            <a:r>
              <a:rPr lang="en-GB"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n-GB" sz="12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ice cream.</a:t>
            </a:r>
            <a:endParaRPr lang="es-ES" sz="11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600"/>
              </a:spcBef>
              <a:spcAft>
                <a:spcPts val="600"/>
              </a:spcAft>
              <a:buSzPts val="1000"/>
              <a:buFont typeface="Symbol" panose="05050102010706020507" pitchFamily="18" charset="2"/>
              <a:buChar char=""/>
              <a:tabLst>
                <a:tab pos="457200" algn="l"/>
              </a:tabLst>
            </a:pPr>
            <a:r>
              <a:rPr lang="en-GB" sz="1200" dirty="0">
                <a:solidFill>
                  <a:srgbClr val="6F757B"/>
                </a:solidFill>
                <a:effectLst/>
                <a:latin typeface="Arial" panose="020B0604020202020204" pitchFamily="34" charset="0"/>
                <a:ea typeface="Times New Roman" panose="02020603050405020304" pitchFamily="18" charset="0"/>
                <a:cs typeface="Arial" panose="020B0604020202020204" pitchFamily="34" charset="0"/>
              </a:rPr>
              <a:t>        Is he a teacher or a student? – He is a student.</a:t>
            </a:r>
            <a:endParaRPr lang="es-ES" sz="1100" dirty="0">
              <a:solidFill>
                <a:srgbClr val="6F757B"/>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600"/>
              </a:spcBef>
              <a:spcAft>
                <a:spcPts val="600"/>
              </a:spcAft>
            </a:pPr>
            <a:endParaRPr lang="es-E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76B9AEC-5358-497D-566B-EAEB05AD0B8F}"/>
              </a:ext>
            </a:extLst>
          </p:cNvPr>
          <p:cNvSpPr>
            <a:spLocks noGrp="1"/>
          </p:cNvSpPr>
          <p:nvPr>
            <p:ph type="sldNum" sz="quarter" idx="12"/>
          </p:nvPr>
        </p:nvSpPr>
        <p:spPr/>
        <p:txBody>
          <a:bodyPr/>
          <a:lstStyle/>
          <a:p>
            <a:fld id="{584212D8-4143-4863-8670-EBE7383A4A86}" type="slidenum">
              <a:rPr lang="es-ES" smtClean="0"/>
              <a:t>15</a:t>
            </a:fld>
            <a:endParaRPr lang="es-ES"/>
          </a:p>
        </p:txBody>
      </p:sp>
    </p:spTree>
    <p:extLst>
      <p:ext uri="{BB962C8B-B14F-4D97-AF65-F5344CB8AC3E}">
        <p14:creationId xmlns:p14="http://schemas.microsoft.com/office/powerpoint/2010/main" val="83396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5D1BE-B55B-713D-C9A3-6D7E73776E1D}"/>
              </a:ext>
            </a:extLst>
          </p:cNvPr>
          <p:cNvSpPr>
            <a:spLocks noGrp="1"/>
          </p:cNvSpPr>
          <p:nvPr>
            <p:ph type="sldNum" sz="quarter" idx="12"/>
          </p:nvPr>
        </p:nvSpPr>
        <p:spPr/>
        <p:txBody>
          <a:bodyPr/>
          <a:lstStyle/>
          <a:p>
            <a:fld id="{584212D8-4143-4863-8670-EBE7383A4A86}" type="slidenum">
              <a:rPr lang="es-ES" smtClean="0"/>
              <a:t>16</a:t>
            </a:fld>
            <a:endParaRPr lang="es-ES"/>
          </a:p>
        </p:txBody>
      </p:sp>
      <p:sp>
        <p:nvSpPr>
          <p:cNvPr id="4" name="TextBox 3">
            <a:extLst>
              <a:ext uri="{FF2B5EF4-FFF2-40B4-BE49-F238E27FC236}">
                <a16:creationId xmlns:a16="http://schemas.microsoft.com/office/drawing/2014/main" id="{37CDAACD-0144-EBDC-43FA-6E22135E4FA3}"/>
              </a:ext>
            </a:extLst>
          </p:cNvPr>
          <p:cNvSpPr txBox="1"/>
          <p:nvPr/>
        </p:nvSpPr>
        <p:spPr>
          <a:xfrm>
            <a:off x="193964" y="203200"/>
            <a:ext cx="8950036" cy="4247317"/>
          </a:xfrm>
          <a:prstGeom prst="rect">
            <a:avLst/>
          </a:prstGeom>
          <a:noFill/>
        </p:spPr>
        <p:txBody>
          <a:bodyPr wrap="square">
            <a:spAutoFit/>
          </a:bodyPr>
          <a:lstStyle/>
          <a:p>
            <a:r>
              <a:rPr lang="en-GB" dirty="0"/>
              <a:t>Capital letters- </a:t>
            </a:r>
            <a:r>
              <a:rPr lang="en-GB" u="sng" dirty="0">
                <a:solidFill>
                  <a:srgbClr val="0070C0"/>
                </a:solidFill>
                <a:hlinkClick r:id="rId2"/>
              </a:rPr>
              <a:t>https://wordwall.net/resource/36270982/english/capital-letters</a:t>
            </a:r>
            <a:endParaRPr lang="en-GB" u="sng" dirty="0">
              <a:solidFill>
                <a:srgbClr val="0070C0"/>
              </a:solidFill>
            </a:endParaRPr>
          </a:p>
          <a:p>
            <a:endParaRPr lang="en-GB" dirty="0"/>
          </a:p>
          <a:p>
            <a:r>
              <a:rPr lang="en-GB" dirty="0"/>
              <a:t>Nationalities/ countries:</a:t>
            </a:r>
          </a:p>
          <a:p>
            <a:r>
              <a:rPr lang="en-GB" dirty="0"/>
              <a:t>Where are you from?  I am from Spain. I am Spanish</a:t>
            </a:r>
          </a:p>
          <a:p>
            <a:endParaRPr lang="en-GB" dirty="0"/>
          </a:p>
          <a:p>
            <a:r>
              <a:rPr lang="en-GB" dirty="0"/>
              <a:t>All repeat from their own country</a:t>
            </a:r>
          </a:p>
          <a:p>
            <a:r>
              <a:rPr lang="en-GB" u="sng" dirty="0">
                <a:solidFill>
                  <a:srgbClr val="0070C0"/>
                </a:solidFill>
              </a:rPr>
              <a:t>https://wordwall.net/resource/3352231/esol/countries-and-nationalities-e1</a:t>
            </a:r>
          </a:p>
          <a:p>
            <a:endParaRPr lang="en-GB" u="sng" dirty="0">
              <a:solidFill>
                <a:srgbClr val="0070C0"/>
              </a:solidFill>
              <a:highlight>
                <a:srgbClr val="FFFF00"/>
              </a:highlight>
            </a:endParaRPr>
          </a:p>
          <a:p>
            <a:r>
              <a:rPr lang="en-GB" dirty="0"/>
              <a:t>Numbers/ date/ time </a:t>
            </a:r>
            <a:r>
              <a:rPr lang="en-GB" dirty="0">
                <a:hlinkClick r:id="rId3"/>
              </a:rPr>
              <a:t>https://www.liveworksheets.com/w/en/english-language/2322222</a:t>
            </a:r>
            <a:endParaRPr lang="en-GB" dirty="0"/>
          </a:p>
          <a:p>
            <a:r>
              <a:rPr lang="en-GB" dirty="0"/>
              <a:t>A/AN-</a:t>
            </a:r>
            <a:r>
              <a:rPr lang="en-GB" u="sng" dirty="0">
                <a:solidFill>
                  <a:srgbClr val="0070C0"/>
                </a:solidFill>
              </a:rPr>
              <a:t> https://wordwall.net/resource/25729634/english/a-an</a:t>
            </a:r>
            <a:endParaRPr lang="en-GB" u="sng" dirty="0">
              <a:solidFill>
                <a:srgbClr val="0070C0"/>
              </a:solidFill>
              <a:highlight>
                <a:srgbClr val="FFFF00"/>
              </a:highlight>
            </a:endParaRPr>
          </a:p>
          <a:p>
            <a:endParaRPr lang="en-GB" dirty="0">
              <a:highlight>
                <a:srgbClr val="FFFF00"/>
              </a:highlight>
            </a:endParaRPr>
          </a:p>
          <a:p>
            <a:r>
              <a:rPr lang="en-GB" dirty="0"/>
              <a:t>THE/THIS/THESE/THAT/THOSE- </a:t>
            </a:r>
            <a:r>
              <a:rPr lang="en-GB" u="sng" dirty="0">
                <a:solidFill>
                  <a:srgbClr val="0070C0"/>
                </a:solidFill>
                <a:hlinkClick r:id="rId4">
                  <a:extLst>
                    <a:ext uri="{A12FA001-AC4F-418D-AE19-62706E023703}">
                      <ahyp:hlinkClr xmlns:ahyp="http://schemas.microsoft.com/office/drawing/2018/hyperlinkcolor" val="tx"/>
                    </a:ext>
                  </a:extLst>
                </a:hlinkClick>
              </a:rPr>
              <a:t>https://wordwall.net/resource/58590056/%d0%b0%d0%bd%d0%b3%d0%bb%d1%96%d0%b9%d1%81%d1%8c%d0%ba%d0%b0-%d0%bc%d0%be%d0%b2%d0%b0/this-that-these-those</a:t>
            </a:r>
            <a:endParaRPr lang="en-GB" u="sng" dirty="0">
              <a:solidFill>
                <a:srgbClr val="0070C0"/>
              </a:solidFill>
            </a:endParaRPr>
          </a:p>
          <a:p>
            <a:endParaRPr lang="en-GB" u="sng" dirty="0"/>
          </a:p>
        </p:txBody>
      </p:sp>
    </p:spTree>
    <p:extLst>
      <p:ext uri="{BB962C8B-B14F-4D97-AF65-F5344CB8AC3E}">
        <p14:creationId xmlns:p14="http://schemas.microsoft.com/office/powerpoint/2010/main" val="269500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A5BD2C-70F2-4D1A-4E49-44F8A895358A}"/>
              </a:ext>
            </a:extLst>
          </p:cNvPr>
          <p:cNvSpPr>
            <a:spLocks noGrp="1"/>
          </p:cNvSpPr>
          <p:nvPr>
            <p:ph type="sldNum" sz="quarter" idx="12"/>
          </p:nvPr>
        </p:nvSpPr>
        <p:spPr/>
        <p:txBody>
          <a:bodyPr/>
          <a:lstStyle/>
          <a:p>
            <a:fld id="{584212D8-4143-4863-8670-EBE7383A4A86}" type="slidenum">
              <a:rPr lang="es-ES" smtClean="0"/>
              <a:t>17</a:t>
            </a:fld>
            <a:endParaRPr lang="es-ES"/>
          </a:p>
        </p:txBody>
      </p:sp>
      <p:sp>
        <p:nvSpPr>
          <p:cNvPr id="3" name="TextBox 2">
            <a:extLst>
              <a:ext uri="{FF2B5EF4-FFF2-40B4-BE49-F238E27FC236}">
                <a16:creationId xmlns:a16="http://schemas.microsoft.com/office/drawing/2014/main" id="{19B43C3D-2E25-265B-7C23-0D21A2F8AFD9}"/>
              </a:ext>
            </a:extLst>
          </p:cNvPr>
          <p:cNvSpPr txBox="1"/>
          <p:nvPr/>
        </p:nvSpPr>
        <p:spPr>
          <a:xfrm>
            <a:off x="265471" y="427703"/>
            <a:ext cx="11341510" cy="6155531"/>
          </a:xfrm>
          <a:prstGeom prst="rect">
            <a:avLst/>
          </a:prstGeom>
          <a:noFill/>
        </p:spPr>
        <p:txBody>
          <a:bodyPr wrap="square" rtlCol="0">
            <a:spAutoFit/>
          </a:bodyPr>
          <a:lstStyle/>
          <a:p>
            <a:endParaRPr lang="en-GB" dirty="0"/>
          </a:p>
          <a:p>
            <a:r>
              <a:rPr lang="en-GB" dirty="0">
                <a:highlight>
                  <a:srgbClr val="FFFF00"/>
                </a:highlight>
              </a:rPr>
              <a:t>HOMEWORK:</a:t>
            </a:r>
          </a:p>
          <a:p>
            <a:r>
              <a:rPr lang="en-GB" dirty="0"/>
              <a:t>Please look at the maths booklet and fill in the form</a:t>
            </a:r>
          </a:p>
          <a:p>
            <a:r>
              <a:rPr lang="en-GB" dirty="0"/>
              <a:t>Please study to be: I am you, you are, he is, she is, it is, we are, they are</a:t>
            </a:r>
          </a:p>
          <a:p>
            <a:r>
              <a:rPr lang="en-GB" dirty="0"/>
              <a:t>Please study do/does </a:t>
            </a:r>
          </a:p>
          <a:p>
            <a:r>
              <a:rPr lang="en-GB" dirty="0"/>
              <a:t>Please study </a:t>
            </a:r>
            <a:r>
              <a:rPr lang="en-GB" dirty="0" err="1"/>
              <a:t>wh</a:t>
            </a:r>
            <a:r>
              <a:rPr lang="en-GB" dirty="0"/>
              <a:t>- questions ( who, what, when, where)</a:t>
            </a:r>
          </a:p>
          <a:p>
            <a:r>
              <a:rPr lang="en-GB" dirty="0"/>
              <a:t>Please study countries and nationalities: Where are you from? I am for Spain, I am Spanish</a:t>
            </a:r>
          </a:p>
          <a:p>
            <a:r>
              <a:rPr lang="en-GB" dirty="0"/>
              <a:t>Please study a/an and the- this/ that, these/those</a:t>
            </a:r>
          </a:p>
          <a:p>
            <a:r>
              <a:rPr lang="en-GB" sz="2400" b="1" dirty="0">
                <a:solidFill>
                  <a:srgbClr val="FF0000"/>
                </a:solidFill>
              </a:rPr>
              <a:t>No class on 27</a:t>
            </a:r>
            <a:r>
              <a:rPr lang="en-GB" sz="2400" b="1" baseline="30000" dirty="0">
                <a:solidFill>
                  <a:srgbClr val="FF0000"/>
                </a:solidFill>
              </a:rPr>
              <a:t>th</a:t>
            </a:r>
            <a:r>
              <a:rPr lang="en-GB" sz="2400" b="1" dirty="0">
                <a:solidFill>
                  <a:srgbClr val="FF0000"/>
                </a:solidFill>
              </a:rPr>
              <a:t> October, but there will be a little exam/ test on Thursday 3</a:t>
            </a:r>
            <a:r>
              <a:rPr lang="en-GB" sz="2400" b="1" baseline="30000" dirty="0">
                <a:solidFill>
                  <a:srgbClr val="FF0000"/>
                </a:solidFill>
              </a:rPr>
              <a:t>rd</a:t>
            </a:r>
            <a:r>
              <a:rPr lang="en-GB" sz="2400" b="1" dirty="0">
                <a:solidFill>
                  <a:srgbClr val="FF0000"/>
                </a:solidFill>
              </a:rPr>
              <a:t> November</a:t>
            </a:r>
          </a:p>
          <a:p>
            <a:endParaRPr lang="en-GB" dirty="0">
              <a:highlight>
                <a:srgbClr val="FFFF00"/>
              </a:highlight>
            </a:endParaRPr>
          </a:p>
          <a:p>
            <a:r>
              <a:rPr lang="en-GB" dirty="0"/>
              <a:t> </a:t>
            </a:r>
            <a:r>
              <a:rPr lang="en-GB" sz="1400" dirty="0"/>
              <a:t>Homework and practice during half term break</a:t>
            </a:r>
          </a:p>
          <a:p>
            <a:r>
              <a:rPr lang="en-GB" sz="1200" dirty="0">
                <a:hlinkClick r:id="rId2"/>
              </a:rPr>
              <a:t>https://wordwall.net/play/36270/982/582</a:t>
            </a:r>
          </a:p>
          <a:p>
            <a:r>
              <a:rPr lang="en-GB" sz="1200" dirty="0">
                <a:hlinkClick r:id="rId2"/>
              </a:rPr>
              <a:t>https://wordwall.net/play/25729/634/42252</a:t>
            </a:r>
          </a:p>
          <a:p>
            <a:endParaRPr lang="en-GB" sz="1200" dirty="0">
              <a:hlinkClick r:id="rId2"/>
            </a:endParaRPr>
          </a:p>
          <a:p>
            <a:r>
              <a:rPr lang="en-GB" sz="1200" dirty="0">
                <a:hlinkClick r:id="rId2"/>
              </a:rPr>
              <a:t>https://wordwall.net/play/58590/056/42064</a:t>
            </a:r>
          </a:p>
          <a:p>
            <a:endParaRPr lang="en-GB" sz="1200" dirty="0">
              <a:hlinkClick r:id="rId2"/>
            </a:endParaRPr>
          </a:p>
          <a:p>
            <a:r>
              <a:rPr lang="en-GB" sz="1200" dirty="0">
                <a:hlinkClick r:id="rId2"/>
              </a:rPr>
              <a:t>https://wordwall.net/play/15449/538/76000https://www.liveworksheets.com/worksheets/en/English_as_a_Second_Language_(ESL)/Wh_questions/Question_words_iq1459212ak</a:t>
            </a:r>
            <a:endParaRPr lang="en-GB" sz="1200" dirty="0"/>
          </a:p>
          <a:p>
            <a:r>
              <a:rPr lang="en-GB" sz="1200" dirty="0">
                <a:hlinkClick r:id="rId3"/>
              </a:rPr>
              <a:t>https://www.liveworksheets.com/da2886397tn</a:t>
            </a:r>
            <a:endParaRPr lang="en-GB" sz="1200" dirty="0"/>
          </a:p>
          <a:p>
            <a:r>
              <a:rPr lang="en-GB" sz="1200" dirty="0">
                <a:hlinkClick r:id="rId4"/>
              </a:rPr>
              <a:t>https://www.liveworksheets.com/worksheets/en/English_as_a_Second_Language_(ESL)/Wh_questions/Question_words_jj118035nx</a:t>
            </a:r>
            <a:endParaRPr lang="en-GB" sz="1200" dirty="0"/>
          </a:p>
          <a:p>
            <a:r>
              <a:rPr lang="en-GB" sz="1200" dirty="0">
                <a:hlinkClick r:id="rId5"/>
              </a:rPr>
              <a:t>https://www.liveworksheets.com/worksheets/en/English_as_a_Second_Language_(ESL)/Wh_questions/WH_questions_with_DO_or_DOES_uj1599143ll</a:t>
            </a:r>
            <a:endParaRPr lang="en-GB" sz="1200" dirty="0"/>
          </a:p>
          <a:p>
            <a:r>
              <a:rPr lang="en-GB" sz="1200" dirty="0">
                <a:hlinkClick r:id="rId6"/>
              </a:rPr>
              <a:t>https://www.liveworksheets.com/worksheets/en/English_as_a_Second_Language_(ESL)/Yes-no_questions/Yes-No_questions_-_to_be_and_to_have_got_sv1390350jq</a:t>
            </a:r>
            <a:endParaRPr lang="en-GB" sz="1200" dirty="0"/>
          </a:p>
          <a:p>
            <a:r>
              <a:rPr lang="en-GB" sz="1200" dirty="0">
                <a:hlinkClick r:id="rId7"/>
              </a:rPr>
              <a:t>https://www.liveworksheets.com/worksheets/en/English_as_a_Second_Language_(ESL)/Yes-no_questions/Simple_present_yes-no_questions_yf29389gaIs/are</a:t>
            </a:r>
            <a:endParaRPr lang="en-GB" sz="1200" dirty="0"/>
          </a:p>
          <a:p>
            <a:r>
              <a:rPr lang="en-GB" sz="1200" dirty="0">
                <a:hlinkClick r:id="rId8"/>
              </a:rPr>
              <a:t>https://www.liveworksheets.com/worksheets/en/English_as_a_Second_Language_(ESL)/Wh_questions/What,_where_and_when_la1804076cy</a:t>
            </a:r>
            <a:endParaRPr lang="en-GB" sz="1200" dirty="0"/>
          </a:p>
          <a:p>
            <a:endParaRPr lang="en-GB" sz="1400" dirty="0"/>
          </a:p>
          <a:p>
            <a:endParaRPr lang="en-GB" sz="1400" dirty="0"/>
          </a:p>
          <a:p>
            <a:endParaRPr lang="en-GB" dirty="0"/>
          </a:p>
        </p:txBody>
      </p:sp>
    </p:spTree>
    <p:extLst>
      <p:ext uri="{BB962C8B-B14F-4D97-AF65-F5344CB8AC3E}">
        <p14:creationId xmlns:p14="http://schemas.microsoft.com/office/powerpoint/2010/main" val="355059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009E-40A9-E635-5DDF-7BA9B8B0FA7C}"/>
              </a:ext>
            </a:extLst>
          </p:cNvPr>
          <p:cNvSpPr>
            <a:spLocks noGrp="1"/>
          </p:cNvSpPr>
          <p:nvPr>
            <p:ph type="sldNum" sz="quarter" idx="12"/>
          </p:nvPr>
        </p:nvSpPr>
        <p:spPr/>
        <p:txBody>
          <a:bodyPr/>
          <a:lstStyle/>
          <a:p>
            <a:fld id="{584212D8-4143-4863-8670-EBE7383A4A86}" type="slidenum">
              <a:rPr lang="es-ES" smtClean="0"/>
              <a:t>2</a:t>
            </a:fld>
            <a:endParaRPr lang="es-ES"/>
          </a:p>
        </p:txBody>
      </p:sp>
      <p:pic>
        <p:nvPicPr>
          <p:cNvPr id="3" name="Picture 1">
            <a:extLst>
              <a:ext uri="{FF2B5EF4-FFF2-40B4-BE49-F238E27FC236}">
                <a16:creationId xmlns:a16="http://schemas.microsoft.com/office/drawing/2014/main" id="{A3495D46-97FA-600C-53D3-72415D37E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2763" y="269321"/>
            <a:ext cx="10076873" cy="65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E2B1C0FB-5025-6F13-D91D-62058C316F79}"/>
              </a:ext>
            </a:extLst>
          </p:cNvPr>
          <p:cNvSpPr txBox="1">
            <a:spLocks noChangeArrowheads="1"/>
          </p:cNvSpPr>
          <p:nvPr/>
        </p:nvSpPr>
        <p:spPr bwMode="auto">
          <a:xfrm>
            <a:off x="175491" y="473797"/>
            <a:ext cx="216130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dirty="0"/>
              <a:t>Find word and make a sentence: Writing and speaking</a:t>
            </a:r>
          </a:p>
          <a:p>
            <a:pPr>
              <a:spcBef>
                <a:spcPct val="0"/>
              </a:spcBef>
              <a:buFontTx/>
              <a:buNone/>
            </a:pPr>
            <a:r>
              <a:rPr lang="en-GB" altLang="en-US" sz="1800" dirty="0"/>
              <a:t>Examples:</a:t>
            </a:r>
          </a:p>
          <a:p>
            <a:pPr>
              <a:spcBef>
                <a:spcPct val="0"/>
              </a:spcBef>
              <a:buFontTx/>
              <a:buNone/>
            </a:pPr>
            <a:r>
              <a:rPr lang="en-GB" altLang="en-US" sz="1800" dirty="0">
                <a:solidFill>
                  <a:srgbClr val="00B050"/>
                </a:solidFill>
              </a:rPr>
              <a:t>There is a doll</a:t>
            </a:r>
          </a:p>
          <a:p>
            <a:pPr>
              <a:spcBef>
                <a:spcPct val="0"/>
              </a:spcBef>
              <a:buFontTx/>
              <a:buNone/>
            </a:pPr>
            <a:r>
              <a:rPr lang="en-GB" altLang="en-US" sz="1800" dirty="0">
                <a:solidFill>
                  <a:srgbClr val="00B050"/>
                </a:solidFill>
              </a:rPr>
              <a:t>I see a cake</a:t>
            </a:r>
          </a:p>
          <a:p>
            <a:pPr>
              <a:spcBef>
                <a:spcPct val="0"/>
              </a:spcBef>
              <a:buFontTx/>
              <a:buNone/>
            </a:pPr>
            <a:r>
              <a:rPr lang="en-GB" altLang="en-US" sz="1800" dirty="0">
                <a:solidFill>
                  <a:srgbClr val="00B050"/>
                </a:solidFill>
              </a:rPr>
              <a:t>I like red apples</a:t>
            </a:r>
          </a:p>
        </p:txBody>
      </p:sp>
    </p:spTree>
    <p:extLst>
      <p:ext uri="{BB962C8B-B14F-4D97-AF65-F5344CB8AC3E}">
        <p14:creationId xmlns:p14="http://schemas.microsoft.com/office/powerpoint/2010/main" val="408682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EC3E13-11C7-B737-AAE3-8A00BFD41E72}"/>
              </a:ext>
            </a:extLst>
          </p:cNvPr>
          <p:cNvSpPr>
            <a:spLocks noGrp="1"/>
          </p:cNvSpPr>
          <p:nvPr>
            <p:ph type="sldNum" sz="quarter" idx="12"/>
          </p:nvPr>
        </p:nvSpPr>
        <p:spPr/>
        <p:txBody>
          <a:bodyPr/>
          <a:lstStyle/>
          <a:p>
            <a:fld id="{584212D8-4143-4863-8670-EBE7383A4A86}" type="slidenum">
              <a:rPr lang="es-ES" smtClean="0"/>
              <a:t>3</a:t>
            </a:fld>
            <a:endParaRPr lang="es-ES"/>
          </a:p>
        </p:txBody>
      </p:sp>
      <p:sp>
        <p:nvSpPr>
          <p:cNvPr id="4" name="TextBox 3">
            <a:extLst>
              <a:ext uri="{FF2B5EF4-FFF2-40B4-BE49-F238E27FC236}">
                <a16:creationId xmlns:a16="http://schemas.microsoft.com/office/drawing/2014/main" id="{902A6939-D62E-419F-F22B-A7094C373E5D}"/>
              </a:ext>
            </a:extLst>
          </p:cNvPr>
          <p:cNvSpPr txBox="1"/>
          <p:nvPr/>
        </p:nvSpPr>
        <p:spPr>
          <a:xfrm>
            <a:off x="489527" y="341745"/>
            <a:ext cx="11554691" cy="3966150"/>
          </a:xfrm>
          <a:prstGeom prst="rect">
            <a:avLst/>
          </a:prstGeom>
          <a:noFill/>
        </p:spPr>
        <p:txBody>
          <a:bodyPr wrap="square">
            <a:spAutoFit/>
          </a:bodyPr>
          <a:lstStyle/>
          <a:p>
            <a:pPr>
              <a:lnSpc>
                <a:spcPct val="107000"/>
              </a:lnSpc>
              <a:spcAft>
                <a:spcPts val="800"/>
              </a:spcAft>
            </a:pPr>
            <a:r>
              <a:rPr lang="en-GB" sz="1800" b="1" dirty="0">
                <a:latin typeface="Calibri" panose="020F0502020204030204" pitchFamily="34" charset="0"/>
                <a:ea typeface="Calibri" panose="020F0502020204030204" pitchFamily="34" charset="0"/>
                <a:cs typeface="Times New Roman" panose="02020603050405020304" pitchFamily="18" charset="0"/>
              </a:rPr>
              <a:t>Listening- questions: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are the parents’ names?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many children are there in this family?</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is the text about (CIRCLE ONE): (1) Family              (2) Transport (how they get to work/ school)	(3) Food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is Hassan’s job?</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does Maria do?</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does Hassan go to work?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does Peter to go college?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does Mo go to university?</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does Abdul go to school?</a:t>
            </a:r>
            <a:endParaRPr lang="en-GB" dirty="0"/>
          </a:p>
        </p:txBody>
      </p:sp>
    </p:spTree>
    <p:extLst>
      <p:ext uri="{BB962C8B-B14F-4D97-AF65-F5344CB8AC3E}">
        <p14:creationId xmlns:p14="http://schemas.microsoft.com/office/powerpoint/2010/main" val="143171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0DA942-A704-8838-0129-8FAF78676C86}"/>
              </a:ext>
            </a:extLst>
          </p:cNvPr>
          <p:cNvSpPr>
            <a:spLocks noGrp="1"/>
          </p:cNvSpPr>
          <p:nvPr>
            <p:ph type="sldNum" sz="quarter" idx="12"/>
          </p:nvPr>
        </p:nvSpPr>
        <p:spPr/>
        <p:txBody>
          <a:bodyPr/>
          <a:lstStyle/>
          <a:p>
            <a:fld id="{584212D8-4143-4863-8670-EBE7383A4A86}" type="slidenum">
              <a:rPr lang="es-ES" smtClean="0"/>
              <a:t>4</a:t>
            </a:fld>
            <a:endParaRPr lang="es-ES"/>
          </a:p>
        </p:txBody>
      </p:sp>
      <p:sp>
        <p:nvSpPr>
          <p:cNvPr id="4" name="TextBox 3">
            <a:extLst>
              <a:ext uri="{FF2B5EF4-FFF2-40B4-BE49-F238E27FC236}">
                <a16:creationId xmlns:a16="http://schemas.microsoft.com/office/drawing/2014/main" id="{C5DB3B21-0147-2310-89A4-F3C164FF6112}"/>
              </a:ext>
            </a:extLst>
          </p:cNvPr>
          <p:cNvSpPr txBox="1"/>
          <p:nvPr/>
        </p:nvSpPr>
        <p:spPr>
          <a:xfrm>
            <a:off x="110836" y="97008"/>
            <a:ext cx="11970327" cy="2993384"/>
          </a:xfrm>
          <a:prstGeom prst="rect">
            <a:avLst/>
          </a:prstGeom>
          <a:noFill/>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Read and correct your answers:</a:t>
            </a:r>
          </a:p>
          <a:p>
            <a:pPr>
              <a:lnSpc>
                <a:spcPct val="107000"/>
              </a:lnSpc>
              <a:spcAft>
                <a:spcPts val="800"/>
              </a:spcAft>
            </a:pPr>
            <a:r>
              <a:rPr lang="en-GB" sz="1700" dirty="0">
                <a:latin typeface="Calibri" panose="020F0502020204030204" pitchFamily="34" charset="0"/>
                <a:ea typeface="Calibri" panose="020F0502020204030204" pitchFamily="34" charset="0"/>
                <a:cs typeface="Times New Roman" panose="02020603050405020304" pitchFamily="18" charset="0"/>
              </a:rPr>
              <a:t>Hassan and Maria have 3 children. They are a busy family. Hassan works in a factory at night. Maria goes to college to learn hairdressing. Mo goes to University, Abdul and Peter go to school. The problem is they don’t have a car . </a:t>
            </a:r>
          </a:p>
          <a:p>
            <a:pPr>
              <a:lnSpc>
                <a:spcPct val="107000"/>
              </a:lnSpc>
              <a:spcAft>
                <a:spcPts val="800"/>
              </a:spcAft>
            </a:pPr>
            <a:r>
              <a:rPr lang="en-GB" sz="1700" dirty="0">
                <a:latin typeface="Calibri" panose="020F0502020204030204" pitchFamily="34" charset="0"/>
                <a:ea typeface="Calibri" panose="020F0502020204030204" pitchFamily="34" charset="0"/>
                <a:cs typeface="Times New Roman" panose="02020603050405020304" pitchFamily="18" charset="0"/>
              </a:rPr>
              <a:t>How do they get to work, college, university and school?</a:t>
            </a:r>
          </a:p>
          <a:p>
            <a:pPr>
              <a:lnSpc>
                <a:spcPct val="107000"/>
              </a:lnSpc>
              <a:spcAft>
                <a:spcPts val="800"/>
              </a:spcAft>
            </a:pPr>
            <a:r>
              <a:rPr lang="en-GB" sz="1700" dirty="0">
                <a:latin typeface="Calibri" panose="020F0502020204030204" pitchFamily="34" charset="0"/>
                <a:ea typeface="Calibri" panose="020F0502020204030204" pitchFamily="34" charset="0"/>
                <a:cs typeface="Times New Roman" panose="02020603050405020304" pitchFamily="18" charset="0"/>
              </a:rPr>
              <a:t>Hassan goes to work by bike, it takes about 30 minutes, he loves cycling but he is saving up for a motorbike. Peter goes to college by bus, she catches two buses and it takes 45 minutes. Mo goes to university by train, it takes an hour. He reads his books while he is travelling. Abdul walks to school with her friends, it takes about 10 minutes on foot. Abdul rides to school on his skateboard, it only takes five minutes. </a:t>
            </a:r>
          </a:p>
          <a:p>
            <a:pPr>
              <a:lnSpc>
                <a:spcPct val="107000"/>
              </a:lnSpc>
              <a:spcAft>
                <a:spcPts val="800"/>
              </a:spcAft>
            </a:pPr>
            <a:endParaRPr lang="en-GB"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16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D51C06-CBA6-43E0-E07B-DD0A2D16621D}"/>
              </a:ext>
            </a:extLst>
          </p:cNvPr>
          <p:cNvSpPr>
            <a:spLocks noGrp="1"/>
          </p:cNvSpPr>
          <p:nvPr>
            <p:ph type="sldNum" sz="quarter" idx="12"/>
          </p:nvPr>
        </p:nvSpPr>
        <p:spPr/>
        <p:txBody>
          <a:bodyPr/>
          <a:lstStyle/>
          <a:p>
            <a:fld id="{584212D8-4143-4863-8670-EBE7383A4A86}" type="slidenum">
              <a:rPr lang="es-ES" smtClean="0"/>
              <a:t>5</a:t>
            </a:fld>
            <a:endParaRPr lang="es-ES"/>
          </a:p>
        </p:txBody>
      </p:sp>
      <p:pic>
        <p:nvPicPr>
          <p:cNvPr id="1026" name="Picture 2" descr="NATO Phonetic Alphabet Chart Super Heavy Duty 5 Mil - Etsy">
            <a:extLst>
              <a:ext uri="{FF2B5EF4-FFF2-40B4-BE49-F238E27FC236}">
                <a16:creationId xmlns:a16="http://schemas.microsoft.com/office/drawing/2014/main" id="{DBEF3FD2-6322-5BCA-702F-3DECE9B95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99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73CDA7-1920-B475-EB39-EA8AE0F34542}"/>
              </a:ext>
            </a:extLst>
          </p:cNvPr>
          <p:cNvSpPr txBox="1"/>
          <p:nvPr/>
        </p:nvSpPr>
        <p:spPr>
          <a:xfrm>
            <a:off x="5818910" y="535709"/>
            <a:ext cx="5144654" cy="2031325"/>
          </a:xfrm>
          <a:prstGeom prst="rect">
            <a:avLst/>
          </a:prstGeom>
          <a:noFill/>
        </p:spPr>
        <p:txBody>
          <a:bodyPr wrap="square" rtlCol="0">
            <a:spAutoFit/>
          </a:bodyPr>
          <a:lstStyle/>
          <a:p>
            <a:r>
              <a:rPr lang="en-GB" dirty="0"/>
              <a:t>In pairs:</a:t>
            </a:r>
          </a:p>
          <a:p>
            <a:r>
              <a:rPr lang="en-GB" dirty="0"/>
              <a:t>What is your name?</a:t>
            </a:r>
          </a:p>
          <a:p>
            <a:r>
              <a:rPr lang="en-GB" dirty="0"/>
              <a:t>My name is……. (Mercedes)</a:t>
            </a:r>
          </a:p>
          <a:p>
            <a:r>
              <a:rPr lang="en-GB" dirty="0"/>
              <a:t>How do you spell that?</a:t>
            </a:r>
          </a:p>
          <a:p>
            <a:r>
              <a:rPr lang="en-GB" dirty="0"/>
              <a:t>M for Mike, E for Echo, R for Romeo, C for Charlie, E for Echo, D for Delta, E for Echo and S for Sierra.</a:t>
            </a:r>
          </a:p>
          <a:p>
            <a:endParaRPr lang="en-GB" dirty="0"/>
          </a:p>
        </p:txBody>
      </p:sp>
    </p:spTree>
    <p:extLst>
      <p:ext uri="{BB962C8B-B14F-4D97-AF65-F5344CB8AC3E}">
        <p14:creationId xmlns:p14="http://schemas.microsoft.com/office/powerpoint/2010/main" val="99948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8383D1-3FAB-4046-51D7-EFC4945D5EE9}"/>
              </a:ext>
            </a:extLst>
          </p:cNvPr>
          <p:cNvSpPr>
            <a:spLocks noGrp="1"/>
          </p:cNvSpPr>
          <p:nvPr>
            <p:ph type="sldNum" sz="quarter" idx="12"/>
          </p:nvPr>
        </p:nvSpPr>
        <p:spPr/>
        <p:txBody>
          <a:bodyPr/>
          <a:lstStyle/>
          <a:p>
            <a:fld id="{584212D8-4143-4863-8670-EBE7383A4A86}" type="slidenum">
              <a:rPr lang="es-ES" smtClean="0"/>
              <a:t>6</a:t>
            </a:fld>
            <a:endParaRPr lang="es-ES"/>
          </a:p>
        </p:txBody>
      </p:sp>
      <p:sp>
        <p:nvSpPr>
          <p:cNvPr id="4" name="TextBox 3">
            <a:extLst>
              <a:ext uri="{FF2B5EF4-FFF2-40B4-BE49-F238E27FC236}">
                <a16:creationId xmlns:a16="http://schemas.microsoft.com/office/drawing/2014/main" id="{872A8184-C34A-99B3-EB56-E38DF5CD84A0}"/>
              </a:ext>
            </a:extLst>
          </p:cNvPr>
          <p:cNvSpPr txBox="1"/>
          <p:nvPr/>
        </p:nvSpPr>
        <p:spPr>
          <a:xfrm>
            <a:off x="350982" y="432089"/>
            <a:ext cx="11656291" cy="6232475"/>
          </a:xfrm>
          <a:prstGeom prst="rect">
            <a:avLst/>
          </a:prstGeom>
          <a:noFill/>
        </p:spPr>
        <p:txBody>
          <a:bodyPr wrap="square">
            <a:spAutoFit/>
          </a:bodyPr>
          <a:lstStyle/>
          <a:p>
            <a:r>
              <a:rPr lang="en-GB" dirty="0"/>
              <a:t>TO BE  verb: positive, negative and questions –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endParaRPr lang="en-GB" sz="1100" dirty="0">
              <a:hlinkClick r:id="rId2"/>
            </a:endParaRPr>
          </a:p>
          <a:p>
            <a:r>
              <a:rPr lang="en-GB" sz="1100" dirty="0">
                <a:hlinkClick r:id="rId2"/>
              </a:rPr>
              <a:t>https://wordwall.net/resource/54917841/%d0%b0%d0%bd%d0%b3%d0%bb%d1%96%d0%b9%d1%81%d1%8c%d0%ba%d0%b0-%d0%bc%d0%be%d0%b2%d0%b0/questions-with-be</a:t>
            </a:r>
            <a:endParaRPr lang="en-GB" sz="1100"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5FF4FA38-B836-D9DC-A18F-B2AA40C6064E}"/>
              </a:ext>
            </a:extLst>
          </p:cNvPr>
          <p:cNvPicPr>
            <a:picLocks noChangeAspect="1"/>
          </p:cNvPicPr>
          <p:nvPr/>
        </p:nvPicPr>
        <p:blipFill>
          <a:blip r:embed="rId3"/>
          <a:stretch>
            <a:fillRect/>
          </a:stretch>
        </p:blipFill>
        <p:spPr>
          <a:xfrm>
            <a:off x="469612" y="911658"/>
            <a:ext cx="10410824" cy="4447008"/>
          </a:xfrm>
          <a:prstGeom prst="rect">
            <a:avLst/>
          </a:prstGeom>
        </p:spPr>
      </p:pic>
    </p:spTree>
    <p:extLst>
      <p:ext uri="{BB962C8B-B14F-4D97-AF65-F5344CB8AC3E}">
        <p14:creationId xmlns:p14="http://schemas.microsoft.com/office/powerpoint/2010/main" val="206182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A57F7E-8948-7511-FE42-7AFE6249DE53}"/>
              </a:ext>
            </a:extLst>
          </p:cNvPr>
          <p:cNvSpPr>
            <a:spLocks noGrp="1"/>
          </p:cNvSpPr>
          <p:nvPr>
            <p:ph type="sldNum" sz="quarter" idx="12"/>
          </p:nvPr>
        </p:nvSpPr>
        <p:spPr/>
        <p:txBody>
          <a:bodyPr/>
          <a:lstStyle/>
          <a:p>
            <a:fld id="{584212D8-4143-4863-8670-EBE7383A4A86}" type="slidenum">
              <a:rPr lang="es-ES" smtClean="0"/>
              <a:t>7</a:t>
            </a:fld>
            <a:endParaRPr lang="es-ES"/>
          </a:p>
        </p:txBody>
      </p:sp>
      <p:pic>
        <p:nvPicPr>
          <p:cNvPr id="6" name="Picture 5">
            <a:extLst>
              <a:ext uri="{FF2B5EF4-FFF2-40B4-BE49-F238E27FC236}">
                <a16:creationId xmlns:a16="http://schemas.microsoft.com/office/drawing/2014/main" id="{0A331E90-88D1-348D-C579-6204732BD542}"/>
              </a:ext>
            </a:extLst>
          </p:cNvPr>
          <p:cNvPicPr>
            <a:picLocks noChangeAspect="1"/>
          </p:cNvPicPr>
          <p:nvPr/>
        </p:nvPicPr>
        <p:blipFill>
          <a:blip r:embed="rId3"/>
          <a:stretch>
            <a:fillRect/>
          </a:stretch>
        </p:blipFill>
        <p:spPr>
          <a:xfrm>
            <a:off x="6397378" y="4322617"/>
            <a:ext cx="5522155" cy="2304473"/>
          </a:xfrm>
          <a:prstGeom prst="rect">
            <a:avLst/>
          </a:prstGeom>
        </p:spPr>
      </p:pic>
      <p:sp>
        <p:nvSpPr>
          <p:cNvPr id="7" name="TextBox 6">
            <a:extLst>
              <a:ext uri="{FF2B5EF4-FFF2-40B4-BE49-F238E27FC236}">
                <a16:creationId xmlns:a16="http://schemas.microsoft.com/office/drawing/2014/main" id="{B8380BAA-164E-9F9D-55B2-AB3E0FB82E00}"/>
              </a:ext>
            </a:extLst>
          </p:cNvPr>
          <p:cNvSpPr txBox="1"/>
          <p:nvPr/>
        </p:nvSpPr>
        <p:spPr>
          <a:xfrm>
            <a:off x="73891" y="230909"/>
            <a:ext cx="11988800" cy="3970318"/>
          </a:xfrm>
          <a:prstGeom prst="rect">
            <a:avLst/>
          </a:prstGeom>
          <a:noFill/>
        </p:spPr>
        <p:txBody>
          <a:bodyPr wrap="square" rtlCol="0">
            <a:spAutoFit/>
          </a:bodyPr>
          <a:lstStyle/>
          <a:p>
            <a:r>
              <a:rPr lang="en-GB" dirty="0"/>
              <a:t>AM    IS    ARE????? Fill in and make sentences into questions, and yes  and no answers</a:t>
            </a:r>
          </a:p>
          <a:p>
            <a:r>
              <a:rPr lang="en-GB" dirty="0"/>
              <a:t>Sentence:				Question			yes answer		no answer</a:t>
            </a:r>
          </a:p>
          <a:p>
            <a:endParaRPr lang="en-GB" dirty="0"/>
          </a:p>
          <a:p>
            <a:r>
              <a:rPr lang="en-GB" dirty="0"/>
              <a:t>My teacher     ………. Beautiful			…………………………….. 	…………………………. 		………………………</a:t>
            </a:r>
          </a:p>
          <a:p>
            <a:r>
              <a:rPr lang="en-GB" dirty="0"/>
              <a:t> </a:t>
            </a:r>
          </a:p>
          <a:p>
            <a:r>
              <a:rPr lang="en-GB" dirty="0"/>
              <a:t>The students in this class ………. clever		……………………………..	………………………….		………………………</a:t>
            </a:r>
          </a:p>
          <a:p>
            <a:endParaRPr lang="en-GB" dirty="0"/>
          </a:p>
          <a:p>
            <a:r>
              <a:rPr lang="en-GB" dirty="0"/>
              <a:t>Those buildings ……………very tall		………………………………	………………………....		………………………</a:t>
            </a:r>
          </a:p>
          <a:p>
            <a:endParaRPr lang="en-GB" dirty="0"/>
          </a:p>
          <a:p>
            <a:r>
              <a:rPr lang="en-GB" dirty="0"/>
              <a:t>……………………………………			... your sister a student?	 ………………………....		………………………</a:t>
            </a:r>
          </a:p>
          <a:p>
            <a:endParaRPr lang="en-GB" dirty="0"/>
          </a:p>
          <a:p>
            <a:r>
              <a:rPr lang="en-GB" dirty="0"/>
              <a:t>We……. very happy at Parents House		 ………………………....		………………………		 ………………………</a:t>
            </a:r>
          </a:p>
          <a:p>
            <a:endParaRPr lang="en-GB" dirty="0"/>
          </a:p>
          <a:p>
            <a:r>
              <a:rPr lang="en-GB" dirty="0"/>
              <a:t>I …… good at maths				 ………………………....		………………………		 ………………………</a:t>
            </a:r>
          </a:p>
        </p:txBody>
      </p:sp>
    </p:spTree>
    <p:extLst>
      <p:ext uri="{BB962C8B-B14F-4D97-AF65-F5344CB8AC3E}">
        <p14:creationId xmlns:p14="http://schemas.microsoft.com/office/powerpoint/2010/main" val="246192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4A7B76-AF8C-DDB3-9B02-4ECC7FB0E4D7}"/>
              </a:ext>
            </a:extLst>
          </p:cNvPr>
          <p:cNvSpPr>
            <a:spLocks noGrp="1"/>
          </p:cNvSpPr>
          <p:nvPr>
            <p:ph type="sldNum" sz="quarter" idx="12"/>
          </p:nvPr>
        </p:nvSpPr>
        <p:spPr/>
        <p:txBody>
          <a:bodyPr/>
          <a:lstStyle/>
          <a:p>
            <a:fld id="{584212D8-4143-4863-8670-EBE7383A4A86}" type="slidenum">
              <a:rPr lang="es-ES" smtClean="0"/>
              <a:t>8</a:t>
            </a:fld>
            <a:endParaRPr lang="es-ES"/>
          </a:p>
        </p:txBody>
      </p:sp>
      <p:sp>
        <p:nvSpPr>
          <p:cNvPr id="4" name="TextBox 3">
            <a:extLst>
              <a:ext uri="{FF2B5EF4-FFF2-40B4-BE49-F238E27FC236}">
                <a16:creationId xmlns:a16="http://schemas.microsoft.com/office/drawing/2014/main" id="{B3AE6E4B-E705-0191-5ADD-58670996869B}"/>
              </a:ext>
            </a:extLst>
          </p:cNvPr>
          <p:cNvSpPr txBox="1"/>
          <p:nvPr/>
        </p:nvSpPr>
        <p:spPr>
          <a:xfrm>
            <a:off x="110836" y="136526"/>
            <a:ext cx="5809635" cy="5355312"/>
          </a:xfrm>
          <a:prstGeom prst="rect">
            <a:avLst/>
          </a:prstGeom>
          <a:noFill/>
        </p:spPr>
        <p:txBody>
          <a:bodyPr wrap="square">
            <a:spAutoFit/>
          </a:bodyPr>
          <a:lstStyle/>
          <a:p>
            <a:r>
              <a:rPr lang="en-GB" dirty="0"/>
              <a:t>DO/DOES for other verbs for questions and negatives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AA0A5093-2F72-1D31-8691-4AEDC9B79110}"/>
              </a:ext>
            </a:extLst>
          </p:cNvPr>
          <p:cNvPicPr>
            <a:picLocks noChangeAspect="1"/>
          </p:cNvPicPr>
          <p:nvPr/>
        </p:nvPicPr>
        <p:blipFill>
          <a:blip r:embed="rId2"/>
          <a:stretch>
            <a:fillRect/>
          </a:stretch>
        </p:blipFill>
        <p:spPr>
          <a:xfrm>
            <a:off x="110836" y="733423"/>
            <a:ext cx="7250546" cy="4402117"/>
          </a:xfrm>
          <a:prstGeom prst="rect">
            <a:avLst/>
          </a:prstGeom>
        </p:spPr>
      </p:pic>
      <p:sp>
        <p:nvSpPr>
          <p:cNvPr id="11" name="TextBox 10">
            <a:extLst>
              <a:ext uri="{FF2B5EF4-FFF2-40B4-BE49-F238E27FC236}">
                <a16:creationId xmlns:a16="http://schemas.microsoft.com/office/drawing/2014/main" id="{0920D5CC-7E55-0B36-D5C5-B896029444C3}"/>
              </a:ext>
            </a:extLst>
          </p:cNvPr>
          <p:cNvSpPr txBox="1"/>
          <p:nvPr/>
        </p:nvSpPr>
        <p:spPr>
          <a:xfrm>
            <a:off x="254762" y="5486915"/>
            <a:ext cx="6096000" cy="523220"/>
          </a:xfrm>
          <a:prstGeom prst="rect">
            <a:avLst/>
          </a:prstGeom>
          <a:noFill/>
        </p:spPr>
        <p:txBody>
          <a:bodyPr wrap="square">
            <a:spAutoFit/>
          </a:bodyPr>
          <a:lstStyle/>
          <a:p>
            <a:r>
              <a:rPr lang="en-GB" sz="1400" dirty="0">
                <a:hlinkClick r:id="rId3"/>
              </a:rPr>
              <a:t>https://www.liveworksheets.com/w/en/english-language/1517412</a:t>
            </a:r>
            <a:endParaRPr lang="en-GB" sz="1400" dirty="0"/>
          </a:p>
          <a:p>
            <a:endParaRPr lang="en-GB" sz="1400" dirty="0"/>
          </a:p>
        </p:txBody>
      </p:sp>
    </p:spTree>
    <p:extLst>
      <p:ext uri="{BB962C8B-B14F-4D97-AF65-F5344CB8AC3E}">
        <p14:creationId xmlns:p14="http://schemas.microsoft.com/office/powerpoint/2010/main" val="293439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9F8FC-C5D7-47F3-FCB2-750E866CAC31}"/>
              </a:ext>
            </a:extLst>
          </p:cNvPr>
          <p:cNvSpPr>
            <a:spLocks noGrp="1"/>
          </p:cNvSpPr>
          <p:nvPr>
            <p:ph type="sldNum" sz="quarter" idx="12"/>
          </p:nvPr>
        </p:nvSpPr>
        <p:spPr/>
        <p:txBody>
          <a:bodyPr/>
          <a:lstStyle/>
          <a:p>
            <a:fld id="{584212D8-4143-4863-8670-EBE7383A4A86}" type="slidenum">
              <a:rPr lang="es-ES" smtClean="0"/>
              <a:t>9</a:t>
            </a:fld>
            <a:endParaRPr lang="es-ES"/>
          </a:p>
        </p:txBody>
      </p:sp>
      <p:pic>
        <p:nvPicPr>
          <p:cNvPr id="4" name="Picture 3">
            <a:extLst>
              <a:ext uri="{FF2B5EF4-FFF2-40B4-BE49-F238E27FC236}">
                <a16:creationId xmlns:a16="http://schemas.microsoft.com/office/drawing/2014/main" id="{9509E4D1-E578-C495-2A8E-0F3EEF393763}"/>
              </a:ext>
            </a:extLst>
          </p:cNvPr>
          <p:cNvPicPr>
            <a:picLocks noChangeAspect="1"/>
          </p:cNvPicPr>
          <p:nvPr/>
        </p:nvPicPr>
        <p:blipFill>
          <a:blip r:embed="rId2"/>
          <a:stretch>
            <a:fillRect/>
          </a:stretch>
        </p:blipFill>
        <p:spPr>
          <a:xfrm>
            <a:off x="-1" y="-41854"/>
            <a:ext cx="7583055" cy="6877831"/>
          </a:xfrm>
          <a:prstGeom prst="rect">
            <a:avLst/>
          </a:prstGeom>
        </p:spPr>
      </p:pic>
    </p:spTree>
    <p:extLst>
      <p:ext uri="{BB962C8B-B14F-4D97-AF65-F5344CB8AC3E}">
        <p14:creationId xmlns:p14="http://schemas.microsoft.com/office/powerpoint/2010/main" val="1710880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Widescreen</PresentationFormat>
  <Paragraphs>216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Regalado-Tivy, Mercedes</dc:creator>
  <cp:lastModifiedBy>Regalado-Tivy, Mercedes</cp:lastModifiedBy>
  <cp:revision>1</cp:revision>
  <dcterms:created xsi:type="dcterms:W3CDTF">2023-10-13T13:56:31Z</dcterms:created>
  <dcterms:modified xsi:type="dcterms:W3CDTF">2023-10-14T07:40:44Z</dcterms:modified>
</cp:coreProperties>
</file>